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334" r:id="rId7"/>
    <p:sldId id="261" r:id="rId8"/>
    <p:sldId id="262" r:id="rId9"/>
    <p:sldId id="263" r:id="rId10"/>
    <p:sldId id="264" r:id="rId11"/>
    <p:sldId id="265" r:id="rId12"/>
    <p:sldId id="266" r:id="rId13"/>
    <p:sldId id="267" r:id="rId14"/>
    <p:sldId id="268" r:id="rId15"/>
    <p:sldId id="269" r:id="rId16"/>
    <p:sldId id="335" r:id="rId17"/>
    <p:sldId id="270" r:id="rId18"/>
    <p:sldId id="271" r:id="rId19"/>
    <p:sldId id="272" r:id="rId20"/>
    <p:sldId id="273" r:id="rId21"/>
    <p:sldId id="274" r:id="rId22"/>
    <p:sldId id="275" r:id="rId23"/>
    <p:sldId id="276" r:id="rId24"/>
    <p:sldId id="336" r:id="rId25"/>
    <p:sldId id="290" r:id="rId26"/>
    <p:sldId id="291" r:id="rId27"/>
    <p:sldId id="292" r:id="rId28"/>
    <p:sldId id="293" r:id="rId29"/>
    <p:sldId id="294" r:id="rId30"/>
    <p:sldId id="295" r:id="rId31"/>
    <p:sldId id="296" r:id="rId32"/>
    <p:sldId id="333" r:id="rId33"/>
    <p:sldId id="297" r:id="rId34"/>
    <p:sldId id="298" r:id="rId35"/>
    <p:sldId id="299" r:id="rId36"/>
    <p:sldId id="337" r:id="rId37"/>
    <p:sldId id="338" r:id="rId38"/>
    <p:sldId id="339" r:id="rId39"/>
    <p:sldId id="300" r:id="rId40"/>
    <p:sldId id="301" r:id="rId41"/>
    <p:sldId id="302" r:id="rId42"/>
    <p:sldId id="340" r:id="rId43"/>
    <p:sldId id="303" r:id="rId44"/>
    <p:sldId id="304" r:id="rId45"/>
    <p:sldId id="305" r:id="rId46"/>
    <p:sldId id="306" r:id="rId47"/>
    <p:sldId id="307" r:id="rId48"/>
    <p:sldId id="308"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277" r:id="rId74"/>
    <p:sldId id="278" r:id="rId75"/>
    <p:sldId id="279" r:id="rId76"/>
    <p:sldId id="280" r:id="rId77"/>
    <p:sldId id="281" r:id="rId78"/>
    <p:sldId id="282" r:id="rId79"/>
    <p:sldId id="283" r:id="rId80"/>
    <p:sldId id="284" r:id="rId81"/>
    <p:sldId id="285" r:id="rId82"/>
    <p:sldId id="286" r:id="rId83"/>
    <p:sldId id="287" r:id="rId84"/>
    <p:sldId id="288" r:id="rId85"/>
    <p:sldId id="289" r:id="rId86"/>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87548A8-DEEE-6E86-8D6D-7B9C5B37E2A3}" name="saggar07@student.ubc.ca" initials="s" userId="S::saggar07@student.ubc.ca::301601e9-e70a-477e-bb7a-629696746411"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2C58BE-129B-59A0-0690-E962BA7A7526}" v="987" dt="2023-11-06T06:30:39.515"/>
    <p1510:client id="{66A94A34-6C2A-4BED-AEE6-473F430CEB17}" v="1441" dt="2023-11-06T19:46:11.353"/>
    <p1510:client id="{E0BDE5FB-1E1F-0D41-B405-EE3E3ED4AAE1}" v="25" dt="2023-11-06T20:28:34.547"/>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9" d="100"/>
          <a:sy n="39" d="100"/>
        </p:scale>
        <p:origin x="940" y="52"/>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9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microsoft.com/office/2018/10/relationships/authors" Target="author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jp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15845980" y="0"/>
            <a:ext cx="2442019" cy="2391833"/>
          </a:xfrm>
          <a:prstGeom prst="rect">
            <a:avLst/>
          </a:prstGeom>
        </p:spPr>
      </p:pic>
      <p:sp>
        <p:nvSpPr>
          <p:cNvPr id="17" name="bg object 17"/>
          <p:cNvSpPr/>
          <p:nvPr/>
        </p:nvSpPr>
        <p:spPr>
          <a:xfrm>
            <a:off x="0" y="8987969"/>
            <a:ext cx="18288635" cy="1299210"/>
          </a:xfrm>
          <a:custGeom>
            <a:avLst/>
            <a:gdLst/>
            <a:ahLst/>
            <a:cxnLst/>
            <a:rect l="l" t="t" r="r" b="b"/>
            <a:pathLst>
              <a:path w="18288635" h="1299209">
                <a:moveTo>
                  <a:pt x="18288118" y="1299037"/>
                </a:moveTo>
                <a:lnTo>
                  <a:pt x="0" y="1299037"/>
                </a:lnTo>
                <a:lnTo>
                  <a:pt x="0" y="0"/>
                </a:lnTo>
                <a:lnTo>
                  <a:pt x="18288118" y="0"/>
                </a:lnTo>
                <a:lnTo>
                  <a:pt x="18288118" y="1299037"/>
                </a:lnTo>
                <a:close/>
              </a:path>
            </a:pathLst>
          </a:custGeom>
          <a:solidFill>
            <a:srgbClr val="FDC099"/>
          </a:solidFill>
        </p:spPr>
        <p:txBody>
          <a:bodyPr wrap="square" lIns="0" tIns="0" rIns="0" bIns="0" rtlCol="0"/>
          <a:lstStyle/>
          <a:p>
            <a:endParaRPr/>
          </a:p>
        </p:txBody>
      </p:sp>
      <p:pic>
        <p:nvPicPr>
          <p:cNvPr id="18" name="bg object 18"/>
          <p:cNvPicPr/>
          <p:nvPr/>
        </p:nvPicPr>
        <p:blipFill>
          <a:blip r:embed="rId3" cstate="print"/>
          <a:stretch>
            <a:fillRect/>
          </a:stretch>
        </p:blipFill>
        <p:spPr>
          <a:xfrm>
            <a:off x="107744" y="9061044"/>
            <a:ext cx="1716190" cy="1175658"/>
          </a:xfrm>
          <a:prstGeom prst="rect">
            <a:avLst/>
          </a:prstGeom>
        </p:spPr>
      </p:pic>
      <p:pic>
        <p:nvPicPr>
          <p:cNvPr id="19" name="bg object 19"/>
          <p:cNvPicPr/>
          <p:nvPr/>
        </p:nvPicPr>
        <p:blipFill>
          <a:blip r:embed="rId4" cstate="print"/>
          <a:stretch>
            <a:fillRect/>
          </a:stretch>
        </p:blipFill>
        <p:spPr>
          <a:xfrm>
            <a:off x="15845978" y="7130809"/>
            <a:ext cx="2442021" cy="3156189"/>
          </a:xfrm>
          <a:prstGeom prst="rect">
            <a:avLst/>
          </a:prstGeom>
        </p:spPr>
      </p:pic>
      <p:pic>
        <p:nvPicPr>
          <p:cNvPr id="20" name="bg object 20"/>
          <p:cNvPicPr/>
          <p:nvPr/>
        </p:nvPicPr>
        <p:blipFill>
          <a:blip r:embed="rId5" cstate="print"/>
          <a:stretch>
            <a:fillRect/>
          </a:stretch>
        </p:blipFill>
        <p:spPr>
          <a:xfrm>
            <a:off x="11481575" y="1900899"/>
            <a:ext cx="6250224" cy="6222125"/>
          </a:xfrm>
          <a:prstGeom prst="rect">
            <a:avLst/>
          </a:prstGeom>
        </p:spPr>
      </p:pic>
      <p:sp>
        <p:nvSpPr>
          <p:cNvPr id="2" name="Holder 2"/>
          <p:cNvSpPr>
            <a:spLocks noGrp="1"/>
          </p:cNvSpPr>
          <p:nvPr>
            <p:ph type="ctrTitle"/>
          </p:nvPr>
        </p:nvSpPr>
        <p:spPr>
          <a:xfrm>
            <a:off x="877625" y="820614"/>
            <a:ext cx="9480550" cy="665480"/>
          </a:xfrm>
          <a:prstGeom prst="rect">
            <a:avLst/>
          </a:prstGeom>
        </p:spPr>
        <p:txBody>
          <a:bodyPr wrap="square" lIns="0" tIns="0" rIns="0" bIns="0">
            <a:spAutoFit/>
          </a:bodyPr>
          <a:lstStyle>
            <a:lvl1pPr>
              <a:defRPr sz="4100" b="1" i="0">
                <a:solidFill>
                  <a:schemeClr val="tx1"/>
                </a:solidFill>
                <a:latin typeface="Calibri"/>
                <a:cs typeface="Calibri"/>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100" b="1"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15845980" y="0"/>
            <a:ext cx="2442019" cy="2391833"/>
          </a:xfrm>
          <a:prstGeom prst="rect">
            <a:avLst/>
          </a:prstGeom>
        </p:spPr>
      </p:pic>
      <p:sp>
        <p:nvSpPr>
          <p:cNvPr id="17" name="bg object 17"/>
          <p:cNvSpPr/>
          <p:nvPr/>
        </p:nvSpPr>
        <p:spPr>
          <a:xfrm>
            <a:off x="0" y="8987969"/>
            <a:ext cx="18288635" cy="1299210"/>
          </a:xfrm>
          <a:custGeom>
            <a:avLst/>
            <a:gdLst/>
            <a:ahLst/>
            <a:cxnLst/>
            <a:rect l="l" t="t" r="r" b="b"/>
            <a:pathLst>
              <a:path w="18288635" h="1299209">
                <a:moveTo>
                  <a:pt x="18288118" y="1299037"/>
                </a:moveTo>
                <a:lnTo>
                  <a:pt x="0" y="1299037"/>
                </a:lnTo>
                <a:lnTo>
                  <a:pt x="0" y="0"/>
                </a:lnTo>
                <a:lnTo>
                  <a:pt x="18288118" y="0"/>
                </a:lnTo>
                <a:lnTo>
                  <a:pt x="18288118" y="1299037"/>
                </a:lnTo>
                <a:close/>
              </a:path>
            </a:pathLst>
          </a:custGeom>
          <a:solidFill>
            <a:srgbClr val="FDC099"/>
          </a:solidFill>
        </p:spPr>
        <p:txBody>
          <a:bodyPr wrap="square" lIns="0" tIns="0" rIns="0" bIns="0" rtlCol="0"/>
          <a:lstStyle/>
          <a:p>
            <a:endParaRPr/>
          </a:p>
        </p:txBody>
      </p:sp>
      <p:pic>
        <p:nvPicPr>
          <p:cNvPr id="18" name="bg object 18"/>
          <p:cNvPicPr/>
          <p:nvPr/>
        </p:nvPicPr>
        <p:blipFill>
          <a:blip r:embed="rId3" cstate="print"/>
          <a:stretch>
            <a:fillRect/>
          </a:stretch>
        </p:blipFill>
        <p:spPr>
          <a:xfrm>
            <a:off x="107744" y="9061043"/>
            <a:ext cx="1716190" cy="1175658"/>
          </a:xfrm>
          <a:prstGeom prst="rect">
            <a:avLst/>
          </a:prstGeom>
        </p:spPr>
      </p:pic>
      <p:pic>
        <p:nvPicPr>
          <p:cNvPr id="19" name="bg object 19"/>
          <p:cNvPicPr/>
          <p:nvPr/>
        </p:nvPicPr>
        <p:blipFill>
          <a:blip r:embed="rId4" cstate="print"/>
          <a:stretch>
            <a:fillRect/>
          </a:stretch>
        </p:blipFill>
        <p:spPr>
          <a:xfrm>
            <a:off x="15845978" y="7130810"/>
            <a:ext cx="2442021" cy="3156189"/>
          </a:xfrm>
          <a:prstGeom prst="rect">
            <a:avLst/>
          </a:prstGeom>
        </p:spPr>
      </p:pic>
      <p:sp>
        <p:nvSpPr>
          <p:cNvPr id="20" name="bg object 20"/>
          <p:cNvSpPr/>
          <p:nvPr/>
        </p:nvSpPr>
        <p:spPr>
          <a:xfrm>
            <a:off x="959424" y="1730325"/>
            <a:ext cx="16097250" cy="6858000"/>
          </a:xfrm>
          <a:custGeom>
            <a:avLst/>
            <a:gdLst/>
            <a:ahLst/>
            <a:cxnLst/>
            <a:rect l="l" t="t" r="r" b="b"/>
            <a:pathLst>
              <a:path w="16097250" h="6858000">
                <a:moveTo>
                  <a:pt x="8030599" y="0"/>
                </a:moveTo>
                <a:lnTo>
                  <a:pt x="8101699" y="6857999"/>
                </a:lnTo>
              </a:path>
              <a:path w="16097250" h="6858000">
                <a:moveTo>
                  <a:pt x="0" y="1225924"/>
                </a:moveTo>
                <a:lnTo>
                  <a:pt x="16096799" y="1225924"/>
                </a:lnTo>
              </a:path>
            </a:pathLst>
          </a:custGeom>
          <a:ln w="9524">
            <a:solidFill>
              <a:srgbClr val="1F497D"/>
            </a:solidFill>
          </a:ln>
        </p:spPr>
        <p:txBody>
          <a:bodyPr wrap="square" lIns="0" tIns="0" rIns="0" bIns="0" rtlCol="0"/>
          <a:lstStyle/>
          <a:p>
            <a:endParaRPr/>
          </a:p>
        </p:txBody>
      </p:sp>
      <p:pic>
        <p:nvPicPr>
          <p:cNvPr id="21" name="bg object 21"/>
          <p:cNvPicPr/>
          <p:nvPr/>
        </p:nvPicPr>
        <p:blipFill>
          <a:blip r:embed="rId5" cstate="print"/>
          <a:stretch>
            <a:fillRect/>
          </a:stretch>
        </p:blipFill>
        <p:spPr>
          <a:xfrm>
            <a:off x="1561145" y="3020700"/>
            <a:ext cx="5578603" cy="5716325"/>
          </a:xfrm>
          <a:prstGeom prst="rect">
            <a:avLst/>
          </a:prstGeom>
        </p:spPr>
      </p:pic>
      <p:pic>
        <p:nvPicPr>
          <p:cNvPr id="22" name="bg object 22"/>
          <p:cNvPicPr/>
          <p:nvPr/>
        </p:nvPicPr>
        <p:blipFill>
          <a:blip r:embed="rId6" cstate="print"/>
          <a:stretch>
            <a:fillRect/>
          </a:stretch>
        </p:blipFill>
        <p:spPr>
          <a:xfrm>
            <a:off x="10142500" y="3108526"/>
            <a:ext cx="5872981" cy="5652874"/>
          </a:xfrm>
          <a:prstGeom prst="rect">
            <a:avLst/>
          </a:prstGeom>
        </p:spPr>
      </p:pic>
      <p:sp>
        <p:nvSpPr>
          <p:cNvPr id="2" name="Holder 2"/>
          <p:cNvSpPr>
            <a:spLocks noGrp="1"/>
          </p:cNvSpPr>
          <p:nvPr>
            <p:ph type="title"/>
          </p:nvPr>
        </p:nvSpPr>
        <p:spPr/>
        <p:txBody>
          <a:bodyPr lIns="0" tIns="0" rIns="0" bIns="0"/>
          <a:lstStyle>
            <a:lvl1pPr>
              <a:defRPr sz="4100" b="1" i="0">
                <a:solidFill>
                  <a:schemeClr val="tx1"/>
                </a:solidFill>
                <a:latin typeface="Calibri"/>
                <a:cs typeface="Calibri"/>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11/6/2023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5276850" y="8715375"/>
            <a:ext cx="12792075" cy="1571625"/>
          </a:xfrm>
          <a:prstGeom prst="rect">
            <a:avLst/>
          </a:prstGeom>
        </p:spPr>
      </p:pic>
      <p:pic>
        <p:nvPicPr>
          <p:cNvPr id="17" name="bg object 17"/>
          <p:cNvPicPr/>
          <p:nvPr/>
        </p:nvPicPr>
        <p:blipFill>
          <a:blip r:embed="rId3" cstate="print"/>
          <a:stretch>
            <a:fillRect/>
          </a:stretch>
        </p:blipFill>
        <p:spPr>
          <a:xfrm>
            <a:off x="3152775" y="2819400"/>
            <a:ext cx="4657725" cy="4648200"/>
          </a:xfrm>
          <a:prstGeom prst="rect">
            <a:avLst/>
          </a:prstGeom>
        </p:spPr>
      </p:pic>
      <p:pic>
        <p:nvPicPr>
          <p:cNvPr id="18" name="bg object 18"/>
          <p:cNvPicPr/>
          <p:nvPr/>
        </p:nvPicPr>
        <p:blipFill>
          <a:blip r:embed="rId4" cstate="print"/>
          <a:stretch>
            <a:fillRect/>
          </a:stretch>
        </p:blipFill>
        <p:spPr>
          <a:xfrm>
            <a:off x="6819900" y="923925"/>
            <a:ext cx="4819650" cy="647700"/>
          </a:xfrm>
          <a:prstGeom prst="rect">
            <a:avLst/>
          </a:prstGeom>
        </p:spPr>
      </p:pic>
      <p:sp>
        <p:nvSpPr>
          <p:cNvPr id="2" name="Holder 2"/>
          <p:cNvSpPr>
            <a:spLocks noGrp="1"/>
          </p:cNvSpPr>
          <p:nvPr>
            <p:ph type="title"/>
          </p:nvPr>
        </p:nvSpPr>
        <p:spPr/>
        <p:txBody>
          <a:bodyPr lIns="0" tIns="0" rIns="0" bIns="0"/>
          <a:lstStyle>
            <a:lvl1pPr>
              <a:defRPr sz="4100" b="1"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11/6/2023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11/6/2023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15845980" y="0"/>
            <a:ext cx="2442019" cy="2391833"/>
          </a:xfrm>
          <a:prstGeom prst="rect">
            <a:avLst/>
          </a:prstGeom>
        </p:spPr>
      </p:pic>
      <p:sp>
        <p:nvSpPr>
          <p:cNvPr id="17" name="bg object 17"/>
          <p:cNvSpPr/>
          <p:nvPr/>
        </p:nvSpPr>
        <p:spPr>
          <a:xfrm>
            <a:off x="0" y="8987969"/>
            <a:ext cx="18288635" cy="1299210"/>
          </a:xfrm>
          <a:custGeom>
            <a:avLst/>
            <a:gdLst/>
            <a:ahLst/>
            <a:cxnLst/>
            <a:rect l="l" t="t" r="r" b="b"/>
            <a:pathLst>
              <a:path w="18288635" h="1299209">
                <a:moveTo>
                  <a:pt x="18288118" y="1299037"/>
                </a:moveTo>
                <a:lnTo>
                  <a:pt x="0" y="1299037"/>
                </a:lnTo>
                <a:lnTo>
                  <a:pt x="0" y="0"/>
                </a:lnTo>
                <a:lnTo>
                  <a:pt x="18288118" y="0"/>
                </a:lnTo>
                <a:lnTo>
                  <a:pt x="18288118" y="1299037"/>
                </a:lnTo>
                <a:close/>
              </a:path>
            </a:pathLst>
          </a:custGeom>
          <a:solidFill>
            <a:srgbClr val="FDC099"/>
          </a:solidFill>
        </p:spPr>
        <p:txBody>
          <a:bodyPr wrap="square" lIns="0" tIns="0" rIns="0" bIns="0" rtlCol="0"/>
          <a:lstStyle/>
          <a:p>
            <a:endParaRPr/>
          </a:p>
        </p:txBody>
      </p:sp>
      <p:pic>
        <p:nvPicPr>
          <p:cNvPr id="18" name="bg object 18"/>
          <p:cNvPicPr/>
          <p:nvPr/>
        </p:nvPicPr>
        <p:blipFill>
          <a:blip r:embed="rId8" cstate="print"/>
          <a:stretch>
            <a:fillRect/>
          </a:stretch>
        </p:blipFill>
        <p:spPr>
          <a:xfrm>
            <a:off x="107744" y="9061043"/>
            <a:ext cx="1716190" cy="1175658"/>
          </a:xfrm>
          <a:prstGeom prst="rect">
            <a:avLst/>
          </a:prstGeom>
        </p:spPr>
      </p:pic>
      <p:pic>
        <p:nvPicPr>
          <p:cNvPr id="19" name="bg object 19"/>
          <p:cNvPicPr/>
          <p:nvPr/>
        </p:nvPicPr>
        <p:blipFill>
          <a:blip r:embed="rId9" cstate="print"/>
          <a:stretch>
            <a:fillRect/>
          </a:stretch>
        </p:blipFill>
        <p:spPr>
          <a:xfrm>
            <a:off x="15845978" y="7130809"/>
            <a:ext cx="2442021" cy="3156189"/>
          </a:xfrm>
          <a:prstGeom prst="rect">
            <a:avLst/>
          </a:prstGeom>
        </p:spPr>
      </p:pic>
      <p:sp>
        <p:nvSpPr>
          <p:cNvPr id="2" name="Holder 2"/>
          <p:cNvSpPr>
            <a:spLocks noGrp="1"/>
          </p:cNvSpPr>
          <p:nvPr>
            <p:ph type="title"/>
          </p:nvPr>
        </p:nvSpPr>
        <p:spPr>
          <a:xfrm>
            <a:off x="724700" y="448022"/>
            <a:ext cx="15279894" cy="1116289"/>
          </a:xfrm>
          <a:prstGeom prst="rect">
            <a:avLst/>
          </a:prstGeom>
        </p:spPr>
        <p:txBody>
          <a:bodyPr wrap="square" lIns="0" tIns="0" rIns="0" bIns="0">
            <a:spAutoFit/>
          </a:bodyPr>
          <a:lstStyle>
            <a:lvl1pPr>
              <a:defRPr sz="4100" b="1" i="0">
                <a:solidFill>
                  <a:schemeClr val="tx1"/>
                </a:solidFill>
                <a:latin typeface="Calibri"/>
                <a:cs typeface="Calibri"/>
              </a:defRPr>
            </a:lvl1pPr>
          </a:lstStyle>
          <a:p>
            <a:endParaRPr/>
          </a:p>
        </p:txBody>
      </p:sp>
      <p:sp>
        <p:nvSpPr>
          <p:cNvPr id="3" name="Holder 3"/>
          <p:cNvSpPr>
            <a:spLocks noGrp="1"/>
          </p:cNvSpPr>
          <p:nvPr>
            <p:ph type="body" idx="1"/>
          </p:nvPr>
        </p:nvSpPr>
        <p:spPr>
          <a:xfrm>
            <a:off x="916537" y="1777650"/>
            <a:ext cx="16322040" cy="671131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11/6/2023</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6.jpg"/><Relationship Id="rId2" Type="http://schemas.openxmlformats.org/officeDocument/2006/relationships/image" Target="../media/image34.jpg"/><Relationship Id="rId1" Type="http://schemas.openxmlformats.org/officeDocument/2006/relationships/slideLayout" Target="../slideLayouts/slideLayout2.xml"/><Relationship Id="rId6" Type="http://schemas.openxmlformats.org/officeDocument/2006/relationships/image" Target="../media/image35.jpg"/><Relationship Id="rId5" Type="http://schemas.openxmlformats.org/officeDocument/2006/relationships/image" Target="../media/image3.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1.jpg"/><Relationship Id="rId2" Type="http://schemas.openxmlformats.org/officeDocument/2006/relationships/image" Target="../media/image49.jpg"/><Relationship Id="rId1" Type="http://schemas.openxmlformats.org/officeDocument/2006/relationships/slideLayout" Target="../slideLayouts/slideLayout2.xml"/><Relationship Id="rId6" Type="http://schemas.openxmlformats.org/officeDocument/2006/relationships/image" Target="../media/image50.jpg"/><Relationship Id="rId5" Type="http://schemas.openxmlformats.org/officeDocument/2006/relationships/image" Target="../media/image3.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2.xml"/><Relationship Id="rId4" Type="http://schemas.openxmlformats.org/officeDocument/2006/relationships/image" Target="../media/image58.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2.xml"/><Relationship Id="rId4" Type="http://schemas.openxmlformats.org/officeDocument/2006/relationships/image" Target="../media/image62.jpg"/></Relationships>
</file>

<file path=ppt/slides/_rels/slide56.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jpg"/><Relationship Id="rId1" Type="http://schemas.openxmlformats.org/officeDocument/2006/relationships/slideLayout" Target="../slideLayouts/slideLayout2.xml"/><Relationship Id="rId4" Type="http://schemas.openxmlformats.org/officeDocument/2006/relationships/image" Target="../media/image76.jpg"/></Relationships>
</file>

<file path=ppt/slides/_rels/slide67.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81.jpg"/><Relationship Id="rId1" Type="http://schemas.openxmlformats.org/officeDocument/2006/relationships/slideLayout" Target="../slideLayouts/slideLayout2.xml"/><Relationship Id="rId4" Type="http://schemas.openxmlformats.org/officeDocument/2006/relationships/image" Target="../media/image83.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5.jp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86.jpg"/><Relationship Id="rId4" Type="http://schemas.openxmlformats.org/officeDocument/2006/relationships/image" Target="../media/image2.png"/></Relationships>
</file>

<file path=ppt/slides/_rels/slide76.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88.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0.jp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86.jpg"/><Relationship Id="rId4" Type="http://schemas.openxmlformats.org/officeDocument/2006/relationships/image" Target="../media/image2.png"/></Relationships>
</file>

<file path=ppt/slides/_rels/slide81.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image" Target="../media/image91.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3.jpg"/><Relationship Id="rId5" Type="http://schemas.openxmlformats.org/officeDocument/2006/relationships/image" Target="../media/image3.png"/><Relationship Id="rId4" Type="http://schemas.openxmlformats.org/officeDocument/2006/relationships/image" Target="../media/image86.jp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4.jp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5.jp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8615943"/>
            <a:ext cx="18288000" cy="1671320"/>
            <a:chOff x="0" y="8615943"/>
            <a:chExt cx="18288000" cy="1671320"/>
          </a:xfrm>
        </p:grpSpPr>
        <p:sp>
          <p:nvSpPr>
            <p:cNvPr id="3" name="object 3"/>
            <p:cNvSpPr/>
            <p:nvPr/>
          </p:nvSpPr>
          <p:spPr>
            <a:xfrm>
              <a:off x="0" y="8615943"/>
              <a:ext cx="18288000" cy="1671320"/>
            </a:xfrm>
            <a:custGeom>
              <a:avLst/>
              <a:gdLst/>
              <a:ahLst/>
              <a:cxnLst/>
              <a:rect l="l" t="t" r="r" b="b"/>
              <a:pathLst>
                <a:path w="18288000" h="1671320">
                  <a:moveTo>
                    <a:pt x="18287994" y="1671055"/>
                  </a:moveTo>
                  <a:lnTo>
                    <a:pt x="0" y="1671055"/>
                  </a:lnTo>
                  <a:lnTo>
                    <a:pt x="0" y="0"/>
                  </a:lnTo>
                  <a:lnTo>
                    <a:pt x="18287994" y="0"/>
                  </a:lnTo>
                  <a:lnTo>
                    <a:pt x="18287994" y="1671055"/>
                  </a:lnTo>
                  <a:close/>
                </a:path>
              </a:pathLst>
            </a:custGeom>
            <a:solidFill>
              <a:srgbClr val="FDC099"/>
            </a:solidFill>
          </p:spPr>
          <p:txBody>
            <a:bodyPr wrap="square" lIns="0" tIns="0" rIns="0" bIns="0" rtlCol="0"/>
            <a:lstStyle/>
            <a:p>
              <a:endParaRPr/>
            </a:p>
          </p:txBody>
        </p:sp>
        <p:pic>
          <p:nvPicPr>
            <p:cNvPr id="4" name="object 4"/>
            <p:cNvPicPr/>
            <p:nvPr/>
          </p:nvPicPr>
          <p:blipFill>
            <a:blip r:embed="rId2" cstate="print"/>
            <a:stretch>
              <a:fillRect/>
            </a:stretch>
          </p:blipFill>
          <p:spPr>
            <a:xfrm>
              <a:off x="15823452" y="8969387"/>
              <a:ext cx="2254178" cy="1066977"/>
            </a:xfrm>
            <a:prstGeom prst="rect">
              <a:avLst/>
            </a:prstGeom>
          </p:spPr>
        </p:pic>
      </p:grpSp>
      <p:pic>
        <p:nvPicPr>
          <p:cNvPr id="5" name="object 5"/>
          <p:cNvPicPr/>
          <p:nvPr/>
        </p:nvPicPr>
        <p:blipFill>
          <a:blip r:embed="rId3" cstate="print"/>
          <a:stretch>
            <a:fillRect/>
          </a:stretch>
        </p:blipFill>
        <p:spPr>
          <a:xfrm>
            <a:off x="0" y="0"/>
            <a:ext cx="5496656" cy="5421326"/>
          </a:xfrm>
          <a:prstGeom prst="rect">
            <a:avLst/>
          </a:prstGeom>
        </p:spPr>
      </p:pic>
      <p:sp>
        <p:nvSpPr>
          <p:cNvPr id="6" name="object 6"/>
          <p:cNvSpPr/>
          <p:nvPr/>
        </p:nvSpPr>
        <p:spPr>
          <a:xfrm>
            <a:off x="6772732" y="5268040"/>
            <a:ext cx="5110480" cy="1075055"/>
          </a:xfrm>
          <a:custGeom>
            <a:avLst/>
            <a:gdLst/>
            <a:ahLst/>
            <a:cxnLst/>
            <a:rect l="l" t="t" r="r" b="b"/>
            <a:pathLst>
              <a:path w="5110480" h="1075054">
                <a:moveTo>
                  <a:pt x="5110312" y="1074723"/>
                </a:moveTo>
                <a:lnTo>
                  <a:pt x="0" y="1074723"/>
                </a:lnTo>
                <a:lnTo>
                  <a:pt x="0" y="0"/>
                </a:lnTo>
                <a:lnTo>
                  <a:pt x="5110312" y="0"/>
                </a:lnTo>
                <a:lnTo>
                  <a:pt x="5110312" y="1074723"/>
                </a:lnTo>
                <a:close/>
              </a:path>
            </a:pathLst>
          </a:custGeom>
          <a:solidFill>
            <a:srgbClr val="FDC099"/>
          </a:solidFill>
        </p:spPr>
        <p:txBody>
          <a:bodyPr wrap="square" lIns="0" tIns="0" rIns="0" bIns="0" rtlCol="0"/>
          <a:lstStyle/>
          <a:p>
            <a:endParaRPr/>
          </a:p>
        </p:txBody>
      </p:sp>
      <p:pic>
        <p:nvPicPr>
          <p:cNvPr id="7" name="object 7"/>
          <p:cNvPicPr/>
          <p:nvPr/>
        </p:nvPicPr>
        <p:blipFill>
          <a:blip r:embed="rId4" cstate="print"/>
          <a:stretch>
            <a:fillRect/>
          </a:stretch>
        </p:blipFill>
        <p:spPr>
          <a:xfrm>
            <a:off x="170593" y="8737772"/>
            <a:ext cx="2114668" cy="1448630"/>
          </a:xfrm>
          <a:prstGeom prst="rect">
            <a:avLst/>
          </a:prstGeom>
        </p:spPr>
      </p:pic>
      <p:grpSp>
        <p:nvGrpSpPr>
          <p:cNvPr id="8" name="object 8"/>
          <p:cNvGrpSpPr/>
          <p:nvPr/>
        </p:nvGrpSpPr>
        <p:grpSpPr>
          <a:xfrm>
            <a:off x="13948610" y="6265559"/>
            <a:ext cx="3750310" cy="2950845"/>
            <a:chOff x="13948610" y="6265559"/>
            <a:chExt cx="3750310" cy="2950845"/>
          </a:xfrm>
        </p:grpSpPr>
        <p:pic>
          <p:nvPicPr>
            <p:cNvPr id="9" name="object 9"/>
            <p:cNvPicPr/>
            <p:nvPr/>
          </p:nvPicPr>
          <p:blipFill>
            <a:blip r:embed="rId5" cstate="print"/>
            <a:stretch>
              <a:fillRect/>
            </a:stretch>
          </p:blipFill>
          <p:spPr>
            <a:xfrm>
              <a:off x="13948610" y="6265559"/>
              <a:ext cx="2279445" cy="2950740"/>
            </a:xfrm>
            <a:prstGeom prst="rect">
              <a:avLst/>
            </a:prstGeom>
          </p:spPr>
        </p:pic>
        <p:pic>
          <p:nvPicPr>
            <p:cNvPr id="10" name="object 10"/>
            <p:cNvPicPr/>
            <p:nvPr/>
          </p:nvPicPr>
          <p:blipFill>
            <a:blip r:embed="rId6" cstate="print"/>
            <a:stretch>
              <a:fillRect/>
            </a:stretch>
          </p:blipFill>
          <p:spPr>
            <a:xfrm>
              <a:off x="15444320" y="6282045"/>
              <a:ext cx="2253977" cy="2917771"/>
            </a:xfrm>
            <a:prstGeom prst="rect">
              <a:avLst/>
            </a:prstGeom>
          </p:spPr>
        </p:pic>
        <p:pic>
          <p:nvPicPr>
            <p:cNvPr id="11" name="object 11"/>
            <p:cNvPicPr/>
            <p:nvPr/>
          </p:nvPicPr>
          <p:blipFill>
            <a:blip r:embed="rId7" cstate="print"/>
            <a:stretch>
              <a:fillRect/>
            </a:stretch>
          </p:blipFill>
          <p:spPr>
            <a:xfrm>
              <a:off x="15444318" y="6703231"/>
              <a:ext cx="946748" cy="675611"/>
            </a:xfrm>
            <a:prstGeom prst="rect">
              <a:avLst/>
            </a:prstGeom>
          </p:spPr>
        </p:pic>
      </p:grpSp>
      <p:sp>
        <p:nvSpPr>
          <p:cNvPr id="12" name="object 12"/>
          <p:cNvSpPr txBox="1"/>
          <p:nvPr/>
        </p:nvSpPr>
        <p:spPr>
          <a:xfrm>
            <a:off x="4014861" y="2830760"/>
            <a:ext cx="10617835" cy="718820"/>
          </a:xfrm>
          <a:prstGeom prst="rect">
            <a:avLst/>
          </a:prstGeom>
        </p:spPr>
        <p:txBody>
          <a:bodyPr vert="horz" wrap="square" lIns="0" tIns="12700" rIns="0" bIns="0" rtlCol="0">
            <a:spAutoFit/>
          </a:bodyPr>
          <a:lstStyle/>
          <a:p>
            <a:pPr marL="12700">
              <a:lnSpc>
                <a:spcPct val="100000"/>
              </a:lnSpc>
              <a:spcBef>
                <a:spcPts val="100"/>
              </a:spcBef>
            </a:pPr>
            <a:r>
              <a:rPr sz="4550" b="1">
                <a:solidFill>
                  <a:srgbClr val="FDC099"/>
                </a:solidFill>
                <a:latin typeface="Arial"/>
                <a:cs typeface="Arial"/>
              </a:rPr>
              <a:t>COMMERCE</a:t>
            </a:r>
            <a:r>
              <a:rPr sz="4550" b="1" spc="-320">
                <a:solidFill>
                  <a:srgbClr val="FDC099"/>
                </a:solidFill>
                <a:latin typeface="Arial"/>
                <a:cs typeface="Arial"/>
              </a:rPr>
              <a:t> </a:t>
            </a:r>
            <a:r>
              <a:rPr sz="4550" b="1" spc="-10">
                <a:solidFill>
                  <a:srgbClr val="FDC099"/>
                </a:solidFill>
                <a:latin typeface="Arial"/>
                <a:cs typeface="Arial"/>
              </a:rPr>
              <a:t>MENTORSHIP</a:t>
            </a:r>
            <a:r>
              <a:rPr sz="4550" b="1" spc="-305">
                <a:solidFill>
                  <a:srgbClr val="FDC099"/>
                </a:solidFill>
                <a:latin typeface="Arial"/>
                <a:cs typeface="Arial"/>
              </a:rPr>
              <a:t> </a:t>
            </a:r>
            <a:r>
              <a:rPr sz="4550" b="1" spc="-10">
                <a:solidFill>
                  <a:srgbClr val="FDC099"/>
                </a:solidFill>
                <a:latin typeface="Arial"/>
                <a:cs typeface="Arial"/>
              </a:rPr>
              <a:t>PROGRAM</a:t>
            </a:r>
            <a:endParaRPr sz="4550">
              <a:latin typeface="Arial"/>
              <a:cs typeface="Arial"/>
            </a:endParaRPr>
          </a:p>
        </p:txBody>
      </p:sp>
      <p:sp>
        <p:nvSpPr>
          <p:cNvPr id="13" name="object 13"/>
          <p:cNvSpPr txBox="1">
            <a:spLocks noGrp="1"/>
          </p:cNvSpPr>
          <p:nvPr>
            <p:ph type="title"/>
          </p:nvPr>
        </p:nvSpPr>
        <p:spPr>
          <a:xfrm>
            <a:off x="4439304" y="3926491"/>
            <a:ext cx="9613265" cy="871219"/>
          </a:xfrm>
          <a:prstGeom prst="rect">
            <a:avLst/>
          </a:prstGeom>
        </p:spPr>
        <p:txBody>
          <a:bodyPr vert="horz" wrap="square" lIns="0" tIns="12065" rIns="0" bIns="0" rtlCol="0">
            <a:spAutoFit/>
          </a:bodyPr>
          <a:lstStyle/>
          <a:p>
            <a:pPr marL="12700">
              <a:lnSpc>
                <a:spcPct val="100000"/>
              </a:lnSpc>
              <a:spcBef>
                <a:spcPts val="95"/>
              </a:spcBef>
            </a:pPr>
            <a:r>
              <a:rPr sz="5550">
                <a:latin typeface="Arial"/>
                <a:cs typeface="Arial"/>
              </a:rPr>
              <a:t>MIDTERM</a:t>
            </a:r>
            <a:r>
              <a:rPr sz="5550" spc="-150">
                <a:latin typeface="Arial"/>
                <a:cs typeface="Arial"/>
              </a:rPr>
              <a:t> </a:t>
            </a:r>
            <a:r>
              <a:rPr sz="5550">
                <a:latin typeface="Arial"/>
                <a:cs typeface="Arial"/>
              </a:rPr>
              <a:t>REVIEW</a:t>
            </a:r>
            <a:r>
              <a:rPr sz="5550" spc="-150">
                <a:latin typeface="Arial"/>
                <a:cs typeface="Arial"/>
              </a:rPr>
              <a:t> </a:t>
            </a:r>
            <a:r>
              <a:rPr sz="5550" spc="-10">
                <a:latin typeface="Arial"/>
                <a:cs typeface="Arial"/>
              </a:rPr>
              <a:t>SESSION</a:t>
            </a:r>
            <a:endParaRPr sz="5550">
              <a:latin typeface="Arial"/>
              <a:cs typeface="Arial"/>
            </a:endParaRPr>
          </a:p>
        </p:txBody>
      </p:sp>
      <p:sp>
        <p:nvSpPr>
          <p:cNvPr id="14" name="object 14"/>
          <p:cNvSpPr txBox="1"/>
          <p:nvPr/>
        </p:nvSpPr>
        <p:spPr>
          <a:xfrm>
            <a:off x="7358743" y="5181431"/>
            <a:ext cx="3939540" cy="1099820"/>
          </a:xfrm>
          <a:prstGeom prst="rect">
            <a:avLst/>
          </a:prstGeom>
        </p:spPr>
        <p:txBody>
          <a:bodyPr vert="horz" wrap="square" lIns="0" tIns="12700" rIns="0" bIns="0" rtlCol="0">
            <a:spAutoFit/>
          </a:bodyPr>
          <a:lstStyle/>
          <a:p>
            <a:pPr marL="12700">
              <a:lnSpc>
                <a:spcPct val="100000"/>
              </a:lnSpc>
              <a:spcBef>
                <a:spcPts val="100"/>
              </a:spcBef>
            </a:pPr>
            <a:r>
              <a:rPr sz="7050" spc="-265">
                <a:solidFill>
                  <a:srgbClr val="FFFFFF"/>
                </a:solidFill>
                <a:latin typeface="Georgia"/>
                <a:cs typeface="Georgia"/>
              </a:rPr>
              <a:t>ECON</a:t>
            </a:r>
            <a:r>
              <a:rPr sz="7050" spc="-420">
                <a:solidFill>
                  <a:srgbClr val="FFFFFF"/>
                </a:solidFill>
                <a:latin typeface="Georgia"/>
                <a:cs typeface="Georgia"/>
              </a:rPr>
              <a:t> </a:t>
            </a:r>
            <a:r>
              <a:rPr sz="7050" spc="40">
                <a:solidFill>
                  <a:srgbClr val="FFFFFF"/>
                </a:solidFill>
                <a:latin typeface="Georgia"/>
                <a:cs typeface="Georgia"/>
              </a:rPr>
              <a:t>101</a:t>
            </a:r>
            <a:endParaRPr sz="7050">
              <a:latin typeface="Georgia"/>
              <a:cs typeface="Georgia"/>
            </a:endParaRPr>
          </a:p>
        </p:txBody>
      </p:sp>
      <p:sp>
        <p:nvSpPr>
          <p:cNvPr id="15" name="object 15"/>
          <p:cNvSpPr txBox="1"/>
          <p:nvPr/>
        </p:nvSpPr>
        <p:spPr>
          <a:xfrm>
            <a:off x="6392824" y="6649425"/>
            <a:ext cx="5861907" cy="482183"/>
          </a:xfrm>
          <a:prstGeom prst="rect">
            <a:avLst/>
          </a:prstGeom>
        </p:spPr>
        <p:txBody>
          <a:bodyPr vert="horz" wrap="square" lIns="0" tIns="12700" rIns="0" bIns="0" rtlCol="0">
            <a:spAutoFit/>
          </a:bodyPr>
          <a:lstStyle/>
          <a:p>
            <a:pPr marL="12700">
              <a:lnSpc>
                <a:spcPct val="100000"/>
              </a:lnSpc>
              <a:spcBef>
                <a:spcPts val="100"/>
              </a:spcBef>
            </a:pPr>
            <a:r>
              <a:rPr sz="3050" b="1">
                <a:latin typeface="Arial"/>
                <a:cs typeface="Arial"/>
              </a:rPr>
              <a:t>Prepared</a:t>
            </a:r>
            <a:r>
              <a:rPr sz="3050" b="1" spc="-125">
                <a:latin typeface="Arial"/>
                <a:cs typeface="Arial"/>
              </a:rPr>
              <a:t> </a:t>
            </a:r>
            <a:r>
              <a:rPr sz="3050" b="1">
                <a:latin typeface="Arial"/>
                <a:cs typeface="Arial"/>
              </a:rPr>
              <a:t>by:</a:t>
            </a:r>
            <a:r>
              <a:rPr sz="3050" b="1" spc="-114">
                <a:latin typeface="Arial"/>
                <a:cs typeface="Arial"/>
              </a:rPr>
              <a:t> </a:t>
            </a:r>
            <a:r>
              <a:rPr lang="en-CA" sz="3050" b="1">
                <a:latin typeface="Arial"/>
                <a:cs typeface="Arial"/>
              </a:rPr>
              <a:t>Shivani Aggarwal</a:t>
            </a:r>
            <a:endParaRPr sz="3050">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7050" y="660713"/>
            <a:ext cx="4410710" cy="665480"/>
          </a:xfrm>
          <a:prstGeom prst="rect">
            <a:avLst/>
          </a:prstGeom>
        </p:spPr>
        <p:txBody>
          <a:bodyPr vert="horz" wrap="square" lIns="0" tIns="12700" rIns="0" bIns="0" rtlCol="0">
            <a:spAutoFit/>
          </a:bodyPr>
          <a:lstStyle/>
          <a:p>
            <a:pPr marL="12700">
              <a:lnSpc>
                <a:spcPct val="100000"/>
              </a:lnSpc>
              <a:spcBef>
                <a:spcPts val="100"/>
              </a:spcBef>
            </a:pPr>
            <a:r>
              <a:rPr sz="4200"/>
              <a:t>2.</a:t>
            </a:r>
            <a:r>
              <a:rPr sz="4200" spc="-90"/>
              <a:t> </a:t>
            </a:r>
            <a:r>
              <a:rPr sz="4200"/>
              <a:t>Gains</a:t>
            </a:r>
            <a:r>
              <a:rPr sz="4200" spc="-85"/>
              <a:t> </a:t>
            </a:r>
            <a:r>
              <a:rPr sz="4200"/>
              <a:t>From</a:t>
            </a:r>
            <a:r>
              <a:rPr sz="4200" spc="-95"/>
              <a:t> </a:t>
            </a:r>
            <a:r>
              <a:rPr sz="4200" spc="-20"/>
              <a:t>Trade</a:t>
            </a:r>
            <a:endParaRPr sz="4200"/>
          </a:p>
        </p:txBody>
      </p:sp>
      <p:sp>
        <p:nvSpPr>
          <p:cNvPr id="3" name="object 3"/>
          <p:cNvSpPr txBox="1"/>
          <p:nvPr/>
        </p:nvSpPr>
        <p:spPr>
          <a:xfrm>
            <a:off x="1027430" y="1714500"/>
            <a:ext cx="14898370" cy="1995418"/>
          </a:xfrm>
          <a:prstGeom prst="rect">
            <a:avLst/>
          </a:prstGeom>
        </p:spPr>
        <p:txBody>
          <a:bodyPr vert="horz" wrap="square" lIns="0" tIns="12700" rIns="0" bIns="0" rtlCol="0">
            <a:spAutoFit/>
          </a:bodyPr>
          <a:lstStyle/>
          <a:p>
            <a:pPr marL="469900" marR="5080" indent="-457200">
              <a:spcBef>
                <a:spcPts val="100"/>
              </a:spcBef>
              <a:tabLst>
                <a:tab pos="424815" algn="l"/>
              </a:tabLst>
            </a:pPr>
            <a:r>
              <a:rPr sz="3200" spc="-25">
                <a:latin typeface="Calibri"/>
                <a:cs typeface="Calibri"/>
              </a:rPr>
              <a:t>c.</a:t>
            </a:r>
            <a:r>
              <a:rPr lang="en-CA" sz="3200">
                <a:latin typeface="Calibri"/>
                <a:cs typeface="Calibri"/>
              </a:rPr>
              <a:t> Assume the countries decide to specialize and trade and settled on a trading price of 2.5 cars per T-shirt. Explain why the country that specializes in T-shirts would experience gains from trade.</a:t>
            </a:r>
          </a:p>
          <a:p>
            <a:pPr marL="469900" marR="5080" indent="-457200">
              <a:spcBef>
                <a:spcPts val="100"/>
              </a:spcBef>
              <a:tabLst>
                <a:tab pos="424815" algn="l"/>
              </a:tabLst>
            </a:pPr>
            <a:endParaRPr sz="3200">
              <a:latin typeface="Calibri"/>
              <a:cs typeface="Calibri"/>
            </a:endParaRPr>
          </a:p>
        </p:txBody>
      </p:sp>
      <p:graphicFrame>
        <p:nvGraphicFramePr>
          <p:cNvPr id="5" name="object 5">
            <a:extLst>
              <a:ext uri="{FF2B5EF4-FFF2-40B4-BE49-F238E27FC236}">
                <a16:creationId xmlns:a16="http://schemas.microsoft.com/office/drawing/2014/main" id="{E52A9AEB-58CF-6406-5966-E3B148A64338}"/>
              </a:ext>
            </a:extLst>
          </p:cNvPr>
          <p:cNvGraphicFramePr>
            <a:graphicFrameLocks noGrp="1"/>
          </p:cNvGraphicFramePr>
          <p:nvPr>
            <p:extLst>
              <p:ext uri="{D42A27DB-BD31-4B8C-83A1-F6EECF244321}">
                <p14:modId xmlns:p14="http://schemas.microsoft.com/office/powerpoint/2010/main" val="563121368"/>
              </p:ext>
            </p:extLst>
          </p:nvPr>
        </p:nvGraphicFramePr>
        <p:xfrm>
          <a:off x="1524000" y="5384864"/>
          <a:ext cx="8232059" cy="2743201"/>
        </p:xfrm>
        <a:graphic>
          <a:graphicData uri="http://schemas.openxmlformats.org/drawingml/2006/table">
            <a:tbl>
              <a:tblPr firstRow="1" bandRow="1">
                <a:tableStyleId>{2D5ABB26-0587-4C30-8999-92F81FD0307C}</a:tableStyleId>
              </a:tblPr>
              <a:tblGrid>
                <a:gridCol w="2520018">
                  <a:extLst>
                    <a:ext uri="{9D8B030D-6E8A-4147-A177-3AD203B41FA5}">
                      <a16:colId xmlns:a16="http://schemas.microsoft.com/office/drawing/2014/main" val="20000"/>
                    </a:ext>
                  </a:extLst>
                </a:gridCol>
                <a:gridCol w="2800020">
                  <a:extLst>
                    <a:ext uri="{9D8B030D-6E8A-4147-A177-3AD203B41FA5}">
                      <a16:colId xmlns:a16="http://schemas.microsoft.com/office/drawing/2014/main" val="20001"/>
                    </a:ext>
                  </a:extLst>
                </a:gridCol>
                <a:gridCol w="2912021">
                  <a:extLst>
                    <a:ext uri="{9D8B030D-6E8A-4147-A177-3AD203B41FA5}">
                      <a16:colId xmlns:a16="http://schemas.microsoft.com/office/drawing/2014/main" val="20002"/>
                    </a:ext>
                  </a:extLst>
                </a:gridCol>
              </a:tblGrid>
              <a:tr h="632821">
                <a:tc>
                  <a:txBody>
                    <a:bodyPr/>
                    <a:lstStyle/>
                    <a:p>
                      <a:pPr>
                        <a:lnSpc>
                          <a:spcPct val="100000"/>
                        </a:lnSpc>
                      </a:pPr>
                      <a:endParaRPr sz="2800">
                        <a:latin typeface="+mn-lt"/>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580"/>
                        </a:spcBef>
                      </a:pPr>
                      <a:r>
                        <a:rPr lang="en-CA" sz="2800">
                          <a:latin typeface="+mn-lt"/>
                          <a:cs typeface="Calibri"/>
                        </a:rPr>
                        <a:t>Cars</a:t>
                      </a:r>
                      <a:endParaRPr sz="2800">
                        <a:latin typeface="+mn-lt"/>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090">
                        <a:lnSpc>
                          <a:spcPct val="100000"/>
                        </a:lnSpc>
                        <a:spcBef>
                          <a:spcPts val="580"/>
                        </a:spcBef>
                      </a:pPr>
                      <a:r>
                        <a:rPr lang="en-CA" sz="2800">
                          <a:latin typeface="+mn-lt"/>
                          <a:cs typeface="Calibri"/>
                        </a:rPr>
                        <a:t>T-shirts</a:t>
                      </a:r>
                      <a:endParaRPr sz="2800">
                        <a:latin typeface="+mn-lt"/>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1055190">
                <a:tc>
                  <a:txBody>
                    <a:bodyPr/>
                    <a:lstStyle/>
                    <a:p>
                      <a:pPr marL="85725">
                        <a:lnSpc>
                          <a:spcPct val="100000"/>
                        </a:lnSpc>
                        <a:spcBef>
                          <a:spcPts val="575"/>
                        </a:spcBef>
                      </a:pPr>
                      <a:r>
                        <a:rPr lang="en-CA" sz="2800" b="0" i="0" u="none" strike="noStrike" err="1">
                          <a:solidFill>
                            <a:srgbClr val="21242C"/>
                          </a:solidFill>
                          <a:effectLst/>
                          <a:latin typeface="+mn-lt"/>
                        </a:rPr>
                        <a:t>Rovania</a:t>
                      </a:r>
                      <a:endParaRPr sz="2800">
                        <a:latin typeface="+mn-lt"/>
                        <a:cs typeface="Calibri"/>
                      </a:endParaRPr>
                    </a:p>
                  </a:txBody>
                  <a:tcPr marL="0" marR="0" marT="7302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r>
                        <a:rPr lang="en-CA" sz="2800">
                          <a:latin typeface="+mn-lt"/>
                          <a:cs typeface="Times New Roman"/>
                        </a:rPr>
                        <a:t> 39</a:t>
                      </a:r>
                      <a:endParaRPr sz="2800">
                        <a:latin typeface="+mn-lt"/>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r>
                        <a:rPr lang="en-CA" sz="2800">
                          <a:latin typeface="+mn-lt"/>
                          <a:cs typeface="Times New Roman"/>
                        </a:rPr>
                        <a:t> 13</a:t>
                      </a:r>
                      <a:endParaRPr sz="2800">
                        <a:latin typeface="+mn-lt"/>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1055190">
                <a:tc>
                  <a:txBody>
                    <a:bodyPr/>
                    <a:lstStyle/>
                    <a:p>
                      <a:pPr marL="85725">
                        <a:lnSpc>
                          <a:spcPct val="100000"/>
                        </a:lnSpc>
                        <a:spcBef>
                          <a:spcPts val="575"/>
                        </a:spcBef>
                      </a:pPr>
                      <a:r>
                        <a:rPr lang="en-CA" sz="2800" b="0" i="0" u="none" strike="noStrike" err="1">
                          <a:solidFill>
                            <a:srgbClr val="21242C"/>
                          </a:solidFill>
                          <a:effectLst/>
                          <a:latin typeface="+mn-lt"/>
                        </a:rPr>
                        <a:t>Ombria</a:t>
                      </a:r>
                      <a:endParaRPr sz="2800">
                        <a:latin typeface="+mn-lt"/>
                        <a:cs typeface="Calibri"/>
                      </a:endParaRPr>
                    </a:p>
                  </a:txBody>
                  <a:tcPr marL="0" marR="0" marT="7302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r>
                        <a:rPr lang="en-CA" sz="2800">
                          <a:latin typeface="+mn-lt"/>
                          <a:cs typeface="Times New Roman"/>
                        </a:rPr>
                        <a:t> 48</a:t>
                      </a:r>
                      <a:endParaRPr sz="2800">
                        <a:latin typeface="+mn-lt"/>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r>
                        <a:rPr lang="en-CA" sz="2800">
                          <a:latin typeface="+mn-lt"/>
                          <a:cs typeface="Times New Roman"/>
                        </a:rPr>
                        <a:t> 24</a:t>
                      </a:r>
                      <a:endParaRPr sz="2800">
                        <a:latin typeface="+mn-lt"/>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962508" y="2019300"/>
            <a:ext cx="5742523" cy="5858553"/>
          </a:xfrm>
          <a:prstGeom prst="rect">
            <a:avLst/>
          </a:prstGeom>
        </p:spPr>
      </p:pic>
      <p:sp>
        <p:nvSpPr>
          <p:cNvPr id="3" name="object 3"/>
          <p:cNvSpPr txBox="1">
            <a:spLocks noGrp="1"/>
          </p:cNvSpPr>
          <p:nvPr>
            <p:ph type="title"/>
          </p:nvPr>
        </p:nvSpPr>
        <p:spPr>
          <a:prstGeom prst="rect">
            <a:avLst/>
          </a:prstGeom>
        </p:spPr>
        <p:txBody>
          <a:bodyPr vert="horz" wrap="square" lIns="0" tIns="385292" rIns="0" bIns="0" rtlCol="0">
            <a:spAutoFit/>
          </a:bodyPr>
          <a:lstStyle/>
          <a:p>
            <a:pPr marL="165100">
              <a:lnSpc>
                <a:spcPct val="100000"/>
              </a:lnSpc>
              <a:spcBef>
                <a:spcPts val="100"/>
              </a:spcBef>
            </a:pPr>
            <a:r>
              <a:rPr sz="4200"/>
              <a:t>3.</a:t>
            </a:r>
            <a:r>
              <a:rPr sz="4200" spc="-25"/>
              <a:t> </a:t>
            </a:r>
            <a:r>
              <a:rPr sz="4200"/>
              <a:t>Demand</a:t>
            </a:r>
            <a:r>
              <a:rPr sz="4200" spc="-25"/>
              <a:t> </a:t>
            </a:r>
            <a:r>
              <a:rPr sz="4200"/>
              <a:t>&amp;</a:t>
            </a:r>
            <a:r>
              <a:rPr sz="4200" spc="-25"/>
              <a:t> </a:t>
            </a:r>
            <a:r>
              <a:rPr sz="4200"/>
              <a:t>Supply</a:t>
            </a:r>
            <a:r>
              <a:rPr sz="4200" spc="-25"/>
              <a:t> </a:t>
            </a:r>
            <a:r>
              <a:rPr sz="4200"/>
              <a:t>-</a:t>
            </a:r>
            <a:r>
              <a:rPr sz="4200" spc="-25"/>
              <a:t> </a:t>
            </a:r>
            <a:r>
              <a:rPr sz="4200" spc="-10"/>
              <a:t>Demand</a:t>
            </a:r>
            <a:endParaRPr sz="4200"/>
          </a:p>
        </p:txBody>
      </p:sp>
      <p:sp>
        <p:nvSpPr>
          <p:cNvPr id="4" name="object 4"/>
          <p:cNvSpPr txBox="1"/>
          <p:nvPr/>
        </p:nvSpPr>
        <p:spPr>
          <a:xfrm>
            <a:off x="914400" y="1789460"/>
            <a:ext cx="11066037" cy="6840334"/>
          </a:xfrm>
          <a:prstGeom prst="rect">
            <a:avLst/>
          </a:prstGeom>
        </p:spPr>
        <p:txBody>
          <a:bodyPr vert="horz" wrap="square" lIns="0" tIns="210820" rIns="0" bIns="0" rtlCol="0">
            <a:spAutoFit/>
          </a:bodyPr>
          <a:lstStyle/>
          <a:p>
            <a:pPr marR="42545" algn="l">
              <a:lnSpc>
                <a:spcPct val="100000"/>
              </a:lnSpc>
              <a:spcBef>
                <a:spcPts val="1660"/>
              </a:spcBef>
              <a:tabLst>
                <a:tab pos="427355" algn="l"/>
              </a:tabLst>
            </a:pPr>
            <a:r>
              <a:rPr sz="3200" b="1">
                <a:latin typeface="Calibri"/>
                <a:cs typeface="Calibri"/>
              </a:rPr>
              <a:t>Demand</a:t>
            </a:r>
            <a:r>
              <a:rPr sz="3200">
                <a:latin typeface="Calibri"/>
                <a:cs typeface="Calibri"/>
              </a:rPr>
              <a:t>:</a:t>
            </a:r>
            <a:r>
              <a:rPr sz="3200" spc="-65">
                <a:latin typeface="Calibri"/>
                <a:cs typeface="Calibri"/>
              </a:rPr>
              <a:t> </a:t>
            </a:r>
            <a:r>
              <a:rPr sz="3200">
                <a:latin typeface="Calibri"/>
                <a:cs typeface="Calibri"/>
              </a:rPr>
              <a:t>when</a:t>
            </a:r>
            <a:r>
              <a:rPr sz="3200" spc="-65">
                <a:latin typeface="Calibri"/>
                <a:cs typeface="Calibri"/>
              </a:rPr>
              <a:t> </a:t>
            </a:r>
            <a:r>
              <a:rPr sz="3200">
                <a:latin typeface="Calibri"/>
                <a:cs typeface="Calibri"/>
              </a:rPr>
              <a:t>a</a:t>
            </a:r>
            <a:r>
              <a:rPr sz="3200" spc="-60">
                <a:latin typeface="Calibri"/>
                <a:cs typeface="Calibri"/>
              </a:rPr>
              <a:t> </a:t>
            </a:r>
            <a:r>
              <a:rPr sz="3200">
                <a:latin typeface="Calibri"/>
                <a:cs typeface="Calibri"/>
              </a:rPr>
              <a:t>person</a:t>
            </a:r>
            <a:r>
              <a:rPr sz="3200" spc="-65">
                <a:latin typeface="Calibri"/>
                <a:cs typeface="Calibri"/>
              </a:rPr>
              <a:t> </a:t>
            </a:r>
            <a:r>
              <a:rPr sz="3200">
                <a:latin typeface="Calibri"/>
                <a:cs typeface="Calibri"/>
              </a:rPr>
              <a:t>wants</a:t>
            </a:r>
            <a:r>
              <a:rPr sz="3200" spc="-65">
                <a:latin typeface="Calibri"/>
                <a:cs typeface="Calibri"/>
              </a:rPr>
              <a:t> </a:t>
            </a:r>
            <a:r>
              <a:rPr sz="3200">
                <a:latin typeface="Calibri"/>
                <a:cs typeface="Calibri"/>
              </a:rPr>
              <a:t>something,</a:t>
            </a:r>
            <a:r>
              <a:rPr sz="3200" spc="-60">
                <a:latin typeface="Calibri"/>
                <a:cs typeface="Calibri"/>
              </a:rPr>
              <a:t> </a:t>
            </a:r>
            <a:r>
              <a:rPr sz="3200">
                <a:latin typeface="Calibri"/>
                <a:cs typeface="Calibri"/>
              </a:rPr>
              <a:t>can</a:t>
            </a:r>
            <a:r>
              <a:rPr sz="3200" spc="-65">
                <a:latin typeface="Calibri"/>
                <a:cs typeface="Calibri"/>
              </a:rPr>
              <a:t> </a:t>
            </a:r>
            <a:r>
              <a:rPr sz="3200" spc="-10">
                <a:latin typeface="Calibri"/>
                <a:cs typeface="Calibri"/>
              </a:rPr>
              <a:t>afford</a:t>
            </a:r>
            <a:r>
              <a:rPr sz="3200" spc="-65">
                <a:latin typeface="Calibri"/>
                <a:cs typeface="Calibri"/>
              </a:rPr>
              <a:t> </a:t>
            </a:r>
            <a:r>
              <a:rPr sz="3200">
                <a:latin typeface="Calibri"/>
                <a:cs typeface="Calibri"/>
              </a:rPr>
              <a:t>it,</a:t>
            </a:r>
            <a:r>
              <a:rPr sz="3200" spc="-60">
                <a:latin typeface="Calibri"/>
                <a:cs typeface="Calibri"/>
              </a:rPr>
              <a:t> </a:t>
            </a:r>
            <a:r>
              <a:rPr sz="3200">
                <a:latin typeface="Calibri"/>
                <a:cs typeface="Calibri"/>
              </a:rPr>
              <a:t>and</a:t>
            </a:r>
            <a:r>
              <a:rPr sz="3200" spc="-65">
                <a:latin typeface="Calibri"/>
                <a:cs typeface="Calibri"/>
              </a:rPr>
              <a:t> </a:t>
            </a:r>
            <a:r>
              <a:rPr sz="3200">
                <a:latin typeface="Calibri"/>
                <a:cs typeface="Calibri"/>
              </a:rPr>
              <a:t>plan</a:t>
            </a:r>
            <a:r>
              <a:rPr sz="3200" spc="-65">
                <a:latin typeface="Calibri"/>
                <a:cs typeface="Calibri"/>
              </a:rPr>
              <a:t> </a:t>
            </a:r>
            <a:r>
              <a:rPr sz="3200">
                <a:latin typeface="Calibri"/>
                <a:cs typeface="Calibri"/>
              </a:rPr>
              <a:t>on</a:t>
            </a:r>
            <a:r>
              <a:rPr sz="3200" spc="-60">
                <a:latin typeface="Calibri"/>
                <a:cs typeface="Calibri"/>
              </a:rPr>
              <a:t> </a:t>
            </a:r>
            <a:r>
              <a:rPr sz="3200">
                <a:latin typeface="Calibri"/>
                <a:cs typeface="Calibri"/>
              </a:rPr>
              <a:t>buying</a:t>
            </a:r>
            <a:r>
              <a:rPr sz="3200" spc="-65">
                <a:latin typeface="Calibri"/>
                <a:cs typeface="Calibri"/>
              </a:rPr>
              <a:t> </a:t>
            </a:r>
            <a:r>
              <a:rPr sz="3200" spc="-25">
                <a:latin typeface="Calibri"/>
                <a:cs typeface="Calibri"/>
              </a:rPr>
              <a:t>it</a:t>
            </a:r>
            <a:endParaRPr lang="en-CA" sz="3200">
              <a:latin typeface="Calibri"/>
              <a:cs typeface="Calibri"/>
            </a:endParaRPr>
          </a:p>
          <a:p>
            <a:pPr marR="42545" algn="l">
              <a:lnSpc>
                <a:spcPct val="100000"/>
              </a:lnSpc>
              <a:spcBef>
                <a:spcPts val="1660"/>
              </a:spcBef>
              <a:tabLst>
                <a:tab pos="427355" algn="l"/>
              </a:tabLst>
            </a:pPr>
            <a:r>
              <a:rPr sz="3200" b="1" spc="-10">
                <a:latin typeface="Calibri"/>
                <a:cs typeface="Calibri"/>
              </a:rPr>
              <a:t>Quantity</a:t>
            </a:r>
            <a:r>
              <a:rPr sz="3200" b="1" spc="-50">
                <a:latin typeface="Calibri"/>
                <a:cs typeface="Calibri"/>
              </a:rPr>
              <a:t> </a:t>
            </a:r>
            <a:r>
              <a:rPr sz="3200" b="1" spc="-10">
                <a:latin typeface="Calibri"/>
                <a:cs typeface="Calibri"/>
              </a:rPr>
              <a:t>demanded</a:t>
            </a:r>
            <a:r>
              <a:rPr sz="3200" b="1" spc="-45">
                <a:latin typeface="Calibri"/>
                <a:cs typeface="Calibri"/>
              </a:rPr>
              <a:t> </a:t>
            </a:r>
            <a:r>
              <a:rPr sz="3200" b="1">
                <a:latin typeface="Calibri"/>
                <a:cs typeface="Calibri"/>
              </a:rPr>
              <a:t>(Qd)</a:t>
            </a:r>
            <a:r>
              <a:rPr sz="3200">
                <a:latin typeface="Calibri"/>
                <a:cs typeface="Calibri"/>
              </a:rPr>
              <a:t>:</a:t>
            </a:r>
            <a:r>
              <a:rPr sz="3200" spc="-50">
                <a:latin typeface="Calibri"/>
                <a:cs typeface="Calibri"/>
              </a:rPr>
              <a:t> </a:t>
            </a:r>
            <a:r>
              <a:rPr sz="3200">
                <a:latin typeface="Calibri"/>
                <a:cs typeface="Calibri"/>
              </a:rPr>
              <a:t>amount</a:t>
            </a:r>
            <a:r>
              <a:rPr sz="3200" spc="-45">
                <a:latin typeface="Calibri"/>
                <a:cs typeface="Calibri"/>
              </a:rPr>
              <a:t> </a:t>
            </a:r>
            <a:r>
              <a:rPr sz="3200">
                <a:latin typeface="Calibri"/>
                <a:cs typeface="Calibri"/>
              </a:rPr>
              <a:t>a</a:t>
            </a:r>
            <a:r>
              <a:rPr sz="3200" spc="-50">
                <a:latin typeface="Calibri"/>
                <a:cs typeface="Calibri"/>
              </a:rPr>
              <a:t> </a:t>
            </a:r>
            <a:r>
              <a:rPr sz="3200">
                <a:latin typeface="Calibri"/>
                <a:cs typeface="Calibri"/>
              </a:rPr>
              <a:t>person</a:t>
            </a:r>
            <a:r>
              <a:rPr sz="3200" spc="-45">
                <a:latin typeface="Calibri"/>
                <a:cs typeface="Calibri"/>
              </a:rPr>
              <a:t> </a:t>
            </a:r>
            <a:r>
              <a:rPr sz="3200">
                <a:latin typeface="Calibri"/>
                <a:cs typeface="Calibri"/>
              </a:rPr>
              <a:t>plans</a:t>
            </a:r>
            <a:r>
              <a:rPr sz="3200" spc="-45">
                <a:latin typeface="Calibri"/>
                <a:cs typeface="Calibri"/>
              </a:rPr>
              <a:t> </a:t>
            </a:r>
            <a:r>
              <a:rPr sz="3200">
                <a:latin typeface="Calibri"/>
                <a:cs typeface="Calibri"/>
              </a:rPr>
              <a:t>to</a:t>
            </a:r>
            <a:r>
              <a:rPr sz="3200" spc="-50">
                <a:latin typeface="Calibri"/>
                <a:cs typeface="Calibri"/>
              </a:rPr>
              <a:t> </a:t>
            </a:r>
            <a:r>
              <a:rPr sz="3200">
                <a:latin typeface="Calibri"/>
                <a:cs typeface="Calibri"/>
              </a:rPr>
              <a:t>buy</a:t>
            </a:r>
            <a:r>
              <a:rPr sz="3200" spc="-45">
                <a:latin typeface="Calibri"/>
                <a:cs typeface="Calibri"/>
              </a:rPr>
              <a:t> </a:t>
            </a:r>
            <a:r>
              <a:rPr sz="3200">
                <a:latin typeface="Calibri"/>
                <a:cs typeface="Calibri"/>
              </a:rPr>
              <a:t>at</a:t>
            </a:r>
            <a:r>
              <a:rPr sz="3200" spc="-50">
                <a:latin typeface="Calibri"/>
                <a:cs typeface="Calibri"/>
              </a:rPr>
              <a:t> </a:t>
            </a:r>
            <a:r>
              <a:rPr sz="3200">
                <a:latin typeface="Calibri"/>
                <a:cs typeface="Calibri"/>
              </a:rPr>
              <a:t>a</a:t>
            </a:r>
            <a:r>
              <a:rPr sz="3200" spc="-45">
                <a:latin typeface="Calibri"/>
                <a:cs typeface="Calibri"/>
              </a:rPr>
              <a:t> </a:t>
            </a:r>
            <a:r>
              <a:rPr sz="3200">
                <a:latin typeface="Calibri"/>
                <a:cs typeface="Calibri"/>
              </a:rPr>
              <a:t>specific</a:t>
            </a:r>
            <a:r>
              <a:rPr sz="3200" spc="-45">
                <a:latin typeface="Calibri"/>
                <a:cs typeface="Calibri"/>
              </a:rPr>
              <a:t> </a:t>
            </a:r>
            <a:r>
              <a:rPr sz="3200" spc="-10">
                <a:latin typeface="Calibri"/>
                <a:cs typeface="Calibri"/>
              </a:rPr>
              <a:t>price</a:t>
            </a:r>
            <a:endParaRPr lang="en-CA" sz="3200" spc="-10">
              <a:latin typeface="Calibri"/>
              <a:cs typeface="Calibri"/>
            </a:endParaRPr>
          </a:p>
          <a:p>
            <a:pPr marR="42545" algn="l">
              <a:lnSpc>
                <a:spcPct val="100000"/>
              </a:lnSpc>
              <a:spcBef>
                <a:spcPts val="1660"/>
              </a:spcBef>
              <a:tabLst>
                <a:tab pos="427355" algn="l"/>
              </a:tabLst>
            </a:pPr>
            <a:r>
              <a:rPr sz="3200" b="1">
                <a:latin typeface="Calibri"/>
                <a:cs typeface="Calibri"/>
              </a:rPr>
              <a:t>Law</a:t>
            </a:r>
            <a:r>
              <a:rPr sz="3200" b="1" spc="-60">
                <a:latin typeface="Calibri"/>
                <a:cs typeface="Calibri"/>
              </a:rPr>
              <a:t> </a:t>
            </a:r>
            <a:r>
              <a:rPr sz="3200" b="1">
                <a:latin typeface="Calibri"/>
                <a:cs typeface="Calibri"/>
              </a:rPr>
              <a:t>of</a:t>
            </a:r>
            <a:r>
              <a:rPr sz="3200" b="1" spc="-55">
                <a:latin typeface="Calibri"/>
                <a:cs typeface="Calibri"/>
              </a:rPr>
              <a:t> </a:t>
            </a:r>
            <a:r>
              <a:rPr sz="3200" b="1">
                <a:latin typeface="Calibri"/>
                <a:cs typeface="Calibri"/>
              </a:rPr>
              <a:t>Demand</a:t>
            </a:r>
            <a:r>
              <a:rPr sz="3200">
                <a:latin typeface="Calibri"/>
                <a:cs typeface="Calibri"/>
              </a:rPr>
              <a:t>:</a:t>
            </a:r>
            <a:r>
              <a:rPr sz="3200" spc="-60">
                <a:latin typeface="Calibri"/>
                <a:cs typeface="Calibri"/>
              </a:rPr>
              <a:t> </a:t>
            </a:r>
            <a:r>
              <a:rPr sz="3200">
                <a:latin typeface="Calibri"/>
                <a:cs typeface="Calibri"/>
              </a:rPr>
              <a:t>if</a:t>
            </a:r>
            <a:r>
              <a:rPr sz="3200" spc="-55">
                <a:latin typeface="Calibri"/>
                <a:cs typeface="Calibri"/>
              </a:rPr>
              <a:t> </a:t>
            </a:r>
            <a:r>
              <a:rPr sz="3200">
                <a:latin typeface="Calibri"/>
                <a:cs typeface="Calibri"/>
              </a:rPr>
              <a:t>price</a:t>
            </a:r>
            <a:r>
              <a:rPr sz="3200" spc="-55">
                <a:latin typeface="Calibri"/>
                <a:cs typeface="Calibri"/>
              </a:rPr>
              <a:t> </a:t>
            </a:r>
            <a:r>
              <a:rPr sz="3200">
                <a:latin typeface="Calibri"/>
                <a:cs typeface="Calibri"/>
              </a:rPr>
              <a:t>increases,</a:t>
            </a:r>
            <a:r>
              <a:rPr sz="3200" spc="-60">
                <a:latin typeface="Calibri"/>
                <a:cs typeface="Calibri"/>
              </a:rPr>
              <a:t> </a:t>
            </a:r>
            <a:r>
              <a:rPr sz="3200">
                <a:latin typeface="Calibri"/>
                <a:cs typeface="Calibri"/>
              </a:rPr>
              <a:t>Qd</a:t>
            </a:r>
            <a:r>
              <a:rPr sz="3200" spc="-55">
                <a:latin typeface="Calibri"/>
                <a:cs typeface="Calibri"/>
              </a:rPr>
              <a:t> </a:t>
            </a:r>
            <a:r>
              <a:rPr sz="3200" spc="-10">
                <a:latin typeface="Calibri"/>
                <a:cs typeface="Calibri"/>
              </a:rPr>
              <a:t>decreases</a:t>
            </a:r>
            <a:endParaRPr sz="3200">
              <a:latin typeface="Calibri"/>
              <a:cs typeface="Calibri"/>
            </a:endParaRPr>
          </a:p>
          <a:p>
            <a:pPr marL="478155" indent="-427355">
              <a:lnSpc>
                <a:spcPct val="100000"/>
              </a:lnSpc>
              <a:spcBef>
                <a:spcPts val="1560"/>
              </a:spcBef>
              <a:buFont typeface="Arial MT"/>
              <a:buChar char="●"/>
              <a:tabLst>
                <a:tab pos="478155" algn="l"/>
              </a:tabLst>
            </a:pPr>
            <a:r>
              <a:rPr sz="3200" spc="-10">
                <a:latin typeface="Calibri"/>
                <a:cs typeface="Calibri"/>
              </a:rPr>
              <a:t>Shifts:</a:t>
            </a:r>
            <a:endParaRPr sz="3200">
              <a:latin typeface="Calibri"/>
              <a:cs typeface="Calibri"/>
            </a:endParaRPr>
          </a:p>
          <a:p>
            <a:pPr marL="1392555" lvl="1" indent="-478790">
              <a:lnSpc>
                <a:spcPct val="100000"/>
              </a:lnSpc>
              <a:spcBef>
                <a:spcPts val="50"/>
              </a:spcBef>
              <a:buAutoNum type="arabicPeriod"/>
              <a:tabLst>
                <a:tab pos="1392555" algn="l"/>
              </a:tabLst>
            </a:pPr>
            <a:r>
              <a:rPr sz="3200">
                <a:latin typeface="Calibri"/>
                <a:cs typeface="Calibri"/>
              </a:rPr>
              <a:t>P</a:t>
            </a:r>
            <a:r>
              <a:rPr lang="en-CA" sz="3200">
                <a:latin typeface="Calibri"/>
                <a:cs typeface="Calibri"/>
              </a:rPr>
              <a:t> of </a:t>
            </a:r>
            <a:r>
              <a:rPr sz="3200">
                <a:latin typeface="Calibri"/>
                <a:cs typeface="Calibri"/>
              </a:rPr>
              <a:t>related</a:t>
            </a:r>
            <a:r>
              <a:rPr sz="3200" spc="-37">
                <a:latin typeface="Calibri"/>
                <a:cs typeface="Calibri"/>
              </a:rPr>
              <a:t> </a:t>
            </a:r>
            <a:r>
              <a:rPr sz="3200">
                <a:latin typeface="Calibri"/>
                <a:cs typeface="Calibri"/>
              </a:rPr>
              <a:t>goods</a:t>
            </a:r>
            <a:r>
              <a:rPr sz="3200" spc="202">
                <a:latin typeface="Calibri"/>
                <a:cs typeface="Calibri"/>
              </a:rPr>
              <a:t> </a:t>
            </a:r>
            <a:r>
              <a:rPr sz="3200" spc="-10">
                <a:latin typeface="Calibri"/>
                <a:cs typeface="Calibri"/>
              </a:rPr>
              <a:t>(complementary</a:t>
            </a:r>
            <a:r>
              <a:rPr lang="en-CA" sz="3200" spc="-10">
                <a:latin typeface="Calibri"/>
                <a:cs typeface="Calibri"/>
              </a:rPr>
              <a:t> or</a:t>
            </a:r>
            <a:r>
              <a:rPr sz="3200" spc="-45">
                <a:latin typeface="Calibri"/>
                <a:cs typeface="Calibri"/>
              </a:rPr>
              <a:t> </a:t>
            </a:r>
            <a:r>
              <a:rPr sz="3200" spc="-10">
                <a:latin typeface="Calibri"/>
                <a:cs typeface="Calibri"/>
              </a:rPr>
              <a:t>substitute</a:t>
            </a:r>
            <a:r>
              <a:rPr lang="en-CA" sz="3200" spc="-10">
                <a:latin typeface="Calibri"/>
                <a:cs typeface="Calibri"/>
              </a:rPr>
              <a:t>s</a:t>
            </a:r>
            <a:r>
              <a:rPr sz="3200" spc="-10">
                <a:latin typeface="Calibri"/>
                <a:cs typeface="Calibri"/>
              </a:rPr>
              <a:t>)</a:t>
            </a:r>
            <a:endParaRPr sz="3200">
              <a:latin typeface="Calibri"/>
              <a:cs typeface="Calibri"/>
            </a:endParaRPr>
          </a:p>
          <a:p>
            <a:pPr marL="1392555" lvl="1" indent="-478790">
              <a:lnSpc>
                <a:spcPct val="100000"/>
              </a:lnSpc>
              <a:spcBef>
                <a:spcPts val="50"/>
              </a:spcBef>
              <a:buAutoNum type="arabicPeriod"/>
              <a:tabLst>
                <a:tab pos="1392555" algn="l"/>
              </a:tabLst>
            </a:pPr>
            <a:r>
              <a:rPr sz="3200">
                <a:latin typeface="Calibri"/>
                <a:cs typeface="Calibri"/>
              </a:rPr>
              <a:t>P</a:t>
            </a:r>
            <a:r>
              <a:rPr lang="en-CA" sz="3200">
                <a:latin typeface="Calibri"/>
                <a:cs typeface="Calibri"/>
              </a:rPr>
              <a:t> </a:t>
            </a:r>
            <a:r>
              <a:rPr sz="3200">
                <a:latin typeface="Calibri"/>
                <a:cs typeface="Calibri"/>
              </a:rPr>
              <a:t>expected</a:t>
            </a:r>
            <a:r>
              <a:rPr sz="3200" spc="5">
                <a:latin typeface="Calibri"/>
                <a:cs typeface="Calibri"/>
              </a:rPr>
              <a:t> </a:t>
            </a:r>
            <a:r>
              <a:rPr lang="en-CA" sz="3200" spc="5">
                <a:latin typeface="Calibri"/>
                <a:cs typeface="Calibri"/>
              </a:rPr>
              <a:t>in the </a:t>
            </a:r>
            <a:r>
              <a:rPr sz="3200" spc="-10">
                <a:latin typeface="Calibri"/>
                <a:cs typeface="Calibri"/>
              </a:rPr>
              <a:t>future</a:t>
            </a:r>
            <a:endParaRPr sz="3200">
              <a:latin typeface="Calibri"/>
              <a:cs typeface="Calibri"/>
            </a:endParaRPr>
          </a:p>
          <a:p>
            <a:pPr marL="1392555" lvl="1" indent="-478790">
              <a:lnSpc>
                <a:spcPct val="100000"/>
              </a:lnSpc>
              <a:spcBef>
                <a:spcPts val="50"/>
              </a:spcBef>
              <a:buAutoNum type="arabicPeriod"/>
              <a:tabLst>
                <a:tab pos="1392555" algn="l"/>
              </a:tabLst>
            </a:pPr>
            <a:r>
              <a:rPr sz="3200" spc="-10">
                <a:latin typeface="Calibri"/>
                <a:cs typeface="Calibri"/>
              </a:rPr>
              <a:t>Income</a:t>
            </a:r>
            <a:endParaRPr sz="3200">
              <a:latin typeface="Calibri"/>
              <a:cs typeface="Calibri"/>
            </a:endParaRPr>
          </a:p>
          <a:p>
            <a:pPr marL="1392555" lvl="1" indent="-478790">
              <a:lnSpc>
                <a:spcPct val="100000"/>
              </a:lnSpc>
              <a:spcBef>
                <a:spcPts val="50"/>
              </a:spcBef>
              <a:buAutoNum type="arabicPeriod"/>
              <a:tabLst>
                <a:tab pos="1392555" algn="l"/>
              </a:tabLst>
            </a:pPr>
            <a:r>
              <a:rPr sz="3200">
                <a:latin typeface="Calibri"/>
                <a:cs typeface="Calibri"/>
              </a:rPr>
              <a:t>Future</a:t>
            </a:r>
            <a:r>
              <a:rPr sz="3200" spc="-125">
                <a:latin typeface="Calibri"/>
                <a:cs typeface="Calibri"/>
              </a:rPr>
              <a:t> </a:t>
            </a:r>
            <a:r>
              <a:rPr sz="3200" spc="-10">
                <a:latin typeface="Calibri"/>
                <a:cs typeface="Calibri"/>
              </a:rPr>
              <a:t>income</a:t>
            </a:r>
            <a:endParaRPr sz="3200">
              <a:latin typeface="Calibri"/>
              <a:cs typeface="Calibri"/>
            </a:endParaRPr>
          </a:p>
          <a:p>
            <a:pPr marL="1392555" lvl="1" indent="-478790">
              <a:lnSpc>
                <a:spcPct val="100000"/>
              </a:lnSpc>
              <a:spcBef>
                <a:spcPts val="50"/>
              </a:spcBef>
              <a:buAutoNum type="arabicPeriod"/>
              <a:tabLst>
                <a:tab pos="1392555" algn="l"/>
              </a:tabLst>
            </a:pPr>
            <a:r>
              <a:rPr sz="3200" spc="-10">
                <a:latin typeface="Calibri"/>
                <a:cs typeface="Calibri"/>
              </a:rPr>
              <a:t>Population</a:t>
            </a:r>
            <a:endParaRPr sz="3200">
              <a:latin typeface="Calibri"/>
              <a:cs typeface="Calibri"/>
            </a:endParaRPr>
          </a:p>
          <a:p>
            <a:pPr marL="1392555" lvl="1" indent="-478790">
              <a:lnSpc>
                <a:spcPct val="100000"/>
              </a:lnSpc>
              <a:spcBef>
                <a:spcPts val="50"/>
              </a:spcBef>
              <a:buAutoNum type="arabicPeriod"/>
              <a:tabLst>
                <a:tab pos="1392555" algn="l"/>
              </a:tabLst>
            </a:pPr>
            <a:r>
              <a:rPr sz="3200" spc="-10">
                <a:latin typeface="Calibri"/>
                <a:cs typeface="Calibri"/>
              </a:rPr>
              <a:t>Preference</a:t>
            </a:r>
            <a:endParaRPr sz="3200">
              <a:latin typeface="Calibri"/>
              <a:cs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811000" y="2019300"/>
            <a:ext cx="5861218" cy="5638800"/>
          </a:xfrm>
          <a:prstGeom prst="rect">
            <a:avLst/>
          </a:prstGeom>
        </p:spPr>
      </p:pic>
      <p:sp>
        <p:nvSpPr>
          <p:cNvPr id="3" name="object 3"/>
          <p:cNvSpPr txBox="1">
            <a:spLocks noGrp="1"/>
          </p:cNvSpPr>
          <p:nvPr>
            <p:ph type="title"/>
          </p:nvPr>
        </p:nvSpPr>
        <p:spPr>
          <a:prstGeom prst="rect">
            <a:avLst/>
          </a:prstGeom>
        </p:spPr>
        <p:txBody>
          <a:bodyPr vert="horz" wrap="square" lIns="0" tIns="385292" rIns="0" bIns="0" rtlCol="0">
            <a:spAutoFit/>
          </a:bodyPr>
          <a:lstStyle/>
          <a:p>
            <a:pPr marL="165100">
              <a:lnSpc>
                <a:spcPct val="100000"/>
              </a:lnSpc>
              <a:spcBef>
                <a:spcPts val="100"/>
              </a:spcBef>
            </a:pPr>
            <a:r>
              <a:rPr sz="4200"/>
              <a:t>3.</a:t>
            </a:r>
            <a:r>
              <a:rPr sz="4200" spc="-25"/>
              <a:t> </a:t>
            </a:r>
            <a:r>
              <a:rPr sz="4200"/>
              <a:t>Demand</a:t>
            </a:r>
            <a:r>
              <a:rPr sz="4200" spc="-25"/>
              <a:t> </a:t>
            </a:r>
            <a:r>
              <a:rPr sz="4200"/>
              <a:t>&amp;</a:t>
            </a:r>
            <a:r>
              <a:rPr sz="4200" spc="-25"/>
              <a:t> </a:t>
            </a:r>
            <a:r>
              <a:rPr sz="4200"/>
              <a:t>Supply</a:t>
            </a:r>
            <a:r>
              <a:rPr sz="4200" spc="-25"/>
              <a:t> </a:t>
            </a:r>
            <a:r>
              <a:rPr sz="4200"/>
              <a:t>-</a:t>
            </a:r>
            <a:r>
              <a:rPr sz="4200" spc="-25"/>
              <a:t> </a:t>
            </a:r>
            <a:r>
              <a:rPr sz="4200" spc="-10"/>
              <a:t>Supply</a:t>
            </a:r>
            <a:endParaRPr sz="4200"/>
          </a:p>
        </p:txBody>
      </p:sp>
      <p:sp>
        <p:nvSpPr>
          <p:cNvPr id="4" name="object 4"/>
          <p:cNvSpPr txBox="1"/>
          <p:nvPr/>
        </p:nvSpPr>
        <p:spPr>
          <a:xfrm>
            <a:off x="1094617" y="1598172"/>
            <a:ext cx="10104120" cy="6722353"/>
          </a:xfrm>
          <a:prstGeom prst="rect">
            <a:avLst/>
          </a:prstGeom>
        </p:spPr>
        <p:txBody>
          <a:bodyPr vert="horz" wrap="square" lIns="0" tIns="12700" rIns="0" bIns="0" rtlCol="0">
            <a:spAutoFit/>
          </a:bodyPr>
          <a:lstStyle/>
          <a:p>
            <a:pPr marL="50165" marR="17780">
              <a:spcBef>
                <a:spcPts val="100"/>
              </a:spcBef>
              <a:tabLst>
                <a:tab pos="478155" algn="l"/>
                <a:tab pos="3814445" algn="l"/>
              </a:tabLst>
            </a:pPr>
            <a:r>
              <a:rPr sz="3200" b="1">
                <a:latin typeface="Calibri"/>
                <a:cs typeface="Calibri"/>
              </a:rPr>
              <a:t>Supply</a:t>
            </a:r>
            <a:r>
              <a:rPr sz="3200">
                <a:latin typeface="Calibri"/>
                <a:cs typeface="Calibri"/>
              </a:rPr>
              <a:t>:</a:t>
            </a:r>
            <a:r>
              <a:rPr sz="3200" spc="-70">
                <a:latin typeface="Calibri"/>
                <a:cs typeface="Calibri"/>
              </a:rPr>
              <a:t> </a:t>
            </a:r>
            <a:r>
              <a:rPr sz="3200">
                <a:latin typeface="Calibri"/>
                <a:cs typeface="Calibri"/>
              </a:rPr>
              <a:t>when</a:t>
            </a:r>
            <a:r>
              <a:rPr sz="3200" spc="-65">
                <a:latin typeface="Calibri"/>
                <a:cs typeface="Calibri"/>
              </a:rPr>
              <a:t> </a:t>
            </a:r>
            <a:r>
              <a:rPr sz="3200">
                <a:latin typeface="Calibri"/>
                <a:cs typeface="Calibri"/>
              </a:rPr>
              <a:t>a</a:t>
            </a:r>
            <a:r>
              <a:rPr sz="3200" spc="-65">
                <a:latin typeface="Calibri"/>
                <a:cs typeface="Calibri"/>
              </a:rPr>
              <a:t> </a:t>
            </a:r>
            <a:r>
              <a:rPr sz="3200">
                <a:latin typeface="Calibri"/>
                <a:cs typeface="Calibri"/>
              </a:rPr>
              <a:t>firm</a:t>
            </a:r>
            <a:r>
              <a:rPr sz="3200" spc="-65">
                <a:latin typeface="Calibri"/>
                <a:cs typeface="Calibri"/>
              </a:rPr>
              <a:t> </a:t>
            </a:r>
            <a:r>
              <a:rPr sz="3200">
                <a:latin typeface="Calibri"/>
                <a:cs typeface="Calibri"/>
              </a:rPr>
              <a:t>have</a:t>
            </a:r>
            <a:r>
              <a:rPr sz="3200" spc="-65">
                <a:latin typeface="Calibri"/>
                <a:cs typeface="Calibri"/>
              </a:rPr>
              <a:t> </a:t>
            </a:r>
            <a:r>
              <a:rPr sz="3200">
                <a:latin typeface="Calibri"/>
                <a:cs typeface="Calibri"/>
              </a:rPr>
              <a:t>the</a:t>
            </a:r>
            <a:r>
              <a:rPr sz="3200" spc="-65">
                <a:latin typeface="Calibri"/>
                <a:cs typeface="Calibri"/>
              </a:rPr>
              <a:t> </a:t>
            </a:r>
            <a:r>
              <a:rPr sz="3200">
                <a:latin typeface="Calibri"/>
                <a:cs typeface="Calibri"/>
              </a:rPr>
              <a:t>technology</a:t>
            </a:r>
            <a:r>
              <a:rPr sz="3200" spc="-65">
                <a:latin typeface="Calibri"/>
                <a:cs typeface="Calibri"/>
              </a:rPr>
              <a:t> </a:t>
            </a:r>
            <a:r>
              <a:rPr sz="3200">
                <a:latin typeface="Calibri"/>
                <a:cs typeface="Calibri"/>
              </a:rPr>
              <a:t>and</a:t>
            </a:r>
            <a:r>
              <a:rPr sz="3200" spc="-70">
                <a:latin typeface="Calibri"/>
                <a:cs typeface="Calibri"/>
              </a:rPr>
              <a:t> </a:t>
            </a:r>
            <a:r>
              <a:rPr sz="3200">
                <a:latin typeface="Calibri"/>
                <a:cs typeface="Calibri"/>
              </a:rPr>
              <a:t>resources</a:t>
            </a:r>
            <a:r>
              <a:rPr sz="3200" spc="-65">
                <a:latin typeface="Calibri"/>
                <a:cs typeface="Calibri"/>
              </a:rPr>
              <a:t> </a:t>
            </a:r>
            <a:r>
              <a:rPr sz="3200">
                <a:latin typeface="Calibri"/>
                <a:cs typeface="Calibri"/>
              </a:rPr>
              <a:t>to</a:t>
            </a:r>
            <a:r>
              <a:rPr sz="3200" spc="-65">
                <a:latin typeface="Calibri"/>
                <a:cs typeface="Calibri"/>
              </a:rPr>
              <a:t> </a:t>
            </a:r>
            <a:r>
              <a:rPr sz="3200">
                <a:latin typeface="Calibri"/>
                <a:cs typeface="Calibri"/>
              </a:rPr>
              <a:t>produce,</a:t>
            </a:r>
            <a:r>
              <a:rPr sz="3200" spc="-65">
                <a:latin typeface="Calibri"/>
                <a:cs typeface="Calibri"/>
              </a:rPr>
              <a:t> </a:t>
            </a:r>
            <a:r>
              <a:rPr sz="3200" spc="-25">
                <a:latin typeface="Calibri"/>
                <a:cs typeface="Calibri"/>
              </a:rPr>
              <a:t>can </a:t>
            </a:r>
            <a:r>
              <a:rPr sz="3200">
                <a:latin typeface="Calibri"/>
                <a:cs typeface="Calibri"/>
              </a:rPr>
              <a:t>make</a:t>
            </a:r>
            <a:r>
              <a:rPr sz="3200" spc="-114">
                <a:latin typeface="Calibri"/>
                <a:cs typeface="Calibri"/>
              </a:rPr>
              <a:t> </a:t>
            </a:r>
            <a:r>
              <a:rPr sz="3200">
                <a:latin typeface="Calibri"/>
                <a:cs typeface="Calibri"/>
              </a:rPr>
              <a:t>profit</a:t>
            </a:r>
            <a:r>
              <a:rPr sz="3200" spc="-100">
                <a:latin typeface="Calibri"/>
                <a:cs typeface="Calibri"/>
              </a:rPr>
              <a:t> </a:t>
            </a:r>
            <a:r>
              <a:rPr sz="3200">
                <a:latin typeface="Calibri"/>
                <a:cs typeface="Calibri"/>
              </a:rPr>
              <a:t>from</a:t>
            </a:r>
            <a:r>
              <a:rPr sz="3200" spc="-100">
                <a:latin typeface="Calibri"/>
                <a:cs typeface="Calibri"/>
              </a:rPr>
              <a:t> </a:t>
            </a:r>
            <a:r>
              <a:rPr sz="3200">
                <a:latin typeface="Calibri"/>
                <a:cs typeface="Calibri"/>
              </a:rPr>
              <a:t>it,</a:t>
            </a:r>
            <a:r>
              <a:rPr sz="3200" spc="-100">
                <a:latin typeface="Calibri"/>
                <a:cs typeface="Calibri"/>
              </a:rPr>
              <a:t> </a:t>
            </a:r>
            <a:r>
              <a:rPr sz="3200" spc="-25">
                <a:latin typeface="Calibri"/>
                <a:cs typeface="Calibri"/>
              </a:rPr>
              <a:t>and</a:t>
            </a:r>
            <a:r>
              <a:rPr sz="3200">
                <a:latin typeface="Calibri"/>
                <a:cs typeface="Calibri"/>
              </a:rPr>
              <a:t>	plan</a:t>
            </a:r>
            <a:r>
              <a:rPr sz="3200" spc="-60">
                <a:latin typeface="Calibri"/>
                <a:cs typeface="Calibri"/>
              </a:rPr>
              <a:t> </a:t>
            </a:r>
            <a:r>
              <a:rPr sz="3200">
                <a:latin typeface="Calibri"/>
                <a:cs typeface="Calibri"/>
              </a:rPr>
              <a:t>on</a:t>
            </a:r>
            <a:r>
              <a:rPr sz="3200" spc="-55">
                <a:latin typeface="Calibri"/>
                <a:cs typeface="Calibri"/>
              </a:rPr>
              <a:t> </a:t>
            </a:r>
            <a:r>
              <a:rPr sz="3200">
                <a:latin typeface="Calibri"/>
                <a:cs typeface="Calibri"/>
              </a:rPr>
              <a:t>producing</a:t>
            </a:r>
            <a:r>
              <a:rPr sz="3200" spc="-55">
                <a:latin typeface="Calibri"/>
                <a:cs typeface="Calibri"/>
              </a:rPr>
              <a:t> </a:t>
            </a:r>
            <a:r>
              <a:rPr sz="3200">
                <a:latin typeface="Calibri"/>
                <a:cs typeface="Calibri"/>
              </a:rPr>
              <a:t>and</a:t>
            </a:r>
            <a:r>
              <a:rPr sz="3200" spc="-60">
                <a:latin typeface="Calibri"/>
                <a:cs typeface="Calibri"/>
              </a:rPr>
              <a:t> </a:t>
            </a:r>
            <a:r>
              <a:rPr sz="3200" spc="-10">
                <a:latin typeface="Calibri"/>
                <a:cs typeface="Calibri"/>
              </a:rPr>
              <a:t>selling</a:t>
            </a:r>
            <a:endParaRPr lang="en-CA" sz="3200">
              <a:latin typeface="Calibri"/>
              <a:cs typeface="Calibri"/>
            </a:endParaRPr>
          </a:p>
          <a:p>
            <a:pPr marL="50165" marR="17780">
              <a:spcBef>
                <a:spcPts val="100"/>
              </a:spcBef>
              <a:tabLst>
                <a:tab pos="478155" algn="l"/>
                <a:tab pos="3814445" algn="l"/>
              </a:tabLst>
            </a:pPr>
            <a:r>
              <a:rPr sz="3200" b="1" spc="-10">
                <a:latin typeface="Calibri"/>
                <a:cs typeface="Calibri"/>
              </a:rPr>
              <a:t>Quantity</a:t>
            </a:r>
            <a:r>
              <a:rPr sz="3200" b="1" spc="-70">
                <a:latin typeface="Calibri"/>
                <a:cs typeface="Calibri"/>
              </a:rPr>
              <a:t> </a:t>
            </a:r>
            <a:r>
              <a:rPr sz="3200" b="1">
                <a:latin typeface="Calibri"/>
                <a:cs typeface="Calibri"/>
              </a:rPr>
              <a:t>supplied</a:t>
            </a:r>
            <a:r>
              <a:rPr sz="3200" b="1" spc="-70">
                <a:latin typeface="Calibri"/>
                <a:cs typeface="Calibri"/>
              </a:rPr>
              <a:t> </a:t>
            </a:r>
            <a:r>
              <a:rPr sz="3200" b="1">
                <a:latin typeface="Calibri"/>
                <a:cs typeface="Calibri"/>
              </a:rPr>
              <a:t>(Qs)</a:t>
            </a:r>
            <a:r>
              <a:rPr sz="3200">
                <a:latin typeface="Calibri"/>
                <a:cs typeface="Calibri"/>
              </a:rPr>
              <a:t>:</a:t>
            </a:r>
            <a:r>
              <a:rPr sz="3200" spc="-65">
                <a:latin typeface="Calibri"/>
                <a:cs typeface="Calibri"/>
              </a:rPr>
              <a:t> </a:t>
            </a:r>
            <a:r>
              <a:rPr sz="3200">
                <a:latin typeface="Calibri"/>
                <a:cs typeface="Calibri"/>
              </a:rPr>
              <a:t>amount</a:t>
            </a:r>
            <a:r>
              <a:rPr sz="3200" spc="-70">
                <a:latin typeface="Calibri"/>
                <a:cs typeface="Calibri"/>
              </a:rPr>
              <a:t> </a:t>
            </a:r>
            <a:r>
              <a:rPr sz="3200">
                <a:latin typeface="Calibri"/>
                <a:cs typeface="Calibri"/>
              </a:rPr>
              <a:t>a</a:t>
            </a:r>
            <a:r>
              <a:rPr sz="3200" spc="-65">
                <a:latin typeface="Calibri"/>
                <a:cs typeface="Calibri"/>
              </a:rPr>
              <a:t> </a:t>
            </a:r>
            <a:r>
              <a:rPr sz="3200">
                <a:latin typeface="Calibri"/>
                <a:cs typeface="Calibri"/>
              </a:rPr>
              <a:t>firm</a:t>
            </a:r>
            <a:r>
              <a:rPr sz="3200" spc="-70">
                <a:latin typeface="Calibri"/>
                <a:cs typeface="Calibri"/>
              </a:rPr>
              <a:t> </a:t>
            </a:r>
            <a:r>
              <a:rPr sz="3200">
                <a:latin typeface="Calibri"/>
                <a:cs typeface="Calibri"/>
              </a:rPr>
              <a:t>would</a:t>
            </a:r>
            <a:r>
              <a:rPr sz="3200" spc="-75">
                <a:latin typeface="Calibri"/>
                <a:cs typeface="Calibri"/>
              </a:rPr>
              <a:t> </a:t>
            </a:r>
            <a:r>
              <a:rPr sz="3200">
                <a:latin typeface="Calibri"/>
                <a:cs typeface="Calibri"/>
              </a:rPr>
              <a:t>produce</a:t>
            </a:r>
            <a:r>
              <a:rPr sz="3200" spc="-70">
                <a:latin typeface="Calibri"/>
                <a:cs typeface="Calibri"/>
              </a:rPr>
              <a:t> </a:t>
            </a:r>
            <a:r>
              <a:rPr sz="3200">
                <a:latin typeface="Calibri"/>
                <a:cs typeface="Calibri"/>
              </a:rPr>
              <a:t>at</a:t>
            </a:r>
            <a:r>
              <a:rPr sz="3200" spc="-65">
                <a:latin typeface="Calibri"/>
                <a:cs typeface="Calibri"/>
              </a:rPr>
              <a:t> </a:t>
            </a:r>
            <a:r>
              <a:rPr sz="3200">
                <a:latin typeface="Calibri"/>
                <a:cs typeface="Calibri"/>
              </a:rPr>
              <a:t>a</a:t>
            </a:r>
            <a:r>
              <a:rPr sz="3200" spc="-70">
                <a:latin typeface="Calibri"/>
                <a:cs typeface="Calibri"/>
              </a:rPr>
              <a:t> </a:t>
            </a:r>
            <a:r>
              <a:rPr sz="3200" spc="-10">
                <a:latin typeface="Calibri"/>
                <a:cs typeface="Calibri"/>
              </a:rPr>
              <a:t>specific price</a:t>
            </a:r>
            <a:endParaRPr lang="en-CA" sz="3200" spc="-10">
              <a:latin typeface="Calibri"/>
              <a:cs typeface="Calibri"/>
            </a:endParaRPr>
          </a:p>
          <a:p>
            <a:pPr marL="50165" marR="17780">
              <a:spcBef>
                <a:spcPts val="100"/>
              </a:spcBef>
              <a:tabLst>
                <a:tab pos="478155" algn="l"/>
                <a:tab pos="3814445" algn="l"/>
              </a:tabLst>
            </a:pPr>
            <a:r>
              <a:rPr sz="3200" b="1">
                <a:latin typeface="Calibri"/>
                <a:cs typeface="Calibri"/>
              </a:rPr>
              <a:t>Law</a:t>
            </a:r>
            <a:r>
              <a:rPr sz="3200" b="1" spc="-55">
                <a:latin typeface="Calibri"/>
                <a:cs typeface="Calibri"/>
              </a:rPr>
              <a:t> </a:t>
            </a:r>
            <a:r>
              <a:rPr sz="3200" b="1">
                <a:latin typeface="Calibri"/>
                <a:cs typeface="Calibri"/>
              </a:rPr>
              <a:t>of</a:t>
            </a:r>
            <a:r>
              <a:rPr sz="3200" b="1" spc="-55">
                <a:latin typeface="Calibri"/>
                <a:cs typeface="Calibri"/>
              </a:rPr>
              <a:t> </a:t>
            </a:r>
            <a:r>
              <a:rPr sz="3200" b="1">
                <a:latin typeface="Calibri"/>
                <a:cs typeface="Calibri"/>
              </a:rPr>
              <a:t>Supply</a:t>
            </a:r>
            <a:r>
              <a:rPr sz="3200">
                <a:latin typeface="Calibri"/>
                <a:cs typeface="Calibri"/>
              </a:rPr>
              <a:t>:</a:t>
            </a:r>
            <a:r>
              <a:rPr sz="3200" spc="-55">
                <a:latin typeface="Calibri"/>
                <a:cs typeface="Calibri"/>
              </a:rPr>
              <a:t> </a:t>
            </a:r>
            <a:r>
              <a:rPr sz="3200">
                <a:latin typeface="Calibri"/>
                <a:cs typeface="Calibri"/>
              </a:rPr>
              <a:t>if</a:t>
            </a:r>
            <a:r>
              <a:rPr sz="3200" spc="-55">
                <a:latin typeface="Calibri"/>
                <a:cs typeface="Calibri"/>
              </a:rPr>
              <a:t> </a:t>
            </a:r>
            <a:r>
              <a:rPr sz="3200">
                <a:latin typeface="Calibri"/>
                <a:cs typeface="Calibri"/>
              </a:rPr>
              <a:t>price</a:t>
            </a:r>
            <a:r>
              <a:rPr sz="3200" spc="-55">
                <a:latin typeface="Calibri"/>
                <a:cs typeface="Calibri"/>
              </a:rPr>
              <a:t> </a:t>
            </a:r>
            <a:r>
              <a:rPr sz="3200">
                <a:latin typeface="Calibri"/>
                <a:cs typeface="Calibri"/>
              </a:rPr>
              <a:t>increases,</a:t>
            </a:r>
            <a:r>
              <a:rPr sz="3200" spc="-55">
                <a:latin typeface="Calibri"/>
                <a:cs typeface="Calibri"/>
              </a:rPr>
              <a:t> </a:t>
            </a:r>
            <a:r>
              <a:rPr sz="3200">
                <a:latin typeface="Calibri"/>
                <a:cs typeface="Calibri"/>
              </a:rPr>
              <a:t>Qs</a:t>
            </a:r>
            <a:r>
              <a:rPr sz="3200" spc="-55">
                <a:latin typeface="Calibri"/>
                <a:cs typeface="Calibri"/>
              </a:rPr>
              <a:t> </a:t>
            </a:r>
            <a:r>
              <a:rPr sz="3200" spc="-10">
                <a:latin typeface="Calibri"/>
                <a:cs typeface="Calibri"/>
              </a:rPr>
              <a:t>increases</a:t>
            </a:r>
            <a:endParaRPr sz="3200">
              <a:latin typeface="Calibri"/>
              <a:cs typeface="Calibri"/>
            </a:endParaRPr>
          </a:p>
          <a:p>
            <a:pPr marL="478155" indent="-427355">
              <a:spcBef>
                <a:spcPts val="1560"/>
              </a:spcBef>
              <a:buFont typeface="Arial MT"/>
              <a:buChar char="●"/>
              <a:tabLst>
                <a:tab pos="478155" algn="l"/>
              </a:tabLst>
            </a:pPr>
            <a:r>
              <a:rPr sz="3200" spc="-10">
                <a:latin typeface="Calibri"/>
                <a:cs typeface="Calibri"/>
              </a:rPr>
              <a:t>Shifts:</a:t>
            </a:r>
            <a:endParaRPr sz="3200">
              <a:latin typeface="Calibri"/>
              <a:cs typeface="Calibri"/>
            </a:endParaRPr>
          </a:p>
          <a:p>
            <a:pPr marL="1392555" lvl="1" indent="-478790">
              <a:spcBef>
                <a:spcPts val="50"/>
              </a:spcBef>
              <a:buAutoNum type="arabicPeriod"/>
              <a:tabLst>
                <a:tab pos="1392555" algn="l"/>
              </a:tabLst>
            </a:pPr>
            <a:r>
              <a:rPr sz="3200">
                <a:latin typeface="Calibri"/>
                <a:cs typeface="Calibri"/>
              </a:rPr>
              <a:t>P</a:t>
            </a:r>
            <a:r>
              <a:rPr lang="en-CA" sz="3200">
                <a:latin typeface="Calibri"/>
                <a:cs typeface="Calibri"/>
              </a:rPr>
              <a:t> of </a:t>
            </a:r>
            <a:r>
              <a:rPr sz="3200">
                <a:latin typeface="Calibri"/>
                <a:cs typeface="Calibri"/>
              </a:rPr>
              <a:t>factors</a:t>
            </a:r>
            <a:r>
              <a:rPr sz="3200" spc="-15">
                <a:latin typeface="Calibri"/>
                <a:cs typeface="Calibri"/>
              </a:rPr>
              <a:t> </a:t>
            </a:r>
            <a:r>
              <a:rPr sz="3200">
                <a:latin typeface="Calibri"/>
                <a:cs typeface="Calibri"/>
              </a:rPr>
              <a:t>of</a:t>
            </a:r>
            <a:r>
              <a:rPr sz="3200" spc="-15">
                <a:latin typeface="Calibri"/>
                <a:cs typeface="Calibri"/>
              </a:rPr>
              <a:t> </a:t>
            </a:r>
            <a:r>
              <a:rPr sz="3200" spc="-10">
                <a:latin typeface="Calibri"/>
                <a:cs typeface="Calibri"/>
              </a:rPr>
              <a:t>production</a:t>
            </a:r>
            <a:endParaRPr sz="3200">
              <a:latin typeface="Calibri"/>
              <a:cs typeface="Calibri"/>
            </a:endParaRPr>
          </a:p>
          <a:p>
            <a:pPr marL="1392555" lvl="1" indent="-478790">
              <a:lnSpc>
                <a:spcPct val="100000"/>
              </a:lnSpc>
              <a:spcBef>
                <a:spcPts val="50"/>
              </a:spcBef>
              <a:buAutoNum type="arabicPeriod"/>
              <a:tabLst>
                <a:tab pos="1392555" algn="l"/>
              </a:tabLst>
            </a:pPr>
            <a:r>
              <a:rPr lang="en-CA" sz="3200">
                <a:latin typeface="Calibri"/>
                <a:cs typeface="Calibri"/>
              </a:rPr>
              <a:t>P of related</a:t>
            </a:r>
            <a:r>
              <a:rPr lang="en-CA" sz="3200" spc="-37">
                <a:latin typeface="Calibri"/>
                <a:cs typeface="Calibri"/>
              </a:rPr>
              <a:t> </a:t>
            </a:r>
            <a:r>
              <a:rPr lang="en-CA" sz="3200">
                <a:latin typeface="Calibri"/>
                <a:cs typeface="Calibri"/>
              </a:rPr>
              <a:t>goods</a:t>
            </a:r>
            <a:r>
              <a:rPr lang="en-CA" sz="3200" spc="202">
                <a:latin typeface="Calibri"/>
                <a:cs typeface="Calibri"/>
              </a:rPr>
              <a:t> </a:t>
            </a:r>
            <a:r>
              <a:rPr lang="en-CA" sz="3200" spc="-10">
                <a:latin typeface="Calibri"/>
                <a:cs typeface="Calibri"/>
              </a:rPr>
              <a:t>(complementary or</a:t>
            </a:r>
            <a:r>
              <a:rPr lang="en-CA" sz="3200" spc="-45">
                <a:latin typeface="Calibri"/>
                <a:cs typeface="Calibri"/>
              </a:rPr>
              <a:t> </a:t>
            </a:r>
            <a:r>
              <a:rPr lang="en-CA" sz="3200" spc="-10">
                <a:latin typeface="Calibri"/>
                <a:cs typeface="Calibri"/>
              </a:rPr>
              <a:t>substitutes)</a:t>
            </a:r>
            <a:endParaRPr lang="en-CA" sz="3200">
              <a:latin typeface="Calibri"/>
              <a:cs typeface="Calibri"/>
            </a:endParaRPr>
          </a:p>
          <a:p>
            <a:pPr marL="1392555" lvl="1" indent="-478790">
              <a:lnSpc>
                <a:spcPct val="100000"/>
              </a:lnSpc>
              <a:spcBef>
                <a:spcPts val="50"/>
              </a:spcBef>
              <a:buAutoNum type="arabicPeriod"/>
              <a:tabLst>
                <a:tab pos="1392555" algn="l"/>
              </a:tabLst>
            </a:pPr>
            <a:r>
              <a:rPr lang="en-CA" sz="3200">
                <a:latin typeface="Calibri"/>
                <a:cs typeface="Calibri"/>
              </a:rPr>
              <a:t>P expected</a:t>
            </a:r>
            <a:r>
              <a:rPr lang="en-CA" sz="3200" spc="5">
                <a:latin typeface="Calibri"/>
                <a:cs typeface="Calibri"/>
              </a:rPr>
              <a:t> in the </a:t>
            </a:r>
            <a:r>
              <a:rPr lang="en-CA" sz="3200" spc="-10">
                <a:latin typeface="Calibri"/>
                <a:cs typeface="Calibri"/>
              </a:rPr>
              <a:t>future</a:t>
            </a:r>
            <a:endParaRPr lang="en-CA" sz="3200">
              <a:latin typeface="Calibri"/>
              <a:cs typeface="Calibri"/>
            </a:endParaRPr>
          </a:p>
          <a:p>
            <a:pPr marL="1392555" lvl="1" indent="-478790">
              <a:spcBef>
                <a:spcPts val="50"/>
              </a:spcBef>
              <a:buAutoNum type="arabicPeriod"/>
              <a:tabLst>
                <a:tab pos="1392555" algn="l"/>
              </a:tabLst>
            </a:pPr>
            <a:r>
              <a:rPr sz="3200">
                <a:latin typeface="Calibri"/>
                <a:cs typeface="Calibri"/>
              </a:rPr>
              <a:t>Number</a:t>
            </a:r>
            <a:r>
              <a:rPr sz="3200" spc="-20">
                <a:latin typeface="Calibri"/>
                <a:cs typeface="Calibri"/>
              </a:rPr>
              <a:t> </a:t>
            </a:r>
            <a:r>
              <a:rPr sz="3200">
                <a:latin typeface="Calibri"/>
                <a:cs typeface="Calibri"/>
              </a:rPr>
              <a:t>of</a:t>
            </a:r>
            <a:r>
              <a:rPr sz="3200" spc="-20">
                <a:latin typeface="Calibri"/>
                <a:cs typeface="Calibri"/>
              </a:rPr>
              <a:t> </a:t>
            </a:r>
            <a:r>
              <a:rPr sz="3200" spc="-10">
                <a:latin typeface="Calibri"/>
                <a:cs typeface="Calibri"/>
              </a:rPr>
              <a:t>suppliers</a:t>
            </a:r>
            <a:endParaRPr sz="3200">
              <a:latin typeface="Calibri"/>
              <a:cs typeface="Calibri"/>
            </a:endParaRPr>
          </a:p>
          <a:p>
            <a:pPr marL="1392555" lvl="1" indent="-478790">
              <a:spcBef>
                <a:spcPts val="50"/>
              </a:spcBef>
              <a:buAutoNum type="arabicPeriod"/>
              <a:tabLst>
                <a:tab pos="1392555" algn="l"/>
              </a:tabLst>
            </a:pPr>
            <a:r>
              <a:rPr sz="3200" spc="-10">
                <a:latin typeface="Calibri"/>
                <a:cs typeface="Calibri"/>
              </a:rPr>
              <a:t>Technology</a:t>
            </a:r>
            <a:endParaRPr sz="3200">
              <a:latin typeface="Calibri"/>
              <a:cs typeface="Calibri"/>
            </a:endParaRPr>
          </a:p>
          <a:p>
            <a:pPr marL="1392555" lvl="1" indent="-478790">
              <a:spcBef>
                <a:spcPts val="50"/>
              </a:spcBef>
              <a:buAutoNum type="arabicPeriod"/>
              <a:tabLst>
                <a:tab pos="1392555" algn="l"/>
              </a:tabLst>
            </a:pPr>
            <a:r>
              <a:rPr sz="3200">
                <a:latin typeface="Calibri"/>
                <a:cs typeface="Calibri"/>
              </a:rPr>
              <a:t>State</a:t>
            </a:r>
            <a:r>
              <a:rPr sz="3200" spc="-80">
                <a:latin typeface="Calibri"/>
                <a:cs typeface="Calibri"/>
              </a:rPr>
              <a:t> </a:t>
            </a:r>
            <a:r>
              <a:rPr sz="3200">
                <a:latin typeface="Calibri"/>
                <a:cs typeface="Calibri"/>
              </a:rPr>
              <a:t>of</a:t>
            </a:r>
            <a:r>
              <a:rPr sz="3200" spc="-75">
                <a:latin typeface="Calibri"/>
                <a:cs typeface="Calibri"/>
              </a:rPr>
              <a:t> </a:t>
            </a:r>
            <a:r>
              <a:rPr sz="3200" spc="-10">
                <a:latin typeface="Calibri"/>
                <a:cs typeface="Calibri"/>
              </a:rPr>
              <a:t>Nature</a:t>
            </a:r>
            <a:endParaRPr sz="3200">
              <a:latin typeface="Calibri"/>
              <a:cs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125200" y="1890135"/>
            <a:ext cx="6180200" cy="6029754"/>
          </a:xfrm>
          <a:prstGeom prst="rect">
            <a:avLst/>
          </a:prstGeom>
        </p:spPr>
      </p:pic>
      <p:sp>
        <p:nvSpPr>
          <p:cNvPr id="3" name="object 3"/>
          <p:cNvSpPr txBox="1">
            <a:spLocks noGrp="1"/>
          </p:cNvSpPr>
          <p:nvPr>
            <p:ph type="title"/>
          </p:nvPr>
        </p:nvSpPr>
        <p:spPr>
          <a:prstGeom prst="rect">
            <a:avLst/>
          </a:prstGeom>
        </p:spPr>
        <p:txBody>
          <a:bodyPr vert="horz" wrap="square" lIns="0" tIns="385292" rIns="0" bIns="0" rtlCol="0">
            <a:spAutoFit/>
          </a:bodyPr>
          <a:lstStyle/>
          <a:p>
            <a:pPr marL="165100">
              <a:lnSpc>
                <a:spcPct val="100000"/>
              </a:lnSpc>
              <a:spcBef>
                <a:spcPts val="100"/>
              </a:spcBef>
            </a:pPr>
            <a:r>
              <a:rPr sz="4200"/>
              <a:t>3.</a:t>
            </a:r>
            <a:r>
              <a:rPr sz="4200" spc="-25"/>
              <a:t> </a:t>
            </a:r>
            <a:r>
              <a:rPr sz="4200"/>
              <a:t>Demand</a:t>
            </a:r>
            <a:r>
              <a:rPr sz="4200" spc="-25"/>
              <a:t> </a:t>
            </a:r>
            <a:r>
              <a:rPr sz="4200"/>
              <a:t>&amp;</a:t>
            </a:r>
            <a:r>
              <a:rPr sz="4200" spc="-25"/>
              <a:t> </a:t>
            </a:r>
            <a:r>
              <a:rPr sz="4200"/>
              <a:t>Supply</a:t>
            </a:r>
            <a:r>
              <a:rPr sz="4200" spc="-25"/>
              <a:t> </a:t>
            </a:r>
            <a:r>
              <a:rPr sz="4200"/>
              <a:t>-</a:t>
            </a:r>
            <a:r>
              <a:rPr sz="4200" spc="-25"/>
              <a:t> EQM</a:t>
            </a:r>
            <a:endParaRPr sz="4200"/>
          </a:p>
        </p:txBody>
      </p:sp>
      <p:sp>
        <p:nvSpPr>
          <p:cNvPr id="4" name="object 4"/>
          <p:cNvSpPr txBox="1"/>
          <p:nvPr/>
        </p:nvSpPr>
        <p:spPr>
          <a:xfrm>
            <a:off x="1097192" y="1874447"/>
            <a:ext cx="9521825" cy="4383251"/>
          </a:xfrm>
          <a:prstGeom prst="rect">
            <a:avLst/>
          </a:prstGeom>
        </p:spPr>
        <p:txBody>
          <a:bodyPr vert="horz" wrap="square" lIns="0" tIns="210820" rIns="0" bIns="0" rtlCol="0">
            <a:spAutoFit/>
          </a:bodyPr>
          <a:lstStyle/>
          <a:p>
            <a:pPr marL="440055" indent="-427355">
              <a:spcBef>
                <a:spcPts val="1660"/>
              </a:spcBef>
              <a:buFont typeface="Arial"/>
              <a:buChar char="●"/>
              <a:tabLst>
                <a:tab pos="440055" algn="l"/>
              </a:tabLst>
            </a:pPr>
            <a:r>
              <a:rPr lang="en-CA" sz="3200" b="1" spc="-10">
                <a:latin typeface="Calibri"/>
                <a:cs typeface="Calibri"/>
              </a:rPr>
              <a:t>M</a:t>
            </a:r>
            <a:r>
              <a:rPr sz="3200" b="1" spc="-10" err="1">
                <a:latin typeface="Calibri"/>
                <a:cs typeface="Calibri"/>
              </a:rPr>
              <a:t>arket</a:t>
            </a:r>
            <a:r>
              <a:rPr sz="3200" b="1" spc="-70">
                <a:latin typeface="Calibri"/>
                <a:cs typeface="Calibri"/>
              </a:rPr>
              <a:t> </a:t>
            </a:r>
            <a:r>
              <a:rPr sz="3200" b="1" spc="-10">
                <a:latin typeface="Calibri"/>
                <a:cs typeface="Calibri"/>
              </a:rPr>
              <a:t>equilibrium:</a:t>
            </a:r>
            <a:r>
              <a:rPr sz="3200" b="1" spc="-40">
                <a:latin typeface="Calibri"/>
                <a:cs typeface="Calibri"/>
              </a:rPr>
              <a:t> </a:t>
            </a:r>
            <a:r>
              <a:rPr sz="3200">
                <a:latin typeface="Calibri"/>
                <a:cs typeface="Calibri"/>
              </a:rPr>
              <a:t>occurs</a:t>
            </a:r>
            <a:r>
              <a:rPr sz="3200" spc="-70">
                <a:latin typeface="Calibri"/>
                <a:cs typeface="Calibri"/>
              </a:rPr>
              <a:t> </a:t>
            </a:r>
            <a:r>
              <a:rPr sz="3200">
                <a:latin typeface="Calibri"/>
                <a:cs typeface="Calibri"/>
              </a:rPr>
              <a:t>when</a:t>
            </a:r>
            <a:r>
              <a:rPr sz="3200" spc="-65">
                <a:latin typeface="Calibri"/>
                <a:cs typeface="Calibri"/>
              </a:rPr>
              <a:t> </a:t>
            </a:r>
            <a:r>
              <a:rPr sz="3200">
                <a:latin typeface="Calibri"/>
                <a:cs typeface="Calibri"/>
              </a:rPr>
              <a:t>demand</a:t>
            </a:r>
            <a:r>
              <a:rPr sz="3200" spc="-70">
                <a:latin typeface="Calibri"/>
                <a:cs typeface="Calibri"/>
              </a:rPr>
              <a:t> </a:t>
            </a:r>
            <a:r>
              <a:rPr sz="3200">
                <a:latin typeface="Calibri"/>
                <a:cs typeface="Calibri"/>
              </a:rPr>
              <a:t>equals</a:t>
            </a:r>
            <a:r>
              <a:rPr sz="3200" spc="-65">
                <a:latin typeface="Calibri"/>
                <a:cs typeface="Calibri"/>
              </a:rPr>
              <a:t> </a:t>
            </a:r>
            <a:r>
              <a:rPr sz="3200" spc="-10" err="1">
                <a:latin typeface="Calibri"/>
                <a:cs typeface="Calibri"/>
              </a:rPr>
              <a:t>su</a:t>
            </a:r>
            <a:r>
              <a:rPr lang="en-CA" sz="3200" spc="-10">
                <a:latin typeface="Calibri"/>
                <a:cs typeface="Calibri"/>
              </a:rPr>
              <a:t>p</a:t>
            </a:r>
            <a:r>
              <a:rPr sz="3200" spc="-10">
                <a:latin typeface="Calibri"/>
                <a:cs typeface="Calibri"/>
              </a:rPr>
              <a:t>ply</a:t>
            </a:r>
            <a:endParaRPr sz="3200">
              <a:latin typeface="Calibri"/>
              <a:cs typeface="Calibri"/>
            </a:endParaRPr>
          </a:p>
          <a:p>
            <a:pPr marL="440055" indent="-427355">
              <a:spcBef>
                <a:spcPts val="1560"/>
              </a:spcBef>
              <a:buFont typeface="Arial MT"/>
              <a:buChar char="●"/>
              <a:tabLst>
                <a:tab pos="440055" algn="l"/>
              </a:tabLst>
            </a:pPr>
            <a:r>
              <a:rPr sz="3200" u="heavy">
                <a:uFill>
                  <a:solidFill>
                    <a:srgbClr val="000000"/>
                  </a:solidFill>
                </a:uFill>
                <a:latin typeface="Calibri"/>
                <a:cs typeface="Calibri"/>
              </a:rPr>
              <a:t>Steps</a:t>
            </a:r>
            <a:r>
              <a:rPr sz="3200" u="heavy" spc="-85">
                <a:uFill>
                  <a:solidFill>
                    <a:srgbClr val="000000"/>
                  </a:solidFill>
                </a:uFill>
                <a:latin typeface="Calibri"/>
                <a:cs typeface="Calibri"/>
              </a:rPr>
              <a:t> </a:t>
            </a:r>
            <a:r>
              <a:rPr sz="3200" u="heavy">
                <a:uFill>
                  <a:solidFill>
                    <a:srgbClr val="000000"/>
                  </a:solidFill>
                </a:uFill>
                <a:latin typeface="Calibri"/>
                <a:cs typeface="Calibri"/>
              </a:rPr>
              <a:t>to</a:t>
            </a:r>
            <a:r>
              <a:rPr sz="3200" u="heavy" spc="-85">
                <a:uFill>
                  <a:solidFill>
                    <a:srgbClr val="000000"/>
                  </a:solidFill>
                </a:uFill>
                <a:latin typeface="Calibri"/>
                <a:cs typeface="Calibri"/>
              </a:rPr>
              <a:t> </a:t>
            </a:r>
            <a:r>
              <a:rPr sz="3200" u="heavy">
                <a:uFill>
                  <a:solidFill>
                    <a:srgbClr val="000000"/>
                  </a:solidFill>
                </a:uFill>
                <a:latin typeface="Calibri"/>
                <a:cs typeface="Calibri"/>
              </a:rPr>
              <a:t>Solving</a:t>
            </a:r>
            <a:r>
              <a:rPr sz="3200" u="heavy" spc="-80">
                <a:uFill>
                  <a:solidFill>
                    <a:srgbClr val="000000"/>
                  </a:solidFill>
                </a:uFill>
                <a:latin typeface="Calibri"/>
                <a:cs typeface="Calibri"/>
              </a:rPr>
              <a:t> </a:t>
            </a:r>
            <a:r>
              <a:rPr sz="3200" u="heavy" spc="-20">
                <a:uFill>
                  <a:solidFill>
                    <a:srgbClr val="000000"/>
                  </a:solidFill>
                </a:uFill>
                <a:latin typeface="Calibri"/>
                <a:cs typeface="Calibri"/>
              </a:rPr>
              <a:t>EQM:</a:t>
            </a:r>
            <a:endParaRPr sz="3200">
              <a:latin typeface="Calibri"/>
              <a:cs typeface="Calibri"/>
            </a:endParaRPr>
          </a:p>
          <a:p>
            <a:pPr marL="897255" lvl="1" indent="-478790">
              <a:spcBef>
                <a:spcPts val="50"/>
              </a:spcBef>
              <a:buAutoNum type="arabicPeriod"/>
              <a:tabLst>
                <a:tab pos="897255" algn="l"/>
              </a:tabLst>
            </a:pPr>
            <a:r>
              <a:rPr sz="3200">
                <a:latin typeface="Calibri"/>
                <a:cs typeface="Calibri"/>
              </a:rPr>
              <a:t>Equate</a:t>
            </a:r>
            <a:r>
              <a:rPr sz="3200" spc="-45">
                <a:latin typeface="Calibri"/>
                <a:cs typeface="Calibri"/>
              </a:rPr>
              <a:t> </a:t>
            </a:r>
            <a:r>
              <a:rPr sz="3200">
                <a:latin typeface="Calibri"/>
                <a:cs typeface="Calibri"/>
              </a:rPr>
              <a:t>the</a:t>
            </a:r>
            <a:r>
              <a:rPr sz="3200" spc="-40">
                <a:latin typeface="Calibri"/>
                <a:cs typeface="Calibri"/>
              </a:rPr>
              <a:t> </a:t>
            </a:r>
            <a:r>
              <a:rPr sz="3200">
                <a:latin typeface="Calibri"/>
                <a:cs typeface="Calibri"/>
              </a:rPr>
              <a:t>demand</a:t>
            </a:r>
            <a:r>
              <a:rPr sz="3200" spc="-45">
                <a:latin typeface="Calibri"/>
                <a:cs typeface="Calibri"/>
              </a:rPr>
              <a:t> </a:t>
            </a:r>
            <a:r>
              <a:rPr sz="3200">
                <a:latin typeface="Calibri"/>
                <a:cs typeface="Calibri"/>
              </a:rPr>
              <a:t>and</a:t>
            </a:r>
            <a:r>
              <a:rPr sz="3200" spc="-40">
                <a:latin typeface="Calibri"/>
                <a:cs typeface="Calibri"/>
              </a:rPr>
              <a:t> </a:t>
            </a:r>
            <a:r>
              <a:rPr sz="3200">
                <a:latin typeface="Calibri"/>
                <a:cs typeface="Calibri"/>
              </a:rPr>
              <a:t>supply</a:t>
            </a:r>
            <a:r>
              <a:rPr sz="3200" spc="-45">
                <a:latin typeface="Calibri"/>
                <a:cs typeface="Calibri"/>
              </a:rPr>
              <a:t> </a:t>
            </a:r>
            <a:r>
              <a:rPr sz="3200" spc="-10">
                <a:latin typeface="Calibri"/>
                <a:cs typeface="Calibri"/>
              </a:rPr>
              <a:t>equations</a:t>
            </a:r>
            <a:endParaRPr sz="3200">
              <a:latin typeface="Calibri"/>
              <a:cs typeface="Calibri"/>
            </a:endParaRPr>
          </a:p>
          <a:p>
            <a:pPr marL="897255" lvl="1" indent="-478790">
              <a:spcBef>
                <a:spcPts val="50"/>
              </a:spcBef>
              <a:buAutoNum type="arabicPeriod"/>
              <a:tabLst>
                <a:tab pos="897255" algn="l"/>
              </a:tabLst>
            </a:pPr>
            <a:r>
              <a:rPr sz="3200">
                <a:latin typeface="Calibri"/>
                <a:cs typeface="Calibri"/>
              </a:rPr>
              <a:t>Solve</a:t>
            </a:r>
            <a:r>
              <a:rPr sz="3200" spc="-55">
                <a:latin typeface="Calibri"/>
                <a:cs typeface="Calibri"/>
              </a:rPr>
              <a:t> </a:t>
            </a:r>
            <a:r>
              <a:rPr sz="3200">
                <a:latin typeface="Calibri"/>
                <a:cs typeface="Calibri"/>
              </a:rPr>
              <a:t>the</a:t>
            </a:r>
            <a:r>
              <a:rPr sz="3200" spc="-55">
                <a:latin typeface="Calibri"/>
                <a:cs typeface="Calibri"/>
              </a:rPr>
              <a:t> </a:t>
            </a:r>
            <a:r>
              <a:rPr sz="3200" spc="-10">
                <a:latin typeface="Calibri"/>
                <a:cs typeface="Calibri"/>
              </a:rPr>
              <a:t>system</a:t>
            </a:r>
            <a:r>
              <a:rPr sz="3200" spc="-55">
                <a:latin typeface="Calibri"/>
                <a:cs typeface="Calibri"/>
              </a:rPr>
              <a:t> </a:t>
            </a:r>
            <a:r>
              <a:rPr sz="3200">
                <a:latin typeface="Calibri"/>
                <a:cs typeface="Calibri"/>
              </a:rPr>
              <a:t>of</a:t>
            </a:r>
            <a:r>
              <a:rPr sz="3200" spc="-55">
                <a:latin typeface="Calibri"/>
                <a:cs typeface="Calibri"/>
              </a:rPr>
              <a:t> </a:t>
            </a:r>
            <a:r>
              <a:rPr sz="3200" spc="-10">
                <a:latin typeface="Calibri"/>
                <a:cs typeface="Calibri"/>
              </a:rPr>
              <a:t>equations</a:t>
            </a:r>
            <a:endParaRPr sz="3200">
              <a:latin typeface="Calibri"/>
              <a:cs typeface="Calibri"/>
            </a:endParaRPr>
          </a:p>
          <a:p>
            <a:pPr marL="897255" marR="5080" lvl="1" indent="-479425">
              <a:buAutoNum type="arabicPeriod"/>
              <a:tabLst>
                <a:tab pos="897255" algn="l"/>
              </a:tabLst>
            </a:pPr>
            <a:r>
              <a:rPr sz="3200">
                <a:latin typeface="Calibri"/>
                <a:cs typeface="Calibri"/>
              </a:rPr>
              <a:t>Pluck</a:t>
            </a:r>
            <a:r>
              <a:rPr sz="3200" spc="-40">
                <a:latin typeface="Calibri"/>
                <a:cs typeface="Calibri"/>
              </a:rPr>
              <a:t> </a:t>
            </a:r>
            <a:r>
              <a:rPr sz="3200">
                <a:latin typeface="Calibri"/>
                <a:cs typeface="Calibri"/>
              </a:rPr>
              <a:t>the</a:t>
            </a:r>
            <a:r>
              <a:rPr sz="3200" spc="-35">
                <a:latin typeface="Calibri"/>
                <a:cs typeface="Calibri"/>
              </a:rPr>
              <a:t> </a:t>
            </a:r>
            <a:r>
              <a:rPr sz="3200">
                <a:latin typeface="Calibri"/>
                <a:cs typeface="Calibri"/>
              </a:rPr>
              <a:t>solved</a:t>
            </a:r>
            <a:r>
              <a:rPr sz="3200" spc="-35">
                <a:latin typeface="Calibri"/>
                <a:cs typeface="Calibri"/>
              </a:rPr>
              <a:t> </a:t>
            </a:r>
            <a:r>
              <a:rPr sz="3200">
                <a:latin typeface="Calibri"/>
                <a:cs typeface="Calibri"/>
              </a:rPr>
              <a:t>P</a:t>
            </a:r>
            <a:r>
              <a:rPr sz="3200" spc="-35">
                <a:latin typeface="Calibri"/>
                <a:cs typeface="Calibri"/>
              </a:rPr>
              <a:t> </a:t>
            </a:r>
            <a:r>
              <a:rPr sz="3200">
                <a:latin typeface="Calibri"/>
                <a:cs typeface="Calibri"/>
              </a:rPr>
              <a:t>or</a:t>
            </a:r>
            <a:r>
              <a:rPr sz="3200" spc="-40">
                <a:latin typeface="Calibri"/>
                <a:cs typeface="Calibri"/>
              </a:rPr>
              <a:t> </a:t>
            </a:r>
            <a:r>
              <a:rPr sz="3200">
                <a:latin typeface="Calibri"/>
                <a:cs typeface="Calibri"/>
              </a:rPr>
              <a:t>Q</a:t>
            </a:r>
            <a:r>
              <a:rPr sz="3200" spc="-35">
                <a:latin typeface="Calibri"/>
                <a:cs typeface="Calibri"/>
              </a:rPr>
              <a:t> </a:t>
            </a:r>
            <a:r>
              <a:rPr sz="3200">
                <a:latin typeface="Calibri"/>
                <a:cs typeface="Calibri"/>
              </a:rPr>
              <a:t>back</a:t>
            </a:r>
            <a:r>
              <a:rPr sz="3200" spc="-35">
                <a:latin typeface="Calibri"/>
                <a:cs typeface="Calibri"/>
              </a:rPr>
              <a:t> </a:t>
            </a:r>
            <a:r>
              <a:rPr sz="3200">
                <a:latin typeface="Calibri"/>
                <a:cs typeface="Calibri"/>
              </a:rPr>
              <a:t>into</a:t>
            </a:r>
            <a:r>
              <a:rPr sz="3200" spc="-40">
                <a:latin typeface="Calibri"/>
                <a:cs typeface="Calibri"/>
              </a:rPr>
              <a:t> </a:t>
            </a:r>
            <a:r>
              <a:rPr sz="3200">
                <a:latin typeface="Calibri"/>
                <a:cs typeface="Calibri"/>
              </a:rPr>
              <a:t>either</a:t>
            </a:r>
            <a:r>
              <a:rPr sz="3200" spc="-35">
                <a:latin typeface="Calibri"/>
                <a:cs typeface="Calibri"/>
              </a:rPr>
              <a:t> </a:t>
            </a:r>
            <a:r>
              <a:rPr sz="3200">
                <a:latin typeface="Calibri"/>
                <a:cs typeface="Calibri"/>
              </a:rPr>
              <a:t>of</a:t>
            </a:r>
            <a:r>
              <a:rPr sz="3200" spc="-35">
                <a:latin typeface="Calibri"/>
                <a:cs typeface="Calibri"/>
              </a:rPr>
              <a:t> </a:t>
            </a:r>
            <a:r>
              <a:rPr sz="3200">
                <a:latin typeface="Calibri"/>
                <a:cs typeface="Calibri"/>
              </a:rPr>
              <a:t>the</a:t>
            </a:r>
            <a:r>
              <a:rPr sz="3200" spc="-35">
                <a:latin typeface="Calibri"/>
                <a:cs typeface="Calibri"/>
              </a:rPr>
              <a:t> </a:t>
            </a:r>
            <a:r>
              <a:rPr sz="3200">
                <a:latin typeface="Calibri"/>
                <a:cs typeface="Calibri"/>
              </a:rPr>
              <a:t>demand</a:t>
            </a:r>
            <a:r>
              <a:rPr sz="3200" spc="-40">
                <a:latin typeface="Calibri"/>
                <a:cs typeface="Calibri"/>
              </a:rPr>
              <a:t> </a:t>
            </a:r>
            <a:r>
              <a:rPr sz="3200">
                <a:latin typeface="Calibri"/>
                <a:cs typeface="Calibri"/>
              </a:rPr>
              <a:t>or</a:t>
            </a:r>
            <a:r>
              <a:rPr sz="3200" spc="-35">
                <a:latin typeface="Calibri"/>
                <a:cs typeface="Calibri"/>
              </a:rPr>
              <a:t> </a:t>
            </a:r>
            <a:r>
              <a:rPr sz="3200" spc="-10">
                <a:latin typeface="Calibri"/>
                <a:cs typeface="Calibri"/>
              </a:rPr>
              <a:t>supply </a:t>
            </a:r>
            <a:r>
              <a:rPr sz="3200">
                <a:latin typeface="Calibri"/>
                <a:cs typeface="Calibri"/>
              </a:rPr>
              <a:t>functions</a:t>
            </a:r>
            <a:r>
              <a:rPr sz="3200" spc="-65">
                <a:latin typeface="Calibri"/>
                <a:cs typeface="Calibri"/>
              </a:rPr>
              <a:t> </a:t>
            </a:r>
            <a:r>
              <a:rPr sz="3200">
                <a:latin typeface="Calibri"/>
                <a:cs typeface="Calibri"/>
              </a:rPr>
              <a:t>to</a:t>
            </a:r>
            <a:r>
              <a:rPr sz="3200" spc="-65">
                <a:latin typeface="Calibri"/>
                <a:cs typeface="Calibri"/>
              </a:rPr>
              <a:t> </a:t>
            </a:r>
            <a:r>
              <a:rPr sz="3200">
                <a:latin typeface="Calibri"/>
                <a:cs typeface="Calibri"/>
              </a:rPr>
              <a:t>solve</a:t>
            </a:r>
            <a:r>
              <a:rPr sz="3200" spc="-65">
                <a:latin typeface="Calibri"/>
                <a:cs typeface="Calibri"/>
              </a:rPr>
              <a:t> </a:t>
            </a:r>
            <a:r>
              <a:rPr sz="3200">
                <a:latin typeface="Calibri"/>
                <a:cs typeface="Calibri"/>
              </a:rPr>
              <a:t>for</a:t>
            </a:r>
            <a:r>
              <a:rPr sz="3200" spc="-60">
                <a:latin typeface="Calibri"/>
                <a:cs typeface="Calibri"/>
              </a:rPr>
              <a:t> </a:t>
            </a:r>
            <a:r>
              <a:rPr sz="3200">
                <a:latin typeface="Calibri"/>
                <a:cs typeface="Calibri"/>
              </a:rPr>
              <a:t>the</a:t>
            </a:r>
            <a:r>
              <a:rPr sz="3200" spc="-65">
                <a:latin typeface="Calibri"/>
                <a:cs typeface="Calibri"/>
              </a:rPr>
              <a:t> </a:t>
            </a:r>
            <a:r>
              <a:rPr sz="3200">
                <a:latin typeface="Calibri"/>
                <a:cs typeface="Calibri"/>
              </a:rPr>
              <a:t>other</a:t>
            </a:r>
            <a:r>
              <a:rPr sz="3200" spc="-65">
                <a:latin typeface="Calibri"/>
                <a:cs typeface="Calibri"/>
              </a:rPr>
              <a:t> </a:t>
            </a:r>
            <a:r>
              <a:rPr sz="3200" spc="-10">
                <a:latin typeface="Calibri"/>
                <a:cs typeface="Calibri"/>
              </a:rPr>
              <a:t>unknown</a:t>
            </a:r>
            <a:endParaRPr sz="3200">
              <a:latin typeface="Calibri"/>
              <a:cs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85292" rIns="0" bIns="0" rtlCol="0">
            <a:spAutoFit/>
          </a:bodyPr>
          <a:lstStyle/>
          <a:p>
            <a:pPr marL="165100">
              <a:lnSpc>
                <a:spcPct val="100000"/>
              </a:lnSpc>
              <a:spcBef>
                <a:spcPts val="100"/>
              </a:spcBef>
            </a:pPr>
            <a:r>
              <a:rPr sz="4200"/>
              <a:t>3.</a:t>
            </a:r>
            <a:r>
              <a:rPr sz="4200" spc="-25"/>
              <a:t> </a:t>
            </a:r>
            <a:r>
              <a:rPr sz="4200"/>
              <a:t>Demand</a:t>
            </a:r>
            <a:r>
              <a:rPr sz="4200" spc="-25"/>
              <a:t> </a:t>
            </a:r>
            <a:r>
              <a:rPr sz="4200"/>
              <a:t>&amp;</a:t>
            </a:r>
            <a:r>
              <a:rPr sz="4200" spc="-25"/>
              <a:t> </a:t>
            </a:r>
            <a:r>
              <a:rPr sz="4200" spc="-10"/>
              <a:t>Supply</a:t>
            </a:r>
            <a:endParaRPr sz="4200"/>
          </a:p>
        </p:txBody>
      </p:sp>
      <p:sp>
        <p:nvSpPr>
          <p:cNvPr id="3" name="object 3"/>
          <p:cNvSpPr txBox="1"/>
          <p:nvPr/>
        </p:nvSpPr>
        <p:spPr>
          <a:xfrm>
            <a:off x="1066800" y="1714500"/>
            <a:ext cx="14213840" cy="7051289"/>
          </a:xfrm>
          <a:prstGeom prst="rect">
            <a:avLst/>
          </a:prstGeom>
        </p:spPr>
        <p:txBody>
          <a:bodyPr vert="horz" wrap="square" lIns="0" tIns="71755" rIns="0" bIns="0" rtlCol="0" anchor="t">
            <a:spAutoFit/>
          </a:bodyPr>
          <a:lstStyle/>
          <a:p>
            <a:pPr marL="12700">
              <a:spcBef>
                <a:spcPts val="565"/>
              </a:spcBef>
            </a:pPr>
            <a:r>
              <a:rPr sz="3200" b="1" u="heavy">
                <a:solidFill>
                  <a:srgbClr val="1155CC"/>
                </a:solidFill>
                <a:uFill>
                  <a:solidFill>
                    <a:srgbClr val="1155CC"/>
                  </a:solidFill>
                </a:uFill>
                <a:latin typeface="Calibri"/>
                <a:cs typeface="Calibri"/>
              </a:rPr>
              <a:t>Q</a:t>
            </a:r>
            <a:r>
              <a:rPr lang="en-CA" sz="3200" b="1" u="heavy">
                <a:solidFill>
                  <a:srgbClr val="1155CC"/>
                </a:solidFill>
                <a:uFill>
                  <a:solidFill>
                    <a:srgbClr val="1155CC"/>
                  </a:solidFill>
                </a:uFill>
                <a:latin typeface="Calibri"/>
                <a:cs typeface="Calibri"/>
              </a:rPr>
              <a:t>5</a:t>
            </a:r>
            <a:r>
              <a:rPr sz="3200" b="1" u="heavy">
                <a:solidFill>
                  <a:srgbClr val="1155CC"/>
                </a:solidFill>
                <a:uFill>
                  <a:solidFill>
                    <a:srgbClr val="1155CC"/>
                  </a:solidFill>
                </a:uFill>
                <a:latin typeface="Calibri"/>
                <a:cs typeface="Calibri"/>
              </a:rPr>
              <a:t>:</a:t>
            </a:r>
            <a:r>
              <a:rPr sz="3200" b="1" spc="-30">
                <a:solidFill>
                  <a:srgbClr val="1155CC"/>
                </a:solidFill>
                <a:latin typeface="Calibri"/>
                <a:cs typeface="Calibri"/>
              </a:rPr>
              <a:t> </a:t>
            </a:r>
            <a:r>
              <a:rPr sz="3200">
                <a:latin typeface="Calibri"/>
                <a:cs typeface="Calibri"/>
              </a:rPr>
              <a:t>The</a:t>
            </a:r>
            <a:r>
              <a:rPr sz="3200" spc="-40">
                <a:latin typeface="Calibri"/>
                <a:cs typeface="Calibri"/>
              </a:rPr>
              <a:t> </a:t>
            </a:r>
            <a:r>
              <a:rPr sz="3200">
                <a:latin typeface="Calibri"/>
                <a:cs typeface="Calibri"/>
              </a:rPr>
              <a:t>prices</a:t>
            </a:r>
            <a:r>
              <a:rPr sz="3200" spc="-40">
                <a:latin typeface="Calibri"/>
                <a:cs typeface="Calibri"/>
              </a:rPr>
              <a:t> </a:t>
            </a:r>
            <a:r>
              <a:rPr sz="3200">
                <a:latin typeface="Calibri"/>
                <a:cs typeface="Calibri"/>
              </a:rPr>
              <a:t>for</a:t>
            </a:r>
            <a:r>
              <a:rPr sz="3200" spc="-35">
                <a:latin typeface="Calibri"/>
                <a:cs typeface="Calibri"/>
              </a:rPr>
              <a:t> </a:t>
            </a:r>
            <a:r>
              <a:rPr lang="en-US" sz="3200">
                <a:latin typeface="Calibri"/>
                <a:cs typeface="Calibri"/>
              </a:rPr>
              <a:t>hoodies </a:t>
            </a:r>
            <a:r>
              <a:rPr sz="3200">
                <a:latin typeface="Calibri"/>
                <a:cs typeface="Calibri"/>
              </a:rPr>
              <a:t>in</a:t>
            </a:r>
            <a:r>
              <a:rPr sz="3200" spc="-40">
                <a:latin typeface="Calibri"/>
                <a:cs typeface="Calibri"/>
              </a:rPr>
              <a:t> </a:t>
            </a:r>
            <a:r>
              <a:rPr sz="3200">
                <a:latin typeface="Calibri"/>
                <a:cs typeface="Calibri"/>
              </a:rPr>
              <a:t>CMP</a:t>
            </a:r>
            <a:r>
              <a:rPr sz="3200" spc="-35">
                <a:latin typeface="Calibri"/>
                <a:cs typeface="Calibri"/>
              </a:rPr>
              <a:t> </a:t>
            </a:r>
            <a:r>
              <a:rPr sz="3200">
                <a:latin typeface="Calibri"/>
                <a:cs typeface="Calibri"/>
              </a:rPr>
              <a:t>Land</a:t>
            </a:r>
            <a:r>
              <a:rPr sz="3200" spc="-40">
                <a:latin typeface="Calibri"/>
                <a:cs typeface="Calibri"/>
              </a:rPr>
              <a:t> </a:t>
            </a:r>
            <a:r>
              <a:rPr lang="en-US" sz="3200">
                <a:latin typeface="Calibri"/>
                <a:cs typeface="Calibri"/>
              </a:rPr>
              <a:t>rose</a:t>
            </a:r>
            <a:r>
              <a:rPr sz="3200">
                <a:latin typeface="Calibri"/>
                <a:cs typeface="Calibri"/>
              </a:rPr>
              <a:t>,</a:t>
            </a:r>
            <a:r>
              <a:rPr sz="3200" spc="-40">
                <a:latin typeface="Calibri"/>
                <a:cs typeface="Calibri"/>
              </a:rPr>
              <a:t> </a:t>
            </a:r>
            <a:r>
              <a:rPr sz="3200">
                <a:latin typeface="Calibri"/>
                <a:cs typeface="Calibri"/>
              </a:rPr>
              <a:t>as</a:t>
            </a:r>
            <a:r>
              <a:rPr sz="3200" spc="-40">
                <a:latin typeface="Calibri"/>
                <a:cs typeface="Calibri"/>
              </a:rPr>
              <a:t> </a:t>
            </a:r>
            <a:r>
              <a:rPr sz="3200">
                <a:latin typeface="Calibri"/>
                <a:cs typeface="Calibri"/>
              </a:rPr>
              <a:t>a</a:t>
            </a:r>
            <a:r>
              <a:rPr sz="3200" spc="-35">
                <a:latin typeface="Calibri"/>
                <a:cs typeface="Calibri"/>
              </a:rPr>
              <a:t> </a:t>
            </a:r>
            <a:r>
              <a:rPr sz="3200" spc="-10">
                <a:latin typeface="Calibri"/>
                <a:cs typeface="Calibri"/>
              </a:rPr>
              <a:t>result</a:t>
            </a:r>
            <a:r>
              <a:rPr sz="3200" spc="-10">
                <a:latin typeface="Arial MT"/>
                <a:cs typeface="Arial MT"/>
              </a:rPr>
              <a:t>…</a:t>
            </a:r>
            <a:endParaRPr sz="3200">
              <a:latin typeface="Arial MT"/>
              <a:cs typeface="Arial MT"/>
            </a:endParaRPr>
          </a:p>
          <a:p>
            <a:pPr marL="926465" indent="-485775">
              <a:spcBef>
                <a:spcPts val="470"/>
              </a:spcBef>
              <a:buAutoNum type="alphaLcParenR"/>
              <a:tabLst>
                <a:tab pos="926465" algn="l"/>
              </a:tabLst>
            </a:pPr>
            <a:r>
              <a:rPr sz="3200">
                <a:latin typeface="Calibri"/>
                <a:cs typeface="Calibri"/>
              </a:rPr>
              <a:t>the</a:t>
            </a:r>
            <a:r>
              <a:rPr sz="3200" spc="-40">
                <a:latin typeface="Calibri"/>
                <a:cs typeface="Calibri"/>
              </a:rPr>
              <a:t> </a:t>
            </a:r>
            <a:r>
              <a:rPr sz="3200">
                <a:latin typeface="Calibri"/>
                <a:cs typeface="Calibri"/>
              </a:rPr>
              <a:t>supply</a:t>
            </a:r>
            <a:r>
              <a:rPr sz="3200" spc="-40">
                <a:latin typeface="Calibri"/>
                <a:cs typeface="Calibri"/>
              </a:rPr>
              <a:t> </a:t>
            </a:r>
            <a:r>
              <a:rPr sz="3200">
                <a:latin typeface="Calibri"/>
                <a:cs typeface="Calibri"/>
              </a:rPr>
              <a:t>curve</a:t>
            </a:r>
            <a:r>
              <a:rPr sz="3200" spc="-40">
                <a:latin typeface="Calibri"/>
                <a:cs typeface="Calibri"/>
              </a:rPr>
              <a:t> </a:t>
            </a:r>
            <a:r>
              <a:rPr sz="3200">
                <a:latin typeface="Calibri"/>
                <a:cs typeface="Calibri"/>
              </a:rPr>
              <a:t>will</a:t>
            </a:r>
            <a:r>
              <a:rPr sz="3200" spc="-40">
                <a:latin typeface="Calibri"/>
                <a:cs typeface="Calibri"/>
              </a:rPr>
              <a:t> </a:t>
            </a:r>
            <a:r>
              <a:rPr sz="3200">
                <a:latin typeface="Calibri"/>
                <a:cs typeface="Calibri"/>
              </a:rPr>
              <a:t>shift</a:t>
            </a:r>
            <a:r>
              <a:rPr sz="3200" spc="-40">
                <a:latin typeface="Calibri"/>
                <a:cs typeface="Calibri"/>
              </a:rPr>
              <a:t> </a:t>
            </a:r>
            <a:r>
              <a:rPr sz="3200" spc="-10">
                <a:latin typeface="Calibri"/>
                <a:cs typeface="Calibri"/>
              </a:rPr>
              <a:t>right</a:t>
            </a:r>
            <a:endParaRPr sz="3200">
              <a:latin typeface="Calibri"/>
              <a:cs typeface="Calibri"/>
            </a:endParaRPr>
          </a:p>
          <a:p>
            <a:pPr marL="926465" indent="-501650">
              <a:spcBef>
                <a:spcPts val="470"/>
              </a:spcBef>
              <a:buAutoNum type="alphaLcParenR"/>
              <a:tabLst>
                <a:tab pos="926465" algn="l"/>
              </a:tabLst>
            </a:pPr>
            <a:r>
              <a:rPr sz="3200">
                <a:latin typeface="Calibri"/>
                <a:cs typeface="Calibri"/>
              </a:rPr>
              <a:t>the</a:t>
            </a:r>
            <a:r>
              <a:rPr sz="3200" spc="-40">
                <a:latin typeface="Calibri"/>
                <a:cs typeface="Calibri"/>
              </a:rPr>
              <a:t> </a:t>
            </a:r>
            <a:r>
              <a:rPr lang="en-US" sz="3200">
                <a:latin typeface="Calibri"/>
                <a:cs typeface="Calibri"/>
              </a:rPr>
              <a:t>demand </a:t>
            </a:r>
            <a:r>
              <a:rPr sz="3200">
                <a:latin typeface="Calibri"/>
                <a:cs typeface="Calibri"/>
              </a:rPr>
              <a:t>curve</a:t>
            </a:r>
            <a:r>
              <a:rPr sz="3200" spc="-40">
                <a:latin typeface="Calibri"/>
                <a:cs typeface="Calibri"/>
              </a:rPr>
              <a:t> </a:t>
            </a:r>
            <a:r>
              <a:rPr sz="3200">
                <a:latin typeface="Calibri"/>
                <a:cs typeface="Calibri"/>
              </a:rPr>
              <a:t>will</a:t>
            </a:r>
            <a:r>
              <a:rPr sz="3200" spc="-40">
                <a:latin typeface="Calibri"/>
                <a:cs typeface="Calibri"/>
              </a:rPr>
              <a:t> </a:t>
            </a:r>
            <a:r>
              <a:rPr sz="3200">
                <a:latin typeface="Calibri"/>
                <a:cs typeface="Calibri"/>
              </a:rPr>
              <a:t>shift</a:t>
            </a:r>
            <a:r>
              <a:rPr sz="3200" spc="-40">
                <a:latin typeface="Calibri"/>
                <a:cs typeface="Calibri"/>
              </a:rPr>
              <a:t> </a:t>
            </a:r>
            <a:r>
              <a:rPr sz="3200" spc="-20">
                <a:latin typeface="Calibri"/>
                <a:cs typeface="Calibri"/>
              </a:rPr>
              <a:t>left</a:t>
            </a:r>
            <a:endParaRPr sz="3200">
              <a:latin typeface="Calibri"/>
              <a:cs typeface="Calibri"/>
            </a:endParaRPr>
          </a:p>
          <a:p>
            <a:pPr marL="926465" indent="-467995">
              <a:spcBef>
                <a:spcPts val="465"/>
              </a:spcBef>
              <a:buAutoNum type="alphaLcParenR"/>
              <a:tabLst>
                <a:tab pos="926465" algn="l"/>
              </a:tabLst>
            </a:pPr>
            <a:r>
              <a:rPr sz="3200">
                <a:latin typeface="Calibri"/>
                <a:cs typeface="Calibri"/>
              </a:rPr>
              <a:t>Qs</a:t>
            </a:r>
            <a:r>
              <a:rPr sz="3200" spc="-35">
                <a:latin typeface="Calibri"/>
                <a:cs typeface="Calibri"/>
              </a:rPr>
              <a:t> </a:t>
            </a:r>
            <a:r>
              <a:rPr sz="3200">
                <a:latin typeface="Calibri"/>
                <a:cs typeface="Calibri"/>
              </a:rPr>
              <a:t>will</a:t>
            </a:r>
            <a:r>
              <a:rPr sz="3200" spc="-35">
                <a:latin typeface="Calibri"/>
                <a:cs typeface="Calibri"/>
              </a:rPr>
              <a:t> </a:t>
            </a:r>
            <a:r>
              <a:rPr sz="3200" spc="-10">
                <a:latin typeface="Calibri"/>
                <a:cs typeface="Calibri"/>
              </a:rPr>
              <a:t>decrease</a:t>
            </a:r>
            <a:endParaRPr sz="3200">
              <a:latin typeface="Calibri"/>
              <a:cs typeface="Calibri"/>
            </a:endParaRPr>
          </a:p>
          <a:p>
            <a:pPr marL="926465" indent="-501650">
              <a:spcBef>
                <a:spcPts val="470"/>
              </a:spcBef>
              <a:buAutoNum type="alphaLcParenR"/>
              <a:tabLst>
                <a:tab pos="926465" algn="l"/>
              </a:tabLst>
            </a:pPr>
            <a:r>
              <a:rPr lang="en-US" sz="3200" spc="-35">
                <a:latin typeface="Calibri"/>
                <a:cs typeface="Calibri"/>
              </a:rPr>
              <a:t>The supply curve will shift left</a:t>
            </a:r>
            <a:endParaRPr sz="3200" spc="-10">
              <a:latin typeface="Calibri"/>
              <a:cs typeface="Calibri"/>
            </a:endParaRPr>
          </a:p>
          <a:p>
            <a:pPr marL="926465" indent="-501650">
              <a:spcBef>
                <a:spcPts val="470"/>
              </a:spcBef>
              <a:buAutoNum type="alphaLcParenR"/>
              <a:tabLst>
                <a:tab pos="5480050" algn="l"/>
                <a:tab pos="10645775" algn="l"/>
              </a:tabLst>
            </a:pPr>
            <a:endParaRPr lang="en-US" sz="3200" spc="-35">
              <a:solidFill>
                <a:srgbClr val="000000"/>
              </a:solidFill>
              <a:latin typeface="Calibri"/>
              <a:cs typeface="Calibri"/>
            </a:endParaRPr>
          </a:p>
          <a:p>
            <a:pPr marL="12700" marR="5080">
              <a:spcBef>
                <a:spcPts val="5"/>
              </a:spcBef>
              <a:tabLst>
                <a:tab pos="5480050" algn="l"/>
                <a:tab pos="10645775" algn="l"/>
              </a:tabLst>
            </a:pPr>
            <a:r>
              <a:rPr sz="3200" b="1" u="heavy">
                <a:solidFill>
                  <a:srgbClr val="1155CC"/>
                </a:solidFill>
                <a:uFill>
                  <a:solidFill>
                    <a:srgbClr val="1155CC"/>
                  </a:solidFill>
                </a:uFill>
                <a:latin typeface="Calibri"/>
                <a:cs typeface="Calibri"/>
              </a:rPr>
              <a:t>Q</a:t>
            </a:r>
            <a:r>
              <a:rPr lang="en-CA" sz="3200" b="1" u="heavy">
                <a:solidFill>
                  <a:srgbClr val="1155CC"/>
                </a:solidFill>
                <a:uFill>
                  <a:solidFill>
                    <a:srgbClr val="1155CC"/>
                  </a:solidFill>
                </a:uFill>
                <a:latin typeface="Calibri"/>
                <a:cs typeface="Calibri"/>
              </a:rPr>
              <a:t>6</a:t>
            </a:r>
            <a:r>
              <a:rPr sz="3200" b="1" u="heavy">
                <a:solidFill>
                  <a:srgbClr val="1155CC"/>
                </a:solidFill>
                <a:uFill>
                  <a:solidFill>
                    <a:srgbClr val="1155CC"/>
                  </a:solidFill>
                </a:uFill>
                <a:latin typeface="Calibri"/>
                <a:cs typeface="Calibri"/>
              </a:rPr>
              <a:t>:</a:t>
            </a:r>
            <a:r>
              <a:rPr sz="3200" b="1" spc="-40">
                <a:solidFill>
                  <a:srgbClr val="1155CC"/>
                </a:solidFill>
                <a:latin typeface="Calibri"/>
                <a:cs typeface="Calibri"/>
              </a:rPr>
              <a:t> </a:t>
            </a:r>
            <a:r>
              <a:rPr lang="en-CA" sz="3200" spc="-50">
                <a:latin typeface="Calibri"/>
                <a:cs typeface="Calibri"/>
              </a:rPr>
              <a:t>Pen</a:t>
            </a:r>
            <a:r>
              <a:rPr sz="3200" spc="-50">
                <a:latin typeface="Calibri"/>
                <a:cs typeface="Calibri"/>
              </a:rPr>
              <a:t> is </a:t>
            </a:r>
            <a:r>
              <a:rPr sz="3200">
                <a:latin typeface="Calibri"/>
                <a:cs typeface="Calibri"/>
              </a:rPr>
              <a:t>a</a:t>
            </a:r>
            <a:r>
              <a:rPr sz="3200" spc="-50">
                <a:latin typeface="Calibri"/>
                <a:cs typeface="Calibri"/>
              </a:rPr>
              <a:t> </a:t>
            </a:r>
            <a:r>
              <a:rPr sz="3200" spc="-10">
                <a:latin typeface="Calibri"/>
                <a:cs typeface="Calibri"/>
              </a:rPr>
              <a:t>substitute</a:t>
            </a:r>
            <a:r>
              <a:rPr sz="3200" spc="-50">
                <a:latin typeface="Calibri"/>
                <a:cs typeface="Calibri"/>
              </a:rPr>
              <a:t> </a:t>
            </a:r>
            <a:r>
              <a:rPr sz="3200">
                <a:latin typeface="Calibri"/>
                <a:cs typeface="Calibri"/>
              </a:rPr>
              <a:t>of</a:t>
            </a:r>
            <a:r>
              <a:rPr lang="en-CA" sz="3200" spc="-45">
                <a:latin typeface="Calibri"/>
                <a:cs typeface="Calibri"/>
              </a:rPr>
              <a:t> pencil</a:t>
            </a:r>
            <a:r>
              <a:rPr sz="3200">
                <a:latin typeface="Calibri"/>
                <a:cs typeface="Calibri"/>
              </a:rPr>
              <a:t>,</a:t>
            </a:r>
            <a:r>
              <a:rPr sz="3200" spc="-50">
                <a:latin typeface="Calibri"/>
                <a:cs typeface="Calibri"/>
              </a:rPr>
              <a:t> </a:t>
            </a:r>
            <a:r>
              <a:rPr sz="3200">
                <a:latin typeface="Calibri"/>
                <a:cs typeface="Calibri"/>
              </a:rPr>
              <a:t>and</a:t>
            </a:r>
            <a:r>
              <a:rPr sz="3200" spc="-50">
                <a:latin typeface="Calibri"/>
                <a:cs typeface="Calibri"/>
              </a:rPr>
              <a:t> </a:t>
            </a:r>
            <a:r>
              <a:rPr lang="en-CA" sz="3200" spc="-50">
                <a:latin typeface="Calibri"/>
                <a:cs typeface="Calibri"/>
              </a:rPr>
              <a:t>eraser</a:t>
            </a:r>
            <a:r>
              <a:rPr sz="3200" spc="-50">
                <a:latin typeface="Calibri"/>
                <a:cs typeface="Calibri"/>
              </a:rPr>
              <a:t> </a:t>
            </a:r>
            <a:r>
              <a:rPr sz="3200">
                <a:latin typeface="Calibri"/>
                <a:cs typeface="Calibri"/>
              </a:rPr>
              <a:t>is</a:t>
            </a:r>
            <a:r>
              <a:rPr lang="en-CA" sz="3200" spc="-50">
                <a:latin typeface="Calibri"/>
                <a:cs typeface="Calibri"/>
              </a:rPr>
              <a:t> </a:t>
            </a:r>
            <a:r>
              <a:rPr sz="3200" spc="-10" err="1">
                <a:latin typeface="Calibri"/>
                <a:cs typeface="Calibri"/>
              </a:rPr>
              <a:t>compl</a:t>
            </a:r>
            <a:r>
              <a:rPr lang="en-CA" sz="3200" spc="-10" err="1">
                <a:latin typeface="Calibri"/>
                <a:cs typeface="Calibri"/>
              </a:rPr>
              <a:t>i</a:t>
            </a:r>
            <a:r>
              <a:rPr sz="3200" spc="-10">
                <a:latin typeface="Calibri"/>
                <a:cs typeface="Calibri"/>
              </a:rPr>
              <a:t>me</a:t>
            </a:r>
            <a:r>
              <a:rPr lang="en-CA" sz="3200" spc="-10" err="1">
                <a:latin typeface="Calibri"/>
                <a:cs typeface="Calibri"/>
              </a:rPr>
              <a:t>ntary</a:t>
            </a:r>
            <a:r>
              <a:rPr lang="en-CA" sz="3200" spc="-10">
                <a:latin typeface="Calibri"/>
                <a:cs typeface="Calibri"/>
              </a:rPr>
              <a:t> to</a:t>
            </a:r>
            <a:r>
              <a:rPr sz="3200" spc="-50">
                <a:latin typeface="Calibri"/>
                <a:cs typeface="Calibri"/>
              </a:rPr>
              <a:t> </a:t>
            </a:r>
            <a:r>
              <a:rPr lang="en-CA" sz="3200">
                <a:latin typeface="Calibri"/>
                <a:cs typeface="Calibri"/>
              </a:rPr>
              <a:t>pencil</a:t>
            </a:r>
            <a:r>
              <a:rPr sz="3200">
                <a:latin typeface="Calibri"/>
                <a:cs typeface="Calibri"/>
              </a:rPr>
              <a:t>.</a:t>
            </a:r>
            <a:r>
              <a:rPr sz="3200" spc="-50">
                <a:latin typeface="Calibri"/>
                <a:cs typeface="Calibri"/>
              </a:rPr>
              <a:t> </a:t>
            </a:r>
            <a:r>
              <a:rPr sz="3200">
                <a:latin typeface="Calibri"/>
                <a:cs typeface="Calibri"/>
              </a:rPr>
              <a:t>If</a:t>
            </a:r>
            <a:r>
              <a:rPr sz="3200" spc="-50">
                <a:latin typeface="Calibri"/>
                <a:cs typeface="Calibri"/>
              </a:rPr>
              <a:t> </a:t>
            </a:r>
            <a:r>
              <a:rPr sz="3200">
                <a:latin typeface="Calibri"/>
                <a:cs typeface="Calibri"/>
              </a:rPr>
              <a:t>the</a:t>
            </a:r>
            <a:r>
              <a:rPr sz="3200" spc="-50">
                <a:latin typeface="Calibri"/>
                <a:cs typeface="Calibri"/>
              </a:rPr>
              <a:t> </a:t>
            </a:r>
            <a:r>
              <a:rPr sz="3200">
                <a:latin typeface="Calibri"/>
                <a:cs typeface="Calibri"/>
              </a:rPr>
              <a:t>price</a:t>
            </a:r>
            <a:r>
              <a:rPr sz="3200" spc="-45">
                <a:latin typeface="Calibri"/>
                <a:cs typeface="Calibri"/>
              </a:rPr>
              <a:t> </a:t>
            </a:r>
            <a:r>
              <a:rPr sz="3200">
                <a:latin typeface="Calibri"/>
                <a:cs typeface="Calibri"/>
              </a:rPr>
              <a:t>for</a:t>
            </a:r>
            <a:r>
              <a:rPr sz="3200" spc="-50">
                <a:latin typeface="Calibri"/>
                <a:cs typeface="Calibri"/>
              </a:rPr>
              <a:t> </a:t>
            </a:r>
            <a:r>
              <a:rPr lang="en-CA" sz="3200" spc="-10">
                <a:latin typeface="Calibri"/>
                <a:cs typeface="Calibri"/>
              </a:rPr>
              <a:t>pencil</a:t>
            </a:r>
            <a:r>
              <a:rPr sz="3200" spc="-10">
                <a:latin typeface="Calibri"/>
                <a:cs typeface="Calibri"/>
              </a:rPr>
              <a:t> </a:t>
            </a:r>
            <a:r>
              <a:rPr sz="3200">
                <a:latin typeface="Calibri"/>
                <a:cs typeface="Calibri"/>
              </a:rPr>
              <a:t>increased, the demand for </a:t>
            </a:r>
            <a:r>
              <a:rPr lang="en-CA" sz="3200">
                <a:latin typeface="Calibri"/>
                <a:cs typeface="Calibri"/>
              </a:rPr>
              <a:t>pen</a:t>
            </a:r>
            <a:r>
              <a:rPr sz="3200">
                <a:latin typeface="Calibri"/>
                <a:cs typeface="Calibri"/>
              </a:rPr>
              <a:t> will </a:t>
            </a:r>
            <a:r>
              <a:rPr sz="3200" u="heavy">
                <a:uFill>
                  <a:solidFill>
                    <a:srgbClr val="000000"/>
                  </a:solidFill>
                </a:uFill>
                <a:latin typeface="Times New Roman"/>
                <a:cs typeface="Times New Roman"/>
              </a:rPr>
              <a:t>	</a:t>
            </a:r>
            <a:r>
              <a:rPr sz="3200">
                <a:latin typeface="Calibri"/>
                <a:cs typeface="Calibri"/>
              </a:rPr>
              <a:t>, and the demand for </a:t>
            </a:r>
            <a:r>
              <a:rPr lang="en-CA" sz="3200">
                <a:latin typeface="Calibri"/>
                <a:cs typeface="Calibri"/>
              </a:rPr>
              <a:t>eraser</a:t>
            </a:r>
            <a:r>
              <a:rPr sz="3200">
                <a:latin typeface="Calibri"/>
                <a:cs typeface="Calibri"/>
              </a:rPr>
              <a:t> will </a:t>
            </a:r>
            <a:r>
              <a:rPr sz="3200" u="heavy">
                <a:uFill>
                  <a:solidFill>
                    <a:srgbClr val="000000"/>
                  </a:solidFill>
                </a:uFill>
                <a:latin typeface="Times New Roman"/>
                <a:cs typeface="Times New Roman"/>
              </a:rPr>
              <a:t>	</a:t>
            </a:r>
            <a:r>
              <a:rPr sz="3200" spc="-50">
                <a:latin typeface="Calibri"/>
                <a:cs typeface="Calibri"/>
              </a:rPr>
              <a:t>.</a:t>
            </a:r>
            <a:endParaRPr sz="3200">
              <a:latin typeface="Calibri"/>
              <a:cs typeface="Calibri"/>
            </a:endParaRPr>
          </a:p>
          <a:p>
            <a:pPr marL="926465" indent="-485775">
              <a:spcBef>
                <a:spcPts val="465"/>
              </a:spcBef>
              <a:buAutoNum type="alphaLcParenR"/>
              <a:tabLst>
                <a:tab pos="926465" algn="l"/>
              </a:tabLst>
            </a:pPr>
            <a:r>
              <a:rPr sz="3200">
                <a:latin typeface="Calibri"/>
                <a:cs typeface="Calibri"/>
              </a:rPr>
              <a:t>increase,</a:t>
            </a:r>
            <a:r>
              <a:rPr sz="3200" spc="-120">
                <a:latin typeface="Calibri"/>
                <a:cs typeface="Calibri"/>
              </a:rPr>
              <a:t> </a:t>
            </a:r>
            <a:r>
              <a:rPr sz="3200" spc="-10">
                <a:latin typeface="Calibri"/>
                <a:cs typeface="Calibri"/>
              </a:rPr>
              <a:t>decrease</a:t>
            </a:r>
            <a:endParaRPr lang="en-CA" sz="3200" spc="-10">
              <a:latin typeface="Calibri"/>
              <a:cs typeface="Calibri"/>
            </a:endParaRPr>
          </a:p>
          <a:p>
            <a:pPr marL="926465" indent="-485775">
              <a:spcBef>
                <a:spcPts val="465"/>
              </a:spcBef>
              <a:buFontTx/>
              <a:buAutoNum type="alphaLcParenR"/>
              <a:tabLst>
                <a:tab pos="926465" algn="l"/>
              </a:tabLst>
            </a:pPr>
            <a:r>
              <a:rPr lang="en-US" sz="3200">
                <a:latin typeface="Calibri"/>
                <a:cs typeface="Calibri"/>
              </a:rPr>
              <a:t>remain</a:t>
            </a:r>
            <a:r>
              <a:rPr lang="en-US" sz="3200" spc="-45">
                <a:latin typeface="Calibri"/>
                <a:cs typeface="Calibri"/>
              </a:rPr>
              <a:t> </a:t>
            </a:r>
            <a:r>
              <a:rPr lang="en-US" sz="3200">
                <a:latin typeface="Calibri"/>
                <a:cs typeface="Calibri"/>
              </a:rPr>
              <a:t>the</a:t>
            </a:r>
            <a:r>
              <a:rPr lang="en-US" sz="3200" spc="-40">
                <a:latin typeface="Calibri"/>
                <a:cs typeface="Calibri"/>
              </a:rPr>
              <a:t> </a:t>
            </a:r>
            <a:r>
              <a:rPr lang="en-US" sz="3200">
                <a:latin typeface="Calibri"/>
                <a:cs typeface="Calibri"/>
              </a:rPr>
              <a:t>same,</a:t>
            </a:r>
            <a:r>
              <a:rPr lang="en-US" sz="3200" spc="-40">
                <a:latin typeface="Calibri"/>
                <a:cs typeface="Calibri"/>
              </a:rPr>
              <a:t> </a:t>
            </a:r>
            <a:r>
              <a:rPr lang="en-US" sz="3200">
                <a:latin typeface="Calibri"/>
                <a:cs typeface="Calibri"/>
              </a:rPr>
              <a:t>remain</a:t>
            </a:r>
            <a:r>
              <a:rPr lang="en-US" sz="3200" spc="-40">
                <a:latin typeface="Calibri"/>
                <a:cs typeface="Calibri"/>
              </a:rPr>
              <a:t> </a:t>
            </a:r>
            <a:r>
              <a:rPr lang="en-US" sz="3200">
                <a:latin typeface="Calibri"/>
                <a:cs typeface="Calibri"/>
              </a:rPr>
              <a:t>the</a:t>
            </a:r>
            <a:r>
              <a:rPr lang="en-US" sz="3200" spc="-40">
                <a:latin typeface="Calibri"/>
                <a:cs typeface="Calibri"/>
              </a:rPr>
              <a:t> </a:t>
            </a:r>
            <a:r>
              <a:rPr lang="en-US" sz="3200" spc="-20">
                <a:latin typeface="Calibri"/>
                <a:cs typeface="Calibri"/>
              </a:rPr>
              <a:t>same</a:t>
            </a:r>
            <a:endParaRPr lang="en-US" sz="3200">
              <a:latin typeface="Calibri"/>
              <a:cs typeface="Calibri"/>
            </a:endParaRPr>
          </a:p>
          <a:p>
            <a:pPr marL="926465" indent="-501650">
              <a:spcBef>
                <a:spcPts val="470"/>
              </a:spcBef>
              <a:buAutoNum type="alphaLcParenR"/>
              <a:tabLst>
                <a:tab pos="926465" algn="l"/>
              </a:tabLst>
            </a:pPr>
            <a:r>
              <a:rPr sz="3200">
                <a:latin typeface="Calibri"/>
                <a:cs typeface="Calibri"/>
              </a:rPr>
              <a:t>decrease,</a:t>
            </a:r>
            <a:r>
              <a:rPr sz="3200" spc="-90">
                <a:latin typeface="Calibri"/>
                <a:cs typeface="Calibri"/>
              </a:rPr>
              <a:t> </a:t>
            </a:r>
            <a:r>
              <a:rPr sz="3200" spc="-10">
                <a:latin typeface="Calibri"/>
                <a:cs typeface="Calibri"/>
              </a:rPr>
              <a:t>increase</a:t>
            </a:r>
            <a:endParaRPr sz="3200">
              <a:latin typeface="Calibri"/>
              <a:cs typeface="Calibri"/>
            </a:endParaRPr>
          </a:p>
          <a:p>
            <a:pPr marL="926465" indent="-467995">
              <a:spcBef>
                <a:spcPts val="465"/>
              </a:spcBef>
              <a:buAutoNum type="alphaLcParenR"/>
              <a:tabLst>
                <a:tab pos="926465" algn="l"/>
              </a:tabLst>
            </a:pPr>
            <a:r>
              <a:rPr sz="3200">
                <a:latin typeface="Calibri"/>
                <a:cs typeface="Calibri"/>
              </a:rPr>
              <a:t>decrease,</a:t>
            </a:r>
            <a:r>
              <a:rPr sz="3200" spc="-60">
                <a:latin typeface="Calibri"/>
                <a:cs typeface="Calibri"/>
              </a:rPr>
              <a:t> </a:t>
            </a:r>
            <a:r>
              <a:rPr sz="3200">
                <a:latin typeface="Calibri"/>
                <a:cs typeface="Calibri"/>
              </a:rPr>
              <a:t>remain</a:t>
            </a:r>
            <a:r>
              <a:rPr sz="3200" spc="-55">
                <a:latin typeface="Calibri"/>
                <a:cs typeface="Calibri"/>
              </a:rPr>
              <a:t> </a:t>
            </a:r>
            <a:r>
              <a:rPr sz="3200">
                <a:latin typeface="Calibri"/>
                <a:cs typeface="Calibri"/>
              </a:rPr>
              <a:t>the</a:t>
            </a:r>
            <a:r>
              <a:rPr sz="3200" spc="-55">
                <a:latin typeface="Calibri"/>
                <a:cs typeface="Calibri"/>
              </a:rPr>
              <a:t> </a:t>
            </a:r>
            <a:r>
              <a:rPr sz="3200" spc="-20">
                <a:latin typeface="Calibri"/>
                <a:cs typeface="Calibri"/>
              </a:rPr>
              <a:t>same</a:t>
            </a:r>
            <a:endParaRPr sz="3200">
              <a:latin typeface="Calibri"/>
              <a:cs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85292" rIns="0" bIns="0" rtlCol="0">
            <a:spAutoFit/>
          </a:bodyPr>
          <a:lstStyle/>
          <a:p>
            <a:pPr marL="165100">
              <a:lnSpc>
                <a:spcPct val="100000"/>
              </a:lnSpc>
              <a:spcBef>
                <a:spcPts val="100"/>
              </a:spcBef>
            </a:pPr>
            <a:r>
              <a:rPr sz="4200"/>
              <a:t>4.</a:t>
            </a:r>
            <a:r>
              <a:rPr sz="4200" spc="-50"/>
              <a:t> </a:t>
            </a:r>
            <a:r>
              <a:rPr sz="4200" spc="-10"/>
              <a:t>Elasticity</a:t>
            </a:r>
            <a:r>
              <a:rPr sz="4200" spc="-50"/>
              <a:t> </a:t>
            </a:r>
            <a:r>
              <a:rPr sz="4200"/>
              <a:t>-</a:t>
            </a:r>
            <a:r>
              <a:rPr sz="4200" spc="-50"/>
              <a:t> </a:t>
            </a:r>
            <a:r>
              <a:rPr sz="4200"/>
              <a:t>ed,</a:t>
            </a:r>
            <a:r>
              <a:rPr sz="4200" spc="-50"/>
              <a:t> </a:t>
            </a:r>
            <a:r>
              <a:rPr sz="4200" spc="-25"/>
              <a:t>es</a:t>
            </a:r>
            <a:endParaRPr sz="4200"/>
          </a:p>
        </p:txBody>
      </p:sp>
      <mc:AlternateContent xmlns:mc="http://schemas.openxmlformats.org/markup-compatibility/2006" xmlns:a14="http://schemas.microsoft.com/office/drawing/2010/main">
        <mc:Choice Requires="a14">
          <p:graphicFrame>
            <p:nvGraphicFramePr>
              <p:cNvPr id="3" name="object 3"/>
              <p:cNvGraphicFramePr>
                <a:graphicFrameLocks noGrp="1"/>
              </p:cNvGraphicFramePr>
              <p:nvPr>
                <p:extLst>
                  <p:ext uri="{D42A27DB-BD31-4B8C-83A1-F6EECF244321}">
                    <p14:modId xmlns:p14="http://schemas.microsoft.com/office/powerpoint/2010/main" val="911415239"/>
                  </p:ext>
                </p:extLst>
              </p:nvPr>
            </p:nvGraphicFramePr>
            <p:xfrm>
              <a:off x="609600" y="2262712"/>
              <a:ext cx="17297400" cy="5513371"/>
            </p:xfrm>
            <a:graphic>
              <a:graphicData uri="http://schemas.openxmlformats.org/drawingml/2006/table">
                <a:tbl>
                  <a:tblPr firstRow="1" bandRow="1">
                    <a:tableStyleId>{2D5ABB26-0587-4C30-8999-92F81FD0307C}</a:tableStyleId>
                  </a:tblPr>
                  <a:tblGrid>
                    <a:gridCol w="2038036">
                      <a:extLst>
                        <a:ext uri="{9D8B030D-6E8A-4147-A177-3AD203B41FA5}">
                          <a16:colId xmlns:a16="http://schemas.microsoft.com/office/drawing/2014/main" val="20000"/>
                        </a:ext>
                      </a:extLst>
                    </a:gridCol>
                    <a:gridCol w="7754462">
                      <a:extLst>
                        <a:ext uri="{9D8B030D-6E8A-4147-A177-3AD203B41FA5}">
                          <a16:colId xmlns:a16="http://schemas.microsoft.com/office/drawing/2014/main" val="20001"/>
                        </a:ext>
                      </a:extLst>
                    </a:gridCol>
                    <a:gridCol w="7504902">
                      <a:extLst>
                        <a:ext uri="{9D8B030D-6E8A-4147-A177-3AD203B41FA5}">
                          <a16:colId xmlns:a16="http://schemas.microsoft.com/office/drawing/2014/main" val="20002"/>
                        </a:ext>
                      </a:extLst>
                    </a:gridCol>
                  </a:tblGrid>
                  <a:tr h="866140">
                    <a:tc>
                      <a:txBody>
                        <a:bodyPr/>
                        <a:lstStyle/>
                        <a:p>
                          <a:pPr>
                            <a:lnSpc>
                              <a:spcPct val="100000"/>
                            </a:lnSpc>
                          </a:pPr>
                          <a:endParaRPr sz="28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570"/>
                            </a:spcBef>
                          </a:pPr>
                          <a:r>
                            <a:rPr sz="2800" b="1">
                              <a:latin typeface="Calibri"/>
                              <a:cs typeface="Calibri"/>
                            </a:rPr>
                            <a:t>Price</a:t>
                          </a:r>
                          <a:r>
                            <a:rPr sz="2800" b="1" spc="-65">
                              <a:latin typeface="Calibri"/>
                              <a:cs typeface="Calibri"/>
                            </a:rPr>
                            <a:t> </a:t>
                          </a:r>
                          <a:r>
                            <a:rPr sz="2800" b="1" spc="-10">
                              <a:latin typeface="Calibri"/>
                              <a:cs typeface="Calibri"/>
                            </a:rPr>
                            <a:t>elasticity</a:t>
                          </a:r>
                          <a:r>
                            <a:rPr sz="2800" b="1" spc="-60">
                              <a:latin typeface="Calibri"/>
                              <a:cs typeface="Calibri"/>
                            </a:rPr>
                            <a:t> </a:t>
                          </a:r>
                          <a:r>
                            <a:rPr sz="2800" b="1">
                              <a:latin typeface="Calibri"/>
                              <a:cs typeface="Calibri"/>
                            </a:rPr>
                            <a:t>of</a:t>
                          </a:r>
                          <a:r>
                            <a:rPr sz="2800" b="1" spc="-65">
                              <a:latin typeface="Calibri"/>
                              <a:cs typeface="Calibri"/>
                            </a:rPr>
                            <a:t> </a:t>
                          </a:r>
                          <a:r>
                            <a:rPr sz="2800" b="1" spc="-10">
                              <a:latin typeface="Calibri"/>
                              <a:cs typeface="Calibri"/>
                            </a:rPr>
                            <a:t>demand</a:t>
                          </a:r>
                          <a:endParaRPr sz="2800">
                            <a:latin typeface="Calibri"/>
                            <a:cs typeface="Calibri"/>
                          </a:endParaRPr>
                        </a:p>
                      </a:txBody>
                      <a:tcPr marL="0" marR="0" marT="7239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570"/>
                            </a:spcBef>
                          </a:pPr>
                          <a:r>
                            <a:rPr sz="2800" b="1">
                              <a:latin typeface="Calibri"/>
                              <a:cs typeface="Calibri"/>
                            </a:rPr>
                            <a:t>Price</a:t>
                          </a:r>
                          <a:r>
                            <a:rPr sz="2800" b="1" spc="-65">
                              <a:latin typeface="Calibri"/>
                              <a:cs typeface="Calibri"/>
                            </a:rPr>
                            <a:t> </a:t>
                          </a:r>
                          <a:r>
                            <a:rPr sz="2800" b="1" spc="-10">
                              <a:latin typeface="Calibri"/>
                              <a:cs typeface="Calibri"/>
                            </a:rPr>
                            <a:t>elasticity</a:t>
                          </a:r>
                          <a:r>
                            <a:rPr sz="2800" b="1" spc="-60">
                              <a:latin typeface="Calibri"/>
                              <a:cs typeface="Calibri"/>
                            </a:rPr>
                            <a:t> </a:t>
                          </a:r>
                          <a:r>
                            <a:rPr sz="2800" b="1">
                              <a:latin typeface="Calibri"/>
                              <a:cs typeface="Calibri"/>
                            </a:rPr>
                            <a:t>of</a:t>
                          </a:r>
                          <a:r>
                            <a:rPr sz="2800" b="1" spc="-65">
                              <a:latin typeface="Calibri"/>
                              <a:cs typeface="Calibri"/>
                            </a:rPr>
                            <a:t> </a:t>
                          </a:r>
                          <a:r>
                            <a:rPr sz="2800" b="1" spc="-10">
                              <a:latin typeface="Calibri"/>
                              <a:cs typeface="Calibri"/>
                            </a:rPr>
                            <a:t>supply</a:t>
                          </a:r>
                          <a:endParaRPr sz="2800">
                            <a:latin typeface="Calibri"/>
                            <a:cs typeface="Calibri"/>
                          </a:endParaRPr>
                        </a:p>
                      </a:txBody>
                      <a:tcPr marL="0" marR="0" marT="7239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972819">
                    <a:tc>
                      <a:txBody>
                        <a:bodyPr/>
                        <a:lstStyle/>
                        <a:p>
                          <a:pPr marL="85725">
                            <a:lnSpc>
                              <a:spcPct val="100000"/>
                            </a:lnSpc>
                            <a:spcBef>
                              <a:spcPts val="570"/>
                            </a:spcBef>
                          </a:pPr>
                          <a:r>
                            <a:rPr sz="2800" spc="-10">
                              <a:latin typeface="Calibri"/>
                              <a:cs typeface="Calibri"/>
                            </a:rPr>
                            <a:t>Definition</a:t>
                          </a:r>
                          <a:endParaRPr sz="2800">
                            <a:latin typeface="Calibri"/>
                            <a:cs typeface="Calibri"/>
                          </a:endParaRPr>
                        </a:p>
                      </a:txBody>
                      <a:tcPr marL="0" marR="0" marT="7239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570"/>
                            </a:spcBef>
                          </a:pPr>
                          <a:r>
                            <a:rPr sz="2800">
                              <a:latin typeface="Calibri"/>
                              <a:cs typeface="Calibri"/>
                            </a:rPr>
                            <a:t>how</a:t>
                          </a:r>
                          <a:r>
                            <a:rPr sz="2800" spc="-45">
                              <a:latin typeface="Calibri"/>
                              <a:cs typeface="Calibri"/>
                            </a:rPr>
                            <a:t> </a:t>
                          </a:r>
                          <a:r>
                            <a:rPr sz="2800">
                              <a:latin typeface="Calibri"/>
                              <a:cs typeface="Calibri"/>
                            </a:rPr>
                            <a:t>responsive</a:t>
                          </a:r>
                          <a:r>
                            <a:rPr sz="2800" spc="-40">
                              <a:latin typeface="Calibri"/>
                              <a:cs typeface="Calibri"/>
                            </a:rPr>
                            <a:t> </a:t>
                          </a:r>
                          <a:r>
                            <a:rPr sz="2800" err="1">
                              <a:latin typeface="Calibri"/>
                              <a:cs typeface="Calibri"/>
                            </a:rPr>
                            <a:t>Qd</a:t>
                          </a:r>
                          <a:r>
                            <a:rPr sz="2800" spc="-45">
                              <a:latin typeface="Calibri"/>
                              <a:cs typeface="Calibri"/>
                            </a:rPr>
                            <a:t> </a:t>
                          </a:r>
                          <a:r>
                            <a:rPr sz="2800">
                              <a:latin typeface="Calibri"/>
                              <a:cs typeface="Calibri"/>
                            </a:rPr>
                            <a:t>is</a:t>
                          </a:r>
                          <a:r>
                            <a:rPr sz="2800" spc="-45">
                              <a:latin typeface="Calibri"/>
                              <a:cs typeface="Calibri"/>
                            </a:rPr>
                            <a:t> </a:t>
                          </a:r>
                          <a:r>
                            <a:rPr sz="2800">
                              <a:latin typeface="Calibri"/>
                              <a:cs typeface="Calibri"/>
                            </a:rPr>
                            <a:t>to</a:t>
                          </a:r>
                          <a:r>
                            <a:rPr sz="2800" spc="-40">
                              <a:latin typeface="Calibri"/>
                              <a:cs typeface="Calibri"/>
                            </a:rPr>
                            <a:t> </a:t>
                          </a:r>
                          <a:r>
                            <a:rPr sz="2800">
                              <a:latin typeface="Calibri"/>
                              <a:cs typeface="Calibri"/>
                            </a:rPr>
                            <a:t>a</a:t>
                          </a:r>
                          <a:r>
                            <a:rPr sz="2800" spc="-45">
                              <a:latin typeface="Calibri"/>
                              <a:cs typeface="Calibri"/>
                            </a:rPr>
                            <a:t> </a:t>
                          </a:r>
                          <a:r>
                            <a:rPr sz="2800">
                              <a:latin typeface="Calibri"/>
                              <a:cs typeface="Calibri"/>
                            </a:rPr>
                            <a:t>change</a:t>
                          </a:r>
                          <a:r>
                            <a:rPr sz="2800" spc="-40">
                              <a:latin typeface="Calibri"/>
                              <a:cs typeface="Calibri"/>
                            </a:rPr>
                            <a:t> </a:t>
                          </a:r>
                          <a:r>
                            <a:rPr sz="2800">
                              <a:latin typeface="Calibri"/>
                              <a:cs typeface="Calibri"/>
                            </a:rPr>
                            <a:t>in</a:t>
                          </a:r>
                          <a:r>
                            <a:rPr sz="2800" spc="-45">
                              <a:latin typeface="Calibri"/>
                              <a:cs typeface="Calibri"/>
                            </a:rPr>
                            <a:t> </a:t>
                          </a:r>
                          <a:r>
                            <a:rPr sz="2800" spc="-50">
                              <a:latin typeface="Calibri"/>
                              <a:cs typeface="Calibri"/>
                            </a:rPr>
                            <a:t>P</a:t>
                          </a:r>
                          <a:endParaRPr sz="2800">
                            <a:latin typeface="Calibri"/>
                            <a:cs typeface="Calibri"/>
                          </a:endParaRPr>
                        </a:p>
                      </a:txBody>
                      <a:tcPr marL="0" marR="0" marT="7239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570"/>
                            </a:spcBef>
                          </a:pPr>
                          <a:r>
                            <a:rPr sz="2800">
                              <a:latin typeface="Calibri"/>
                              <a:cs typeface="Calibri"/>
                            </a:rPr>
                            <a:t>how</a:t>
                          </a:r>
                          <a:r>
                            <a:rPr sz="2800" spc="-45">
                              <a:latin typeface="Calibri"/>
                              <a:cs typeface="Calibri"/>
                            </a:rPr>
                            <a:t> </a:t>
                          </a:r>
                          <a:r>
                            <a:rPr sz="2800">
                              <a:latin typeface="Calibri"/>
                              <a:cs typeface="Calibri"/>
                            </a:rPr>
                            <a:t>responsive</a:t>
                          </a:r>
                          <a:r>
                            <a:rPr sz="2800" spc="-40">
                              <a:latin typeface="Calibri"/>
                              <a:cs typeface="Calibri"/>
                            </a:rPr>
                            <a:t> </a:t>
                          </a:r>
                          <a:r>
                            <a:rPr sz="2800">
                              <a:latin typeface="Calibri"/>
                              <a:cs typeface="Calibri"/>
                            </a:rPr>
                            <a:t>Qs</a:t>
                          </a:r>
                          <a:r>
                            <a:rPr sz="2800" spc="-45">
                              <a:latin typeface="Calibri"/>
                              <a:cs typeface="Calibri"/>
                            </a:rPr>
                            <a:t> </a:t>
                          </a:r>
                          <a:r>
                            <a:rPr sz="2800">
                              <a:latin typeface="Calibri"/>
                              <a:cs typeface="Calibri"/>
                            </a:rPr>
                            <a:t>is</a:t>
                          </a:r>
                          <a:r>
                            <a:rPr sz="2800" spc="-45">
                              <a:latin typeface="Calibri"/>
                              <a:cs typeface="Calibri"/>
                            </a:rPr>
                            <a:t> </a:t>
                          </a:r>
                          <a:r>
                            <a:rPr sz="2800">
                              <a:latin typeface="Calibri"/>
                              <a:cs typeface="Calibri"/>
                            </a:rPr>
                            <a:t>to</a:t>
                          </a:r>
                          <a:r>
                            <a:rPr sz="2800" spc="-40">
                              <a:latin typeface="Calibri"/>
                              <a:cs typeface="Calibri"/>
                            </a:rPr>
                            <a:t> </a:t>
                          </a:r>
                          <a:r>
                            <a:rPr sz="2800">
                              <a:latin typeface="Calibri"/>
                              <a:cs typeface="Calibri"/>
                            </a:rPr>
                            <a:t>a</a:t>
                          </a:r>
                          <a:r>
                            <a:rPr sz="2800" spc="-45">
                              <a:latin typeface="Calibri"/>
                              <a:cs typeface="Calibri"/>
                            </a:rPr>
                            <a:t> </a:t>
                          </a:r>
                          <a:r>
                            <a:rPr sz="2800">
                              <a:latin typeface="Calibri"/>
                              <a:cs typeface="Calibri"/>
                            </a:rPr>
                            <a:t>change</a:t>
                          </a:r>
                          <a:r>
                            <a:rPr sz="2800" spc="-40">
                              <a:latin typeface="Calibri"/>
                              <a:cs typeface="Calibri"/>
                            </a:rPr>
                            <a:t> </a:t>
                          </a:r>
                          <a:r>
                            <a:rPr sz="2800">
                              <a:latin typeface="Calibri"/>
                              <a:cs typeface="Calibri"/>
                            </a:rPr>
                            <a:t>in</a:t>
                          </a:r>
                          <a:r>
                            <a:rPr sz="2800" spc="-45">
                              <a:latin typeface="Calibri"/>
                              <a:cs typeface="Calibri"/>
                            </a:rPr>
                            <a:t> </a:t>
                          </a:r>
                          <a:r>
                            <a:rPr sz="2800" spc="-50">
                              <a:latin typeface="Calibri"/>
                              <a:cs typeface="Calibri"/>
                            </a:rPr>
                            <a:t>P</a:t>
                          </a:r>
                          <a:endParaRPr sz="2800">
                            <a:latin typeface="Calibri"/>
                            <a:cs typeface="Calibri"/>
                          </a:endParaRPr>
                        </a:p>
                      </a:txBody>
                      <a:tcPr marL="0" marR="0" marT="7239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1727629">
                    <a:tc>
                      <a:txBody>
                        <a:bodyPr/>
                        <a:lstStyle/>
                        <a:p>
                          <a:pPr marL="85725">
                            <a:lnSpc>
                              <a:spcPct val="100000"/>
                            </a:lnSpc>
                            <a:spcBef>
                              <a:spcPts val="570"/>
                            </a:spcBef>
                          </a:pPr>
                          <a:r>
                            <a:rPr sz="2800" spc="-10">
                              <a:latin typeface="Calibri"/>
                              <a:cs typeface="Calibri"/>
                            </a:rPr>
                            <a:t>Formula</a:t>
                          </a:r>
                          <a:endParaRPr sz="2800">
                            <a:latin typeface="Calibri"/>
                            <a:cs typeface="Calibri"/>
                          </a:endParaRPr>
                        </a:p>
                      </a:txBody>
                      <a:tcPr marL="0" marR="0" marT="7239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R="353695" algn="ctr">
                            <a:lnSpc>
                              <a:spcPts val="2500"/>
                            </a:lnSpc>
                            <a:spcBef>
                              <a:spcPts val="570"/>
                            </a:spcBef>
                            <a:tabLst>
                              <a:tab pos="3652520" algn="l"/>
                            </a:tabLst>
                          </a:pPr>
                          <a:endParaRPr lang="en-CA" sz="2800" i="1">
                            <a:latin typeface="Cambria Math" panose="02040503050406030204" pitchFamily="18" charset="0"/>
                            <a:cs typeface="Calibri"/>
                          </a:endParaRPr>
                        </a:p>
                        <a:p>
                          <a:pPr marR="353695" algn="l">
                            <a:lnSpc>
                              <a:spcPts val="2500"/>
                            </a:lnSpc>
                            <a:spcBef>
                              <a:spcPts val="570"/>
                            </a:spcBef>
                            <a:tabLst>
                              <a:tab pos="3652520" algn="l"/>
                            </a:tabLst>
                          </a:pPr>
                          <a:endParaRPr lang="en-CA" sz="2800" b="0" i="1">
                            <a:latin typeface="Cambria Math" panose="02040503050406030204" pitchFamily="18" charset="0"/>
                            <a:cs typeface="Calibri"/>
                          </a:endParaRPr>
                        </a:p>
                        <a:p>
                          <a:pPr marR="353695" algn="ctr">
                            <a:lnSpc>
                              <a:spcPts val="2500"/>
                            </a:lnSpc>
                            <a:spcBef>
                              <a:spcPts val="570"/>
                            </a:spcBef>
                            <a:tabLst>
                              <a:tab pos="3652520" algn="l"/>
                            </a:tabLst>
                          </a:pPr>
                          <a14:m>
                            <m:oMathPara xmlns:m="http://schemas.openxmlformats.org/officeDocument/2006/math">
                              <m:oMathParaPr>
                                <m:jc m:val="left"/>
                              </m:oMathParaPr>
                              <m:oMath xmlns:m="http://schemas.openxmlformats.org/officeDocument/2006/math">
                                <m:r>
                                  <a:rPr lang="en-CA" sz="2800" b="0" i="1" smtClean="0">
                                    <a:latin typeface="Cambria Math" panose="02040503050406030204" pitchFamily="18" charset="0"/>
                                    <a:cs typeface="Calibri"/>
                                  </a:rPr>
                                  <m:t>𝑃𝐸𝑑</m:t>
                                </m:r>
                                <m:r>
                                  <a:rPr lang="en-CA" sz="2800" b="0" i="1" smtClean="0">
                                    <a:latin typeface="Cambria Math" panose="02040503050406030204" pitchFamily="18" charset="0"/>
                                    <a:cs typeface="Calibri"/>
                                  </a:rPr>
                                  <m:t>=</m:t>
                                </m:r>
                                <m:f>
                                  <m:fPr>
                                    <m:ctrlPr>
                                      <a:rPr lang="en-CA" sz="2800" b="0" i="1" smtClean="0">
                                        <a:latin typeface="Cambria Math" panose="02040503050406030204" pitchFamily="18" charset="0"/>
                                        <a:ea typeface="Cambria Math" panose="02040503050406030204" pitchFamily="18" charset="0"/>
                                        <a:cs typeface="Calibri"/>
                                      </a:rPr>
                                    </m:ctrlPr>
                                  </m:fPr>
                                  <m:num>
                                    <m:r>
                                      <a:rPr lang="en-CA" sz="2800" b="0" i="1" smtClean="0">
                                        <a:latin typeface="Cambria Math" panose="02040503050406030204" pitchFamily="18" charset="0"/>
                                        <a:cs typeface="Calibri"/>
                                      </a:rPr>
                                      <m:t>%</m:t>
                                    </m:r>
                                    <m:r>
                                      <a:rPr lang="en-CA" sz="2800" b="0" i="1" smtClean="0">
                                        <a:latin typeface="Cambria Math" panose="02040503050406030204" pitchFamily="18" charset="0"/>
                                        <a:ea typeface="Cambria Math" panose="02040503050406030204" pitchFamily="18" charset="0"/>
                                        <a:cs typeface="Calibri"/>
                                      </a:rPr>
                                      <m:t>∆</m:t>
                                    </m:r>
                                    <m:sSub>
                                      <m:sSubPr>
                                        <m:ctrlPr>
                                          <a:rPr lang="en-CA" sz="2800" b="0" i="1" smtClean="0">
                                            <a:latin typeface="Cambria Math" panose="02040503050406030204" pitchFamily="18" charset="0"/>
                                            <a:ea typeface="Cambria Math" panose="02040503050406030204" pitchFamily="18" charset="0"/>
                                            <a:cs typeface="Calibri"/>
                                          </a:rPr>
                                        </m:ctrlPr>
                                      </m:sSubPr>
                                      <m:e>
                                        <m:r>
                                          <a:rPr lang="en-CA" sz="2800" b="0" i="1" smtClean="0">
                                            <a:latin typeface="Cambria Math" panose="02040503050406030204" pitchFamily="18" charset="0"/>
                                            <a:ea typeface="Cambria Math" panose="02040503050406030204" pitchFamily="18" charset="0"/>
                                            <a:cs typeface="Calibri"/>
                                          </a:rPr>
                                          <m:t>𝑄</m:t>
                                        </m:r>
                                      </m:e>
                                      <m:sub>
                                        <m:r>
                                          <a:rPr lang="en-CA" sz="2800" b="0" i="1" smtClean="0">
                                            <a:latin typeface="Cambria Math" panose="02040503050406030204" pitchFamily="18" charset="0"/>
                                            <a:ea typeface="Cambria Math" panose="02040503050406030204" pitchFamily="18" charset="0"/>
                                            <a:cs typeface="Calibri"/>
                                          </a:rPr>
                                          <m:t>𝑑</m:t>
                                        </m:r>
                                      </m:sub>
                                    </m:sSub>
                                  </m:num>
                                  <m:den>
                                    <m:r>
                                      <a:rPr lang="en-CA" sz="2800" b="0" i="1" smtClean="0">
                                        <a:latin typeface="Cambria Math" panose="02040503050406030204" pitchFamily="18" charset="0"/>
                                        <a:ea typeface="Cambria Math" panose="02040503050406030204" pitchFamily="18" charset="0"/>
                                        <a:cs typeface="Calibri"/>
                                      </a:rPr>
                                      <m:t>%∆</m:t>
                                    </m:r>
                                    <m:r>
                                      <a:rPr lang="en-CA" sz="2800" b="0" i="1" smtClean="0">
                                        <a:latin typeface="Cambria Math" panose="02040503050406030204" pitchFamily="18" charset="0"/>
                                        <a:ea typeface="Cambria Math" panose="02040503050406030204" pitchFamily="18" charset="0"/>
                                        <a:cs typeface="Calibri"/>
                                      </a:rPr>
                                      <m:t>𝑃</m:t>
                                    </m:r>
                                  </m:den>
                                </m:f>
                                <m:r>
                                  <a:rPr lang="en-CA" sz="2800" b="0" i="1" smtClean="0">
                                    <a:latin typeface="Cambria Math" panose="02040503050406030204" pitchFamily="18" charset="0"/>
                                    <a:ea typeface="Cambria Math" panose="02040503050406030204" pitchFamily="18" charset="0"/>
                                    <a:cs typeface="Calibri"/>
                                  </a:rPr>
                                  <m:t>=</m:t>
                                </m:r>
                                <m:d>
                                  <m:dPr>
                                    <m:ctrlPr>
                                      <a:rPr lang="en-CA" sz="2800" b="0" i="1" smtClean="0">
                                        <a:latin typeface="Cambria Math" panose="02040503050406030204" pitchFamily="18" charset="0"/>
                                        <a:ea typeface="Cambria Math" panose="02040503050406030204" pitchFamily="18" charset="0"/>
                                        <a:cs typeface="Calibri"/>
                                      </a:rPr>
                                    </m:ctrlPr>
                                  </m:dPr>
                                  <m:e>
                                    <m:f>
                                      <m:fPr>
                                        <m:ctrlPr>
                                          <a:rPr lang="en-CA" sz="2800" b="0" i="1" smtClean="0">
                                            <a:latin typeface="Cambria Math" panose="02040503050406030204" pitchFamily="18" charset="0"/>
                                            <a:ea typeface="Cambria Math" panose="02040503050406030204" pitchFamily="18" charset="0"/>
                                            <a:cs typeface="Calibri"/>
                                          </a:rPr>
                                        </m:ctrlPr>
                                      </m:fPr>
                                      <m:num>
                                        <m:r>
                                          <a:rPr lang="en-CA" sz="2800" b="0" i="1" smtClean="0">
                                            <a:latin typeface="Cambria Math" panose="02040503050406030204" pitchFamily="18" charset="0"/>
                                            <a:ea typeface="Cambria Math" panose="02040503050406030204" pitchFamily="18" charset="0"/>
                                            <a:cs typeface="Calibri"/>
                                          </a:rPr>
                                          <m:t>∆</m:t>
                                        </m:r>
                                        <m:sSub>
                                          <m:sSubPr>
                                            <m:ctrlPr>
                                              <a:rPr lang="en-CA" sz="2800" b="0" i="1" smtClean="0">
                                                <a:latin typeface="Cambria Math" panose="02040503050406030204" pitchFamily="18" charset="0"/>
                                                <a:ea typeface="Cambria Math" panose="02040503050406030204" pitchFamily="18" charset="0"/>
                                                <a:cs typeface="Calibri"/>
                                              </a:rPr>
                                            </m:ctrlPr>
                                          </m:sSubPr>
                                          <m:e>
                                            <m:r>
                                              <a:rPr lang="en-CA" sz="2800" b="0" i="1" smtClean="0">
                                                <a:latin typeface="Cambria Math" panose="02040503050406030204" pitchFamily="18" charset="0"/>
                                                <a:ea typeface="Cambria Math" panose="02040503050406030204" pitchFamily="18" charset="0"/>
                                                <a:cs typeface="Calibri"/>
                                              </a:rPr>
                                              <m:t>𝑄</m:t>
                                            </m:r>
                                          </m:e>
                                          <m:sub>
                                            <m:r>
                                              <a:rPr lang="en-CA" sz="2800" b="0" i="1" smtClean="0">
                                                <a:latin typeface="Cambria Math" panose="02040503050406030204" pitchFamily="18" charset="0"/>
                                                <a:ea typeface="Cambria Math" panose="02040503050406030204" pitchFamily="18" charset="0"/>
                                                <a:cs typeface="Calibri"/>
                                              </a:rPr>
                                              <m:t>𝑑</m:t>
                                            </m:r>
                                          </m:sub>
                                        </m:sSub>
                                      </m:num>
                                      <m:den>
                                        <m:r>
                                          <a:rPr lang="en-CA" sz="2800" b="0" i="1" smtClean="0">
                                            <a:latin typeface="Cambria Math" panose="02040503050406030204" pitchFamily="18" charset="0"/>
                                            <a:ea typeface="Cambria Math" panose="02040503050406030204" pitchFamily="18" charset="0"/>
                                            <a:cs typeface="Calibri"/>
                                          </a:rPr>
                                          <m:t>𝑎𝑣𝑒𝑟𝑎𝑔𝑒</m:t>
                                        </m:r>
                                        <m:sSub>
                                          <m:sSubPr>
                                            <m:ctrlPr>
                                              <a:rPr lang="en-CA" sz="2800" b="0" i="1" smtClean="0">
                                                <a:latin typeface="Cambria Math" panose="02040503050406030204" pitchFamily="18" charset="0"/>
                                                <a:ea typeface="Cambria Math" panose="02040503050406030204" pitchFamily="18" charset="0"/>
                                                <a:cs typeface="Calibri"/>
                                              </a:rPr>
                                            </m:ctrlPr>
                                          </m:sSubPr>
                                          <m:e>
                                            <m:r>
                                              <a:rPr lang="en-CA" sz="2800" b="0" i="1" smtClean="0">
                                                <a:latin typeface="Cambria Math" panose="02040503050406030204" pitchFamily="18" charset="0"/>
                                                <a:ea typeface="Cambria Math" panose="02040503050406030204" pitchFamily="18" charset="0"/>
                                                <a:cs typeface="Calibri"/>
                                              </a:rPr>
                                              <m:t> </m:t>
                                            </m:r>
                                            <m:r>
                                              <a:rPr lang="en-CA" sz="2800" b="0" i="1" smtClean="0">
                                                <a:latin typeface="Cambria Math" panose="02040503050406030204" pitchFamily="18" charset="0"/>
                                                <a:ea typeface="Cambria Math" panose="02040503050406030204" pitchFamily="18" charset="0"/>
                                                <a:cs typeface="Calibri"/>
                                              </a:rPr>
                                              <m:t>𝑄</m:t>
                                            </m:r>
                                          </m:e>
                                          <m:sub>
                                            <m:r>
                                              <a:rPr lang="en-CA" sz="2800" b="0" i="1" smtClean="0">
                                                <a:latin typeface="Cambria Math" panose="02040503050406030204" pitchFamily="18" charset="0"/>
                                                <a:ea typeface="Cambria Math" panose="02040503050406030204" pitchFamily="18" charset="0"/>
                                                <a:cs typeface="Calibri"/>
                                              </a:rPr>
                                              <m:t>𝑑</m:t>
                                            </m:r>
                                          </m:sub>
                                        </m:sSub>
                                      </m:den>
                                    </m:f>
                                  </m:e>
                                </m:d>
                                <m:r>
                                  <a:rPr lang="en-CA" sz="2800" b="0" i="1" smtClean="0">
                                    <a:latin typeface="Cambria Math" panose="02040503050406030204" pitchFamily="18" charset="0"/>
                                    <a:ea typeface="Cambria Math" panose="02040503050406030204" pitchFamily="18" charset="0"/>
                                    <a:cs typeface="Calibri"/>
                                  </a:rPr>
                                  <m:t>∗</m:t>
                                </m:r>
                                <m:d>
                                  <m:dPr>
                                    <m:ctrlPr>
                                      <a:rPr lang="en-CA" sz="2800" b="0" i="1" smtClean="0">
                                        <a:latin typeface="Cambria Math" panose="02040503050406030204" pitchFamily="18" charset="0"/>
                                        <a:ea typeface="Cambria Math" panose="02040503050406030204" pitchFamily="18" charset="0"/>
                                        <a:cs typeface="Calibri"/>
                                      </a:rPr>
                                    </m:ctrlPr>
                                  </m:dPr>
                                  <m:e>
                                    <m:f>
                                      <m:fPr>
                                        <m:ctrlPr>
                                          <a:rPr lang="en-CA" sz="2800" b="0" i="1" smtClean="0">
                                            <a:latin typeface="Cambria Math" panose="02040503050406030204" pitchFamily="18" charset="0"/>
                                            <a:ea typeface="Cambria Math" panose="02040503050406030204" pitchFamily="18" charset="0"/>
                                            <a:cs typeface="Calibri"/>
                                          </a:rPr>
                                        </m:ctrlPr>
                                      </m:fPr>
                                      <m:num>
                                        <m:r>
                                          <a:rPr lang="en-CA" sz="2800" b="0" i="1" smtClean="0">
                                            <a:latin typeface="Cambria Math" panose="02040503050406030204" pitchFamily="18" charset="0"/>
                                            <a:ea typeface="Cambria Math" panose="02040503050406030204" pitchFamily="18" charset="0"/>
                                            <a:cs typeface="Calibri"/>
                                          </a:rPr>
                                          <m:t>𝑎𝑣𝑒𝑟𝑎𝑔𝑒</m:t>
                                        </m:r>
                                        <m:r>
                                          <a:rPr lang="en-CA" sz="2800" b="0" i="1" smtClean="0">
                                            <a:latin typeface="Cambria Math" panose="02040503050406030204" pitchFamily="18" charset="0"/>
                                            <a:ea typeface="Cambria Math" panose="02040503050406030204" pitchFamily="18" charset="0"/>
                                            <a:cs typeface="Calibri"/>
                                          </a:rPr>
                                          <m:t> </m:t>
                                        </m:r>
                                        <m:r>
                                          <a:rPr lang="en-CA" sz="2800" b="0" i="1" smtClean="0">
                                            <a:latin typeface="Cambria Math" panose="02040503050406030204" pitchFamily="18" charset="0"/>
                                            <a:ea typeface="Cambria Math" panose="02040503050406030204" pitchFamily="18" charset="0"/>
                                            <a:cs typeface="Calibri"/>
                                          </a:rPr>
                                          <m:t>𝑃</m:t>
                                        </m:r>
                                      </m:num>
                                      <m:den>
                                        <m:r>
                                          <a:rPr lang="en-CA" sz="2800" b="0" i="1" smtClean="0">
                                            <a:latin typeface="Cambria Math" panose="02040503050406030204" pitchFamily="18" charset="0"/>
                                            <a:ea typeface="Cambria Math" panose="02040503050406030204" pitchFamily="18" charset="0"/>
                                            <a:cs typeface="Calibri"/>
                                          </a:rPr>
                                          <m:t>∆</m:t>
                                        </m:r>
                                        <m:r>
                                          <a:rPr lang="en-CA" sz="2800" b="0" i="1" smtClean="0">
                                            <a:latin typeface="Cambria Math" panose="02040503050406030204" pitchFamily="18" charset="0"/>
                                            <a:ea typeface="Cambria Math" panose="02040503050406030204" pitchFamily="18" charset="0"/>
                                            <a:cs typeface="Calibri"/>
                                          </a:rPr>
                                          <m:t>𝑃</m:t>
                                        </m:r>
                                      </m:den>
                                    </m:f>
                                  </m:e>
                                </m:d>
                              </m:oMath>
                            </m:oMathPara>
                          </a14:m>
                          <a:endParaRPr lang="en-CA" sz="2800">
                            <a:latin typeface="Calibri"/>
                            <a:cs typeface="Calibri"/>
                          </a:endParaRPr>
                        </a:p>
                        <a:p>
                          <a:pPr marR="1525270" algn="r">
                            <a:lnSpc>
                              <a:spcPts val="1255"/>
                            </a:lnSpc>
                          </a:pPr>
                          <a:endParaRPr lang="en-CA" sz="2800">
                            <a:latin typeface="Calibri"/>
                            <a:cs typeface="Calibri"/>
                          </a:endParaRPr>
                        </a:p>
                      </a:txBody>
                      <a:tcPr marL="0" marR="0" marT="7239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R="353695" algn="l">
                            <a:lnSpc>
                              <a:spcPts val="2500"/>
                            </a:lnSpc>
                            <a:spcBef>
                              <a:spcPts val="570"/>
                            </a:spcBef>
                            <a:tabLst>
                              <a:tab pos="3652520" algn="l"/>
                            </a:tabLst>
                          </a:pPr>
                          <a:endParaRPr lang="en-CA" sz="2800" i="1">
                            <a:latin typeface="Cambria Math" panose="02040503050406030204" pitchFamily="18" charset="0"/>
                            <a:cs typeface="Calibri"/>
                          </a:endParaRPr>
                        </a:p>
                        <a:p>
                          <a:pPr marR="353695" algn="ctr">
                            <a:lnSpc>
                              <a:spcPts val="2500"/>
                            </a:lnSpc>
                            <a:spcBef>
                              <a:spcPts val="570"/>
                            </a:spcBef>
                            <a:tabLst>
                              <a:tab pos="3652520" algn="l"/>
                            </a:tabLst>
                          </a:pPr>
                          <a:endParaRPr lang="en-CA" sz="2800" b="0" i="1">
                            <a:latin typeface="Cambria Math" panose="02040503050406030204" pitchFamily="18" charset="0"/>
                            <a:cs typeface="Calibri"/>
                          </a:endParaRPr>
                        </a:p>
                        <a:p>
                          <a:pPr marR="353695" algn="ctr">
                            <a:lnSpc>
                              <a:spcPts val="2500"/>
                            </a:lnSpc>
                            <a:spcBef>
                              <a:spcPts val="570"/>
                            </a:spcBef>
                            <a:tabLst>
                              <a:tab pos="3652520" algn="l"/>
                            </a:tabLst>
                          </a:pPr>
                          <a14:m>
                            <m:oMathPara xmlns:m="http://schemas.openxmlformats.org/officeDocument/2006/math">
                              <m:oMathParaPr>
                                <m:jc m:val="left"/>
                              </m:oMathParaPr>
                              <m:oMath xmlns:m="http://schemas.openxmlformats.org/officeDocument/2006/math">
                                <m:r>
                                  <a:rPr lang="en-CA" sz="2800" b="0" i="1" smtClean="0">
                                    <a:latin typeface="Cambria Math" panose="02040503050406030204" pitchFamily="18" charset="0"/>
                                    <a:cs typeface="Calibri"/>
                                  </a:rPr>
                                  <m:t>𝑃𝐸𝑠</m:t>
                                </m:r>
                                <m:r>
                                  <a:rPr lang="en-CA" sz="2800" b="0" i="1" smtClean="0">
                                    <a:latin typeface="Cambria Math" panose="02040503050406030204" pitchFamily="18" charset="0"/>
                                    <a:cs typeface="Calibri"/>
                                  </a:rPr>
                                  <m:t>=</m:t>
                                </m:r>
                                <m:f>
                                  <m:fPr>
                                    <m:ctrlPr>
                                      <a:rPr lang="en-CA" sz="2800" b="0" i="1" smtClean="0">
                                        <a:latin typeface="Cambria Math" panose="02040503050406030204" pitchFamily="18" charset="0"/>
                                        <a:ea typeface="Cambria Math" panose="02040503050406030204" pitchFamily="18" charset="0"/>
                                        <a:cs typeface="Calibri"/>
                                      </a:rPr>
                                    </m:ctrlPr>
                                  </m:fPr>
                                  <m:num>
                                    <m:r>
                                      <a:rPr lang="en-CA" sz="2800" b="0" i="1" smtClean="0">
                                        <a:latin typeface="Cambria Math" panose="02040503050406030204" pitchFamily="18" charset="0"/>
                                        <a:cs typeface="Calibri"/>
                                      </a:rPr>
                                      <m:t>%</m:t>
                                    </m:r>
                                    <m:r>
                                      <a:rPr lang="en-CA" sz="2800" b="0" i="1" smtClean="0">
                                        <a:latin typeface="Cambria Math" panose="02040503050406030204" pitchFamily="18" charset="0"/>
                                        <a:ea typeface="Cambria Math" panose="02040503050406030204" pitchFamily="18" charset="0"/>
                                        <a:cs typeface="Calibri"/>
                                      </a:rPr>
                                      <m:t>∆</m:t>
                                    </m:r>
                                    <m:sSub>
                                      <m:sSubPr>
                                        <m:ctrlPr>
                                          <a:rPr lang="en-CA" sz="2800" b="0" i="1" smtClean="0">
                                            <a:latin typeface="Cambria Math" panose="02040503050406030204" pitchFamily="18" charset="0"/>
                                            <a:ea typeface="Cambria Math" panose="02040503050406030204" pitchFamily="18" charset="0"/>
                                            <a:cs typeface="Calibri"/>
                                          </a:rPr>
                                        </m:ctrlPr>
                                      </m:sSubPr>
                                      <m:e>
                                        <m:r>
                                          <a:rPr lang="en-CA" sz="2800" b="0" i="1" smtClean="0">
                                            <a:latin typeface="Cambria Math" panose="02040503050406030204" pitchFamily="18" charset="0"/>
                                            <a:ea typeface="Cambria Math" panose="02040503050406030204" pitchFamily="18" charset="0"/>
                                            <a:cs typeface="Calibri"/>
                                          </a:rPr>
                                          <m:t>𝑄</m:t>
                                        </m:r>
                                      </m:e>
                                      <m:sub>
                                        <m:r>
                                          <a:rPr lang="en-CA" sz="2800" b="0" i="1" smtClean="0">
                                            <a:latin typeface="Cambria Math" panose="02040503050406030204" pitchFamily="18" charset="0"/>
                                            <a:ea typeface="Cambria Math" panose="02040503050406030204" pitchFamily="18" charset="0"/>
                                            <a:cs typeface="Calibri"/>
                                          </a:rPr>
                                          <m:t>𝑠</m:t>
                                        </m:r>
                                      </m:sub>
                                    </m:sSub>
                                  </m:num>
                                  <m:den>
                                    <m:r>
                                      <a:rPr lang="en-CA" sz="2800" b="0" i="1" smtClean="0">
                                        <a:latin typeface="Cambria Math" panose="02040503050406030204" pitchFamily="18" charset="0"/>
                                        <a:ea typeface="Cambria Math" panose="02040503050406030204" pitchFamily="18" charset="0"/>
                                        <a:cs typeface="Calibri"/>
                                      </a:rPr>
                                      <m:t>%∆</m:t>
                                    </m:r>
                                    <m:r>
                                      <a:rPr lang="en-CA" sz="2800" b="0" i="1" smtClean="0">
                                        <a:latin typeface="Cambria Math" panose="02040503050406030204" pitchFamily="18" charset="0"/>
                                        <a:ea typeface="Cambria Math" panose="02040503050406030204" pitchFamily="18" charset="0"/>
                                        <a:cs typeface="Calibri"/>
                                      </a:rPr>
                                      <m:t>𝑃</m:t>
                                    </m:r>
                                  </m:den>
                                </m:f>
                                <m:r>
                                  <a:rPr lang="en-CA" sz="2800" b="0" i="1" smtClean="0">
                                    <a:latin typeface="Cambria Math" panose="02040503050406030204" pitchFamily="18" charset="0"/>
                                    <a:ea typeface="Cambria Math" panose="02040503050406030204" pitchFamily="18" charset="0"/>
                                    <a:cs typeface="Calibri"/>
                                  </a:rPr>
                                  <m:t>=</m:t>
                                </m:r>
                                <m:d>
                                  <m:dPr>
                                    <m:ctrlPr>
                                      <a:rPr lang="en-CA" sz="2800" b="0" i="1" smtClean="0">
                                        <a:latin typeface="Cambria Math" panose="02040503050406030204" pitchFamily="18" charset="0"/>
                                        <a:ea typeface="Cambria Math" panose="02040503050406030204" pitchFamily="18" charset="0"/>
                                        <a:cs typeface="Calibri"/>
                                      </a:rPr>
                                    </m:ctrlPr>
                                  </m:dPr>
                                  <m:e>
                                    <m:f>
                                      <m:fPr>
                                        <m:ctrlPr>
                                          <a:rPr lang="en-CA" sz="2800" b="0" i="1" smtClean="0">
                                            <a:latin typeface="Cambria Math" panose="02040503050406030204" pitchFamily="18" charset="0"/>
                                            <a:ea typeface="Cambria Math" panose="02040503050406030204" pitchFamily="18" charset="0"/>
                                            <a:cs typeface="Calibri"/>
                                          </a:rPr>
                                        </m:ctrlPr>
                                      </m:fPr>
                                      <m:num>
                                        <m:r>
                                          <a:rPr lang="en-CA" sz="2800" b="0" i="1" smtClean="0">
                                            <a:latin typeface="Cambria Math" panose="02040503050406030204" pitchFamily="18" charset="0"/>
                                            <a:ea typeface="Cambria Math" panose="02040503050406030204" pitchFamily="18" charset="0"/>
                                            <a:cs typeface="Calibri"/>
                                          </a:rPr>
                                          <m:t>∆</m:t>
                                        </m:r>
                                        <m:sSub>
                                          <m:sSubPr>
                                            <m:ctrlPr>
                                              <a:rPr lang="en-CA" sz="2800" b="0" i="1" smtClean="0">
                                                <a:latin typeface="Cambria Math" panose="02040503050406030204" pitchFamily="18" charset="0"/>
                                                <a:ea typeface="Cambria Math" panose="02040503050406030204" pitchFamily="18" charset="0"/>
                                                <a:cs typeface="Calibri"/>
                                              </a:rPr>
                                            </m:ctrlPr>
                                          </m:sSubPr>
                                          <m:e>
                                            <m:r>
                                              <a:rPr lang="en-CA" sz="2800" b="0" i="1" smtClean="0">
                                                <a:latin typeface="Cambria Math" panose="02040503050406030204" pitchFamily="18" charset="0"/>
                                                <a:ea typeface="Cambria Math" panose="02040503050406030204" pitchFamily="18" charset="0"/>
                                                <a:cs typeface="Calibri"/>
                                              </a:rPr>
                                              <m:t>𝑄</m:t>
                                            </m:r>
                                          </m:e>
                                          <m:sub>
                                            <m:r>
                                              <a:rPr lang="en-CA" sz="2800" b="0" i="1" smtClean="0">
                                                <a:latin typeface="Cambria Math" panose="02040503050406030204" pitchFamily="18" charset="0"/>
                                                <a:ea typeface="Cambria Math" panose="02040503050406030204" pitchFamily="18" charset="0"/>
                                                <a:cs typeface="Calibri"/>
                                              </a:rPr>
                                              <m:t>𝑠</m:t>
                                            </m:r>
                                          </m:sub>
                                        </m:sSub>
                                      </m:num>
                                      <m:den>
                                        <m:r>
                                          <a:rPr lang="en-CA" sz="2800" b="0" i="1" smtClean="0">
                                            <a:latin typeface="Cambria Math" panose="02040503050406030204" pitchFamily="18" charset="0"/>
                                            <a:ea typeface="Cambria Math" panose="02040503050406030204" pitchFamily="18" charset="0"/>
                                            <a:cs typeface="Calibri"/>
                                          </a:rPr>
                                          <m:t>𝑎𝑣𝑒𝑟𝑎𝑔𝑒</m:t>
                                        </m:r>
                                        <m:sSub>
                                          <m:sSubPr>
                                            <m:ctrlPr>
                                              <a:rPr lang="en-CA" sz="2800" b="0" i="1" smtClean="0">
                                                <a:latin typeface="Cambria Math" panose="02040503050406030204" pitchFamily="18" charset="0"/>
                                                <a:ea typeface="Cambria Math" panose="02040503050406030204" pitchFamily="18" charset="0"/>
                                                <a:cs typeface="Calibri"/>
                                              </a:rPr>
                                            </m:ctrlPr>
                                          </m:sSubPr>
                                          <m:e>
                                            <m:r>
                                              <a:rPr lang="en-CA" sz="2800" b="0" i="1" smtClean="0">
                                                <a:latin typeface="Cambria Math" panose="02040503050406030204" pitchFamily="18" charset="0"/>
                                                <a:ea typeface="Cambria Math" panose="02040503050406030204" pitchFamily="18" charset="0"/>
                                                <a:cs typeface="Calibri"/>
                                              </a:rPr>
                                              <m:t>𝑄</m:t>
                                            </m:r>
                                          </m:e>
                                          <m:sub>
                                            <m:r>
                                              <a:rPr lang="en-CA" sz="2800" b="0" i="1" smtClean="0">
                                                <a:latin typeface="Cambria Math" panose="02040503050406030204" pitchFamily="18" charset="0"/>
                                                <a:ea typeface="Cambria Math" panose="02040503050406030204" pitchFamily="18" charset="0"/>
                                                <a:cs typeface="Calibri"/>
                                              </a:rPr>
                                              <m:t>𝑠</m:t>
                                            </m:r>
                                          </m:sub>
                                        </m:sSub>
                                      </m:den>
                                    </m:f>
                                  </m:e>
                                </m:d>
                                <m:r>
                                  <a:rPr lang="en-CA" sz="2800" b="0" i="1" smtClean="0">
                                    <a:latin typeface="Cambria Math" panose="02040503050406030204" pitchFamily="18" charset="0"/>
                                    <a:ea typeface="Cambria Math" panose="02040503050406030204" pitchFamily="18" charset="0"/>
                                    <a:cs typeface="Calibri"/>
                                  </a:rPr>
                                  <m:t>∗</m:t>
                                </m:r>
                                <m:d>
                                  <m:dPr>
                                    <m:ctrlPr>
                                      <a:rPr lang="en-CA" sz="2800" b="0" i="1" smtClean="0">
                                        <a:latin typeface="Cambria Math" panose="02040503050406030204" pitchFamily="18" charset="0"/>
                                        <a:ea typeface="Cambria Math" panose="02040503050406030204" pitchFamily="18" charset="0"/>
                                        <a:cs typeface="Calibri"/>
                                      </a:rPr>
                                    </m:ctrlPr>
                                  </m:dPr>
                                  <m:e>
                                    <m:f>
                                      <m:fPr>
                                        <m:ctrlPr>
                                          <a:rPr lang="en-CA" sz="2800" b="0" i="1" smtClean="0">
                                            <a:latin typeface="Cambria Math" panose="02040503050406030204" pitchFamily="18" charset="0"/>
                                            <a:ea typeface="Cambria Math" panose="02040503050406030204" pitchFamily="18" charset="0"/>
                                            <a:cs typeface="Calibri"/>
                                          </a:rPr>
                                        </m:ctrlPr>
                                      </m:fPr>
                                      <m:num>
                                        <m:r>
                                          <a:rPr lang="en-CA" sz="2800" b="0" i="1" smtClean="0">
                                            <a:latin typeface="Cambria Math" panose="02040503050406030204" pitchFamily="18" charset="0"/>
                                            <a:ea typeface="Cambria Math" panose="02040503050406030204" pitchFamily="18" charset="0"/>
                                            <a:cs typeface="Calibri"/>
                                          </a:rPr>
                                          <m:t>𝑎𝑣𝑒𝑟𝑎𝑔𝑒</m:t>
                                        </m:r>
                                        <m:r>
                                          <a:rPr lang="en-CA" sz="2800" b="0" i="1" smtClean="0">
                                            <a:latin typeface="Cambria Math" panose="02040503050406030204" pitchFamily="18" charset="0"/>
                                            <a:ea typeface="Cambria Math" panose="02040503050406030204" pitchFamily="18" charset="0"/>
                                            <a:cs typeface="Calibri"/>
                                          </a:rPr>
                                          <m:t> </m:t>
                                        </m:r>
                                        <m:r>
                                          <a:rPr lang="en-CA" sz="2800" b="0" i="1" smtClean="0">
                                            <a:latin typeface="Cambria Math" panose="02040503050406030204" pitchFamily="18" charset="0"/>
                                            <a:ea typeface="Cambria Math" panose="02040503050406030204" pitchFamily="18" charset="0"/>
                                            <a:cs typeface="Calibri"/>
                                          </a:rPr>
                                          <m:t>𝑃</m:t>
                                        </m:r>
                                      </m:num>
                                      <m:den>
                                        <m:r>
                                          <a:rPr lang="en-CA" sz="2800" b="0" i="1" smtClean="0">
                                            <a:latin typeface="Cambria Math" panose="02040503050406030204" pitchFamily="18" charset="0"/>
                                            <a:ea typeface="Cambria Math" panose="02040503050406030204" pitchFamily="18" charset="0"/>
                                            <a:cs typeface="Calibri"/>
                                          </a:rPr>
                                          <m:t>∆</m:t>
                                        </m:r>
                                        <m:r>
                                          <a:rPr lang="en-CA" sz="2800" b="0" i="1" smtClean="0">
                                            <a:latin typeface="Cambria Math" panose="02040503050406030204" pitchFamily="18" charset="0"/>
                                            <a:ea typeface="Cambria Math" panose="02040503050406030204" pitchFamily="18" charset="0"/>
                                            <a:cs typeface="Calibri"/>
                                          </a:rPr>
                                          <m:t>𝑃</m:t>
                                        </m:r>
                                      </m:den>
                                    </m:f>
                                  </m:e>
                                </m:d>
                              </m:oMath>
                            </m:oMathPara>
                          </a14:m>
                          <a:endParaRPr sz="2800">
                            <a:latin typeface="Calibri"/>
                            <a:cs typeface="Calibri"/>
                          </a:endParaRPr>
                        </a:p>
                      </a:txBody>
                      <a:tcPr marL="0" marR="0" marT="7239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1915795">
                    <a:tc>
                      <a:txBody>
                        <a:bodyPr/>
                        <a:lstStyle/>
                        <a:p>
                          <a:pPr marL="85725" marR="608330">
                            <a:lnSpc>
                              <a:spcPct val="114999"/>
                            </a:lnSpc>
                            <a:spcBef>
                              <a:spcPts val="100"/>
                            </a:spcBef>
                          </a:pPr>
                          <a:r>
                            <a:rPr sz="2800" spc="-20">
                              <a:latin typeface="Calibri"/>
                              <a:cs typeface="Calibri"/>
                            </a:rPr>
                            <a:t>Factors</a:t>
                          </a:r>
                          <a:r>
                            <a:rPr sz="2800" spc="-100">
                              <a:latin typeface="Calibri"/>
                              <a:cs typeface="Calibri"/>
                            </a:rPr>
                            <a:t> </a:t>
                          </a:r>
                          <a:r>
                            <a:rPr sz="2800" spc="-20">
                              <a:latin typeface="Calibri"/>
                              <a:cs typeface="Calibri"/>
                            </a:rPr>
                            <a:t>that </a:t>
                          </a:r>
                          <a:r>
                            <a:rPr lang="en-CA" sz="2800" spc="-20">
                              <a:latin typeface="Calibri"/>
                              <a:cs typeface="Calibri"/>
                            </a:rPr>
                            <a:t>i</a:t>
                          </a:r>
                          <a:r>
                            <a:rPr sz="2800" err="1">
                              <a:latin typeface="Calibri"/>
                              <a:cs typeface="Calibri"/>
                            </a:rPr>
                            <a:t>nfluenc</a:t>
                          </a:r>
                          <a:r>
                            <a:rPr lang="en-CA" sz="2800">
                              <a:latin typeface="Calibri"/>
                              <a:cs typeface="Calibri"/>
                            </a:rPr>
                            <a:t>e</a:t>
                          </a:r>
                          <a:r>
                            <a:rPr sz="2800" spc="-55">
                              <a:latin typeface="Calibri"/>
                              <a:cs typeface="Calibri"/>
                            </a:rPr>
                            <a:t> </a:t>
                          </a:r>
                          <a:r>
                            <a:rPr sz="2800" spc="-25">
                              <a:latin typeface="Calibri"/>
                              <a:cs typeface="Calibri"/>
                            </a:rPr>
                            <a:t>it</a:t>
                          </a:r>
                          <a:endParaRPr sz="2800">
                            <a:latin typeface="Calibri"/>
                            <a:cs typeface="Calibri"/>
                          </a:endParaRPr>
                        </a:p>
                      </a:txBody>
                      <a:tcPr marL="0" marR="0" marT="127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542290" indent="-427355">
                            <a:lnSpc>
                              <a:spcPct val="100000"/>
                            </a:lnSpc>
                            <a:spcBef>
                              <a:spcPts val="570"/>
                            </a:spcBef>
                            <a:buFont typeface="Arial MT"/>
                            <a:buChar char="●"/>
                            <a:tabLst>
                              <a:tab pos="542290" algn="l"/>
                            </a:tabLst>
                          </a:pPr>
                          <a:r>
                            <a:rPr sz="2800">
                              <a:latin typeface="Calibri"/>
                              <a:cs typeface="Calibri"/>
                            </a:rPr>
                            <a:t>closeness</a:t>
                          </a:r>
                          <a:r>
                            <a:rPr sz="2800" spc="-30">
                              <a:latin typeface="Calibri"/>
                              <a:cs typeface="Calibri"/>
                            </a:rPr>
                            <a:t> </a:t>
                          </a:r>
                          <a:r>
                            <a:rPr sz="2800">
                              <a:latin typeface="Calibri"/>
                              <a:cs typeface="Calibri"/>
                            </a:rPr>
                            <a:t>of</a:t>
                          </a:r>
                          <a:r>
                            <a:rPr sz="2800" spc="-25">
                              <a:latin typeface="Calibri"/>
                              <a:cs typeface="Calibri"/>
                            </a:rPr>
                            <a:t> </a:t>
                          </a:r>
                          <a:r>
                            <a:rPr sz="2800" spc="-10">
                              <a:latin typeface="Calibri"/>
                              <a:cs typeface="Calibri"/>
                            </a:rPr>
                            <a:t>substitutes</a:t>
                          </a:r>
                          <a:endParaRPr sz="2800">
                            <a:latin typeface="Calibri"/>
                            <a:cs typeface="Calibri"/>
                          </a:endParaRPr>
                        </a:p>
                        <a:p>
                          <a:pPr marL="542290" indent="-427355">
                            <a:lnSpc>
                              <a:spcPct val="100000"/>
                            </a:lnSpc>
                            <a:spcBef>
                              <a:spcPts val="470"/>
                            </a:spcBef>
                            <a:buFont typeface="Arial MT"/>
                            <a:buChar char="●"/>
                            <a:tabLst>
                              <a:tab pos="542290" algn="l"/>
                            </a:tabLst>
                          </a:pPr>
                          <a:r>
                            <a:rPr sz="2800" spc="-10">
                              <a:latin typeface="Calibri"/>
                              <a:cs typeface="Calibri"/>
                            </a:rPr>
                            <a:t>proportion</a:t>
                          </a:r>
                          <a:r>
                            <a:rPr sz="2800" spc="-60">
                              <a:latin typeface="Calibri"/>
                              <a:cs typeface="Calibri"/>
                            </a:rPr>
                            <a:t> </a:t>
                          </a:r>
                          <a:r>
                            <a:rPr sz="2800">
                              <a:latin typeface="Calibri"/>
                              <a:cs typeface="Calibri"/>
                            </a:rPr>
                            <a:t>of</a:t>
                          </a:r>
                          <a:r>
                            <a:rPr sz="2800" spc="-55">
                              <a:latin typeface="Calibri"/>
                              <a:cs typeface="Calibri"/>
                            </a:rPr>
                            <a:t> </a:t>
                          </a:r>
                          <a:r>
                            <a:rPr sz="2800">
                              <a:latin typeface="Calibri"/>
                              <a:cs typeface="Calibri"/>
                            </a:rPr>
                            <a:t>income</a:t>
                          </a:r>
                          <a:r>
                            <a:rPr sz="2800" spc="-60">
                              <a:latin typeface="Calibri"/>
                              <a:cs typeface="Calibri"/>
                            </a:rPr>
                            <a:t> </a:t>
                          </a:r>
                          <a:r>
                            <a:rPr sz="2800">
                              <a:latin typeface="Calibri"/>
                              <a:cs typeface="Calibri"/>
                            </a:rPr>
                            <a:t>spent</a:t>
                          </a:r>
                          <a:r>
                            <a:rPr sz="2800" spc="-55">
                              <a:latin typeface="Calibri"/>
                              <a:cs typeface="Calibri"/>
                            </a:rPr>
                            <a:t> </a:t>
                          </a:r>
                          <a:r>
                            <a:rPr sz="2800">
                              <a:latin typeface="Calibri"/>
                              <a:cs typeface="Calibri"/>
                            </a:rPr>
                            <a:t>on</a:t>
                          </a:r>
                          <a:r>
                            <a:rPr sz="2800" spc="-60">
                              <a:latin typeface="Calibri"/>
                              <a:cs typeface="Calibri"/>
                            </a:rPr>
                            <a:t> </a:t>
                          </a:r>
                          <a:r>
                            <a:rPr sz="2800" spc="-20">
                              <a:latin typeface="Calibri"/>
                              <a:cs typeface="Calibri"/>
                            </a:rPr>
                            <a:t>good</a:t>
                          </a:r>
                          <a:endParaRPr sz="2800">
                            <a:latin typeface="Calibri"/>
                            <a:cs typeface="Calibri"/>
                          </a:endParaRPr>
                        </a:p>
                        <a:p>
                          <a:pPr marL="542290" indent="-427355">
                            <a:lnSpc>
                              <a:spcPct val="100000"/>
                            </a:lnSpc>
                            <a:spcBef>
                              <a:spcPts val="465"/>
                            </a:spcBef>
                            <a:buFont typeface="Arial MT"/>
                            <a:buChar char="●"/>
                            <a:tabLst>
                              <a:tab pos="542290" algn="l"/>
                            </a:tabLst>
                          </a:pPr>
                          <a:r>
                            <a:rPr sz="2800">
                              <a:latin typeface="Calibri"/>
                              <a:cs typeface="Calibri"/>
                            </a:rPr>
                            <a:t>time</a:t>
                          </a:r>
                          <a:r>
                            <a:rPr sz="2800" spc="-40">
                              <a:latin typeface="Calibri"/>
                              <a:cs typeface="Calibri"/>
                            </a:rPr>
                            <a:t> </a:t>
                          </a:r>
                          <a:r>
                            <a:rPr sz="2800">
                              <a:latin typeface="Calibri"/>
                              <a:cs typeface="Calibri"/>
                            </a:rPr>
                            <a:t>elapsed</a:t>
                          </a:r>
                          <a:r>
                            <a:rPr sz="2800" spc="-30">
                              <a:latin typeface="Calibri"/>
                              <a:cs typeface="Calibri"/>
                            </a:rPr>
                            <a:t> </a:t>
                          </a:r>
                          <a:r>
                            <a:rPr sz="2800">
                              <a:latin typeface="Calibri"/>
                              <a:cs typeface="Calibri"/>
                            </a:rPr>
                            <a:t>since</a:t>
                          </a:r>
                          <a:r>
                            <a:rPr sz="2800" spc="-30">
                              <a:latin typeface="Calibri"/>
                              <a:cs typeface="Calibri"/>
                            </a:rPr>
                            <a:t> </a:t>
                          </a:r>
                          <a:r>
                            <a:rPr sz="2800">
                              <a:latin typeface="Calibri"/>
                              <a:cs typeface="Calibri"/>
                            </a:rPr>
                            <a:t>price</a:t>
                          </a:r>
                          <a:r>
                            <a:rPr sz="2800" spc="-25">
                              <a:latin typeface="Calibri"/>
                              <a:cs typeface="Calibri"/>
                            </a:rPr>
                            <a:t> </a:t>
                          </a:r>
                          <a:r>
                            <a:rPr sz="2800" spc="-10">
                              <a:latin typeface="Calibri"/>
                              <a:cs typeface="Calibri"/>
                            </a:rPr>
                            <a:t>change</a:t>
                          </a:r>
                          <a:endParaRPr sz="2800">
                            <a:latin typeface="Calibri"/>
                            <a:cs typeface="Calibri"/>
                          </a:endParaRPr>
                        </a:p>
                      </a:txBody>
                      <a:tcPr marL="0" marR="0" marT="7239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542290" indent="-427355">
                            <a:lnSpc>
                              <a:spcPct val="100000"/>
                            </a:lnSpc>
                            <a:spcBef>
                              <a:spcPts val="570"/>
                            </a:spcBef>
                            <a:buFont typeface="Arial MT"/>
                            <a:buChar char="●"/>
                            <a:tabLst>
                              <a:tab pos="542290" algn="l"/>
                            </a:tabLst>
                          </a:pPr>
                          <a:r>
                            <a:rPr sz="2800">
                              <a:latin typeface="Calibri"/>
                              <a:cs typeface="Calibri"/>
                            </a:rPr>
                            <a:t>resource</a:t>
                          </a:r>
                          <a:r>
                            <a:rPr sz="2800" spc="-90">
                              <a:latin typeface="Calibri"/>
                              <a:cs typeface="Calibri"/>
                            </a:rPr>
                            <a:t> </a:t>
                          </a:r>
                          <a:r>
                            <a:rPr sz="2800" spc="-10">
                              <a:latin typeface="Calibri"/>
                              <a:cs typeface="Calibri"/>
                            </a:rPr>
                            <a:t>substitution</a:t>
                          </a:r>
                          <a:r>
                            <a:rPr sz="2800" spc="-85">
                              <a:latin typeface="Calibri"/>
                              <a:cs typeface="Calibri"/>
                            </a:rPr>
                            <a:t> </a:t>
                          </a:r>
                          <a:r>
                            <a:rPr sz="2800" spc="-10">
                              <a:latin typeface="Calibri"/>
                              <a:cs typeface="Calibri"/>
                            </a:rPr>
                            <a:t>possibilities</a:t>
                          </a:r>
                          <a:endParaRPr sz="2800">
                            <a:latin typeface="Calibri"/>
                            <a:cs typeface="Calibri"/>
                          </a:endParaRPr>
                        </a:p>
                        <a:p>
                          <a:pPr marL="542290" indent="-427355">
                            <a:lnSpc>
                              <a:spcPct val="100000"/>
                            </a:lnSpc>
                            <a:buFont typeface="Arial MT"/>
                            <a:buChar char="●"/>
                            <a:tabLst>
                              <a:tab pos="542290" algn="l"/>
                            </a:tabLst>
                          </a:pPr>
                          <a:r>
                            <a:rPr sz="2800">
                              <a:latin typeface="Calibri"/>
                              <a:cs typeface="Calibri"/>
                            </a:rPr>
                            <a:t>time</a:t>
                          </a:r>
                          <a:r>
                            <a:rPr sz="2800" spc="-55">
                              <a:latin typeface="Calibri"/>
                              <a:cs typeface="Calibri"/>
                            </a:rPr>
                            <a:t> </a:t>
                          </a:r>
                          <a:r>
                            <a:rPr sz="2800">
                              <a:latin typeface="Calibri"/>
                              <a:cs typeface="Calibri"/>
                            </a:rPr>
                            <a:t>frame</a:t>
                          </a:r>
                          <a:r>
                            <a:rPr sz="2800" spc="-55">
                              <a:latin typeface="Calibri"/>
                              <a:cs typeface="Calibri"/>
                            </a:rPr>
                            <a:t> </a:t>
                          </a:r>
                          <a:r>
                            <a:rPr sz="2800">
                              <a:latin typeface="Calibri"/>
                              <a:cs typeface="Calibri"/>
                            </a:rPr>
                            <a:t>for</a:t>
                          </a:r>
                          <a:r>
                            <a:rPr sz="2800" spc="-50">
                              <a:latin typeface="Calibri"/>
                              <a:cs typeface="Calibri"/>
                            </a:rPr>
                            <a:t> </a:t>
                          </a:r>
                          <a:r>
                            <a:rPr sz="2800">
                              <a:latin typeface="Calibri"/>
                              <a:cs typeface="Calibri"/>
                            </a:rPr>
                            <a:t>supply</a:t>
                          </a:r>
                          <a:r>
                            <a:rPr sz="2800" spc="-55">
                              <a:latin typeface="Calibri"/>
                              <a:cs typeface="Calibri"/>
                            </a:rPr>
                            <a:t> </a:t>
                          </a:r>
                          <a:r>
                            <a:rPr sz="2800" spc="-10">
                              <a:latin typeface="Calibri"/>
                              <a:cs typeface="Calibri"/>
                            </a:rPr>
                            <a:t>decision</a:t>
                          </a:r>
                          <a:endParaRPr sz="2800">
                            <a:latin typeface="Calibri"/>
                            <a:cs typeface="Calibri"/>
                          </a:endParaRPr>
                        </a:p>
                      </a:txBody>
                      <a:tcPr marL="0" marR="0" marT="7239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bl>
              </a:graphicData>
            </a:graphic>
          </p:graphicFrame>
        </mc:Choice>
        <mc:Fallback xmlns="">
          <p:graphicFrame>
            <p:nvGraphicFramePr>
              <p:cNvPr id="3" name="object 3"/>
              <p:cNvGraphicFramePr>
                <a:graphicFrameLocks noGrp="1"/>
              </p:cNvGraphicFramePr>
              <p:nvPr>
                <p:extLst>
                  <p:ext uri="{D42A27DB-BD31-4B8C-83A1-F6EECF244321}">
                    <p14:modId xmlns:p14="http://schemas.microsoft.com/office/powerpoint/2010/main" val="911415239"/>
                  </p:ext>
                </p:extLst>
              </p:nvPr>
            </p:nvGraphicFramePr>
            <p:xfrm>
              <a:off x="609600" y="2262712"/>
              <a:ext cx="17297400" cy="5513371"/>
            </p:xfrm>
            <a:graphic>
              <a:graphicData uri="http://schemas.openxmlformats.org/drawingml/2006/table">
                <a:tbl>
                  <a:tblPr firstRow="1" bandRow="1">
                    <a:tableStyleId>{2D5ABB26-0587-4C30-8999-92F81FD0307C}</a:tableStyleId>
                  </a:tblPr>
                  <a:tblGrid>
                    <a:gridCol w="2038036">
                      <a:extLst>
                        <a:ext uri="{9D8B030D-6E8A-4147-A177-3AD203B41FA5}">
                          <a16:colId xmlns:a16="http://schemas.microsoft.com/office/drawing/2014/main" val="20000"/>
                        </a:ext>
                      </a:extLst>
                    </a:gridCol>
                    <a:gridCol w="7754462">
                      <a:extLst>
                        <a:ext uri="{9D8B030D-6E8A-4147-A177-3AD203B41FA5}">
                          <a16:colId xmlns:a16="http://schemas.microsoft.com/office/drawing/2014/main" val="20001"/>
                        </a:ext>
                      </a:extLst>
                    </a:gridCol>
                    <a:gridCol w="7504902">
                      <a:extLst>
                        <a:ext uri="{9D8B030D-6E8A-4147-A177-3AD203B41FA5}">
                          <a16:colId xmlns:a16="http://schemas.microsoft.com/office/drawing/2014/main" val="20002"/>
                        </a:ext>
                      </a:extLst>
                    </a:gridCol>
                  </a:tblGrid>
                  <a:tr h="866140">
                    <a:tc>
                      <a:txBody>
                        <a:bodyPr/>
                        <a:lstStyle/>
                        <a:p>
                          <a:pPr>
                            <a:lnSpc>
                              <a:spcPct val="100000"/>
                            </a:lnSpc>
                          </a:pPr>
                          <a:endParaRPr sz="28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570"/>
                            </a:spcBef>
                          </a:pPr>
                          <a:r>
                            <a:rPr sz="2800" b="1">
                              <a:latin typeface="Calibri"/>
                              <a:cs typeface="Calibri"/>
                            </a:rPr>
                            <a:t>Price</a:t>
                          </a:r>
                          <a:r>
                            <a:rPr sz="2800" b="1" spc="-65">
                              <a:latin typeface="Calibri"/>
                              <a:cs typeface="Calibri"/>
                            </a:rPr>
                            <a:t> </a:t>
                          </a:r>
                          <a:r>
                            <a:rPr sz="2800" b="1" spc="-10">
                              <a:latin typeface="Calibri"/>
                              <a:cs typeface="Calibri"/>
                            </a:rPr>
                            <a:t>elasticity</a:t>
                          </a:r>
                          <a:r>
                            <a:rPr sz="2800" b="1" spc="-60">
                              <a:latin typeface="Calibri"/>
                              <a:cs typeface="Calibri"/>
                            </a:rPr>
                            <a:t> </a:t>
                          </a:r>
                          <a:r>
                            <a:rPr sz="2800" b="1">
                              <a:latin typeface="Calibri"/>
                              <a:cs typeface="Calibri"/>
                            </a:rPr>
                            <a:t>of</a:t>
                          </a:r>
                          <a:r>
                            <a:rPr sz="2800" b="1" spc="-65">
                              <a:latin typeface="Calibri"/>
                              <a:cs typeface="Calibri"/>
                            </a:rPr>
                            <a:t> </a:t>
                          </a:r>
                          <a:r>
                            <a:rPr sz="2800" b="1" spc="-10">
                              <a:latin typeface="Calibri"/>
                              <a:cs typeface="Calibri"/>
                            </a:rPr>
                            <a:t>demand</a:t>
                          </a:r>
                          <a:endParaRPr sz="2800">
                            <a:latin typeface="Calibri"/>
                            <a:cs typeface="Calibri"/>
                          </a:endParaRPr>
                        </a:p>
                      </a:txBody>
                      <a:tcPr marL="0" marR="0" marT="7239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570"/>
                            </a:spcBef>
                          </a:pPr>
                          <a:r>
                            <a:rPr sz="2800" b="1">
                              <a:latin typeface="Calibri"/>
                              <a:cs typeface="Calibri"/>
                            </a:rPr>
                            <a:t>Price</a:t>
                          </a:r>
                          <a:r>
                            <a:rPr sz="2800" b="1" spc="-65">
                              <a:latin typeface="Calibri"/>
                              <a:cs typeface="Calibri"/>
                            </a:rPr>
                            <a:t> </a:t>
                          </a:r>
                          <a:r>
                            <a:rPr sz="2800" b="1" spc="-10">
                              <a:latin typeface="Calibri"/>
                              <a:cs typeface="Calibri"/>
                            </a:rPr>
                            <a:t>elasticity</a:t>
                          </a:r>
                          <a:r>
                            <a:rPr sz="2800" b="1" spc="-60">
                              <a:latin typeface="Calibri"/>
                              <a:cs typeface="Calibri"/>
                            </a:rPr>
                            <a:t> </a:t>
                          </a:r>
                          <a:r>
                            <a:rPr sz="2800" b="1">
                              <a:latin typeface="Calibri"/>
                              <a:cs typeface="Calibri"/>
                            </a:rPr>
                            <a:t>of</a:t>
                          </a:r>
                          <a:r>
                            <a:rPr sz="2800" b="1" spc="-65">
                              <a:latin typeface="Calibri"/>
                              <a:cs typeface="Calibri"/>
                            </a:rPr>
                            <a:t> </a:t>
                          </a:r>
                          <a:r>
                            <a:rPr sz="2800" b="1" spc="-10">
                              <a:latin typeface="Calibri"/>
                              <a:cs typeface="Calibri"/>
                            </a:rPr>
                            <a:t>supply</a:t>
                          </a:r>
                          <a:endParaRPr sz="2800">
                            <a:latin typeface="Calibri"/>
                            <a:cs typeface="Calibri"/>
                          </a:endParaRPr>
                        </a:p>
                      </a:txBody>
                      <a:tcPr marL="0" marR="0" marT="7239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972819">
                    <a:tc>
                      <a:txBody>
                        <a:bodyPr/>
                        <a:lstStyle/>
                        <a:p>
                          <a:pPr marL="85725">
                            <a:lnSpc>
                              <a:spcPct val="100000"/>
                            </a:lnSpc>
                            <a:spcBef>
                              <a:spcPts val="570"/>
                            </a:spcBef>
                          </a:pPr>
                          <a:r>
                            <a:rPr sz="2800" spc="-10">
                              <a:latin typeface="Calibri"/>
                              <a:cs typeface="Calibri"/>
                            </a:rPr>
                            <a:t>Definition</a:t>
                          </a:r>
                          <a:endParaRPr sz="2800">
                            <a:latin typeface="Calibri"/>
                            <a:cs typeface="Calibri"/>
                          </a:endParaRPr>
                        </a:p>
                      </a:txBody>
                      <a:tcPr marL="0" marR="0" marT="7239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570"/>
                            </a:spcBef>
                          </a:pPr>
                          <a:r>
                            <a:rPr sz="2800">
                              <a:latin typeface="Calibri"/>
                              <a:cs typeface="Calibri"/>
                            </a:rPr>
                            <a:t>how</a:t>
                          </a:r>
                          <a:r>
                            <a:rPr sz="2800" spc="-45">
                              <a:latin typeface="Calibri"/>
                              <a:cs typeface="Calibri"/>
                            </a:rPr>
                            <a:t> </a:t>
                          </a:r>
                          <a:r>
                            <a:rPr sz="2800">
                              <a:latin typeface="Calibri"/>
                              <a:cs typeface="Calibri"/>
                            </a:rPr>
                            <a:t>responsive</a:t>
                          </a:r>
                          <a:r>
                            <a:rPr sz="2800" spc="-40">
                              <a:latin typeface="Calibri"/>
                              <a:cs typeface="Calibri"/>
                            </a:rPr>
                            <a:t> </a:t>
                          </a:r>
                          <a:r>
                            <a:rPr sz="2800" err="1">
                              <a:latin typeface="Calibri"/>
                              <a:cs typeface="Calibri"/>
                            </a:rPr>
                            <a:t>Qd</a:t>
                          </a:r>
                          <a:r>
                            <a:rPr sz="2800" spc="-45">
                              <a:latin typeface="Calibri"/>
                              <a:cs typeface="Calibri"/>
                            </a:rPr>
                            <a:t> </a:t>
                          </a:r>
                          <a:r>
                            <a:rPr sz="2800">
                              <a:latin typeface="Calibri"/>
                              <a:cs typeface="Calibri"/>
                            </a:rPr>
                            <a:t>is</a:t>
                          </a:r>
                          <a:r>
                            <a:rPr sz="2800" spc="-45">
                              <a:latin typeface="Calibri"/>
                              <a:cs typeface="Calibri"/>
                            </a:rPr>
                            <a:t> </a:t>
                          </a:r>
                          <a:r>
                            <a:rPr sz="2800">
                              <a:latin typeface="Calibri"/>
                              <a:cs typeface="Calibri"/>
                            </a:rPr>
                            <a:t>to</a:t>
                          </a:r>
                          <a:r>
                            <a:rPr sz="2800" spc="-40">
                              <a:latin typeface="Calibri"/>
                              <a:cs typeface="Calibri"/>
                            </a:rPr>
                            <a:t> </a:t>
                          </a:r>
                          <a:r>
                            <a:rPr sz="2800">
                              <a:latin typeface="Calibri"/>
                              <a:cs typeface="Calibri"/>
                            </a:rPr>
                            <a:t>a</a:t>
                          </a:r>
                          <a:r>
                            <a:rPr sz="2800" spc="-45">
                              <a:latin typeface="Calibri"/>
                              <a:cs typeface="Calibri"/>
                            </a:rPr>
                            <a:t> </a:t>
                          </a:r>
                          <a:r>
                            <a:rPr sz="2800">
                              <a:latin typeface="Calibri"/>
                              <a:cs typeface="Calibri"/>
                            </a:rPr>
                            <a:t>change</a:t>
                          </a:r>
                          <a:r>
                            <a:rPr sz="2800" spc="-40">
                              <a:latin typeface="Calibri"/>
                              <a:cs typeface="Calibri"/>
                            </a:rPr>
                            <a:t> </a:t>
                          </a:r>
                          <a:r>
                            <a:rPr sz="2800">
                              <a:latin typeface="Calibri"/>
                              <a:cs typeface="Calibri"/>
                            </a:rPr>
                            <a:t>in</a:t>
                          </a:r>
                          <a:r>
                            <a:rPr sz="2800" spc="-45">
                              <a:latin typeface="Calibri"/>
                              <a:cs typeface="Calibri"/>
                            </a:rPr>
                            <a:t> </a:t>
                          </a:r>
                          <a:r>
                            <a:rPr sz="2800" spc="-50">
                              <a:latin typeface="Calibri"/>
                              <a:cs typeface="Calibri"/>
                            </a:rPr>
                            <a:t>P</a:t>
                          </a:r>
                          <a:endParaRPr sz="2800">
                            <a:latin typeface="Calibri"/>
                            <a:cs typeface="Calibri"/>
                          </a:endParaRPr>
                        </a:p>
                      </a:txBody>
                      <a:tcPr marL="0" marR="0" marT="7239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570"/>
                            </a:spcBef>
                          </a:pPr>
                          <a:r>
                            <a:rPr sz="2800">
                              <a:latin typeface="Calibri"/>
                              <a:cs typeface="Calibri"/>
                            </a:rPr>
                            <a:t>how</a:t>
                          </a:r>
                          <a:r>
                            <a:rPr sz="2800" spc="-45">
                              <a:latin typeface="Calibri"/>
                              <a:cs typeface="Calibri"/>
                            </a:rPr>
                            <a:t> </a:t>
                          </a:r>
                          <a:r>
                            <a:rPr sz="2800">
                              <a:latin typeface="Calibri"/>
                              <a:cs typeface="Calibri"/>
                            </a:rPr>
                            <a:t>responsive</a:t>
                          </a:r>
                          <a:r>
                            <a:rPr sz="2800" spc="-40">
                              <a:latin typeface="Calibri"/>
                              <a:cs typeface="Calibri"/>
                            </a:rPr>
                            <a:t> </a:t>
                          </a:r>
                          <a:r>
                            <a:rPr sz="2800">
                              <a:latin typeface="Calibri"/>
                              <a:cs typeface="Calibri"/>
                            </a:rPr>
                            <a:t>Qs</a:t>
                          </a:r>
                          <a:r>
                            <a:rPr sz="2800" spc="-45">
                              <a:latin typeface="Calibri"/>
                              <a:cs typeface="Calibri"/>
                            </a:rPr>
                            <a:t> </a:t>
                          </a:r>
                          <a:r>
                            <a:rPr sz="2800">
                              <a:latin typeface="Calibri"/>
                              <a:cs typeface="Calibri"/>
                            </a:rPr>
                            <a:t>is</a:t>
                          </a:r>
                          <a:r>
                            <a:rPr sz="2800" spc="-45">
                              <a:latin typeface="Calibri"/>
                              <a:cs typeface="Calibri"/>
                            </a:rPr>
                            <a:t> </a:t>
                          </a:r>
                          <a:r>
                            <a:rPr sz="2800">
                              <a:latin typeface="Calibri"/>
                              <a:cs typeface="Calibri"/>
                            </a:rPr>
                            <a:t>to</a:t>
                          </a:r>
                          <a:r>
                            <a:rPr sz="2800" spc="-40">
                              <a:latin typeface="Calibri"/>
                              <a:cs typeface="Calibri"/>
                            </a:rPr>
                            <a:t> </a:t>
                          </a:r>
                          <a:r>
                            <a:rPr sz="2800">
                              <a:latin typeface="Calibri"/>
                              <a:cs typeface="Calibri"/>
                            </a:rPr>
                            <a:t>a</a:t>
                          </a:r>
                          <a:r>
                            <a:rPr sz="2800" spc="-45">
                              <a:latin typeface="Calibri"/>
                              <a:cs typeface="Calibri"/>
                            </a:rPr>
                            <a:t> </a:t>
                          </a:r>
                          <a:r>
                            <a:rPr sz="2800">
                              <a:latin typeface="Calibri"/>
                              <a:cs typeface="Calibri"/>
                            </a:rPr>
                            <a:t>change</a:t>
                          </a:r>
                          <a:r>
                            <a:rPr sz="2800" spc="-40">
                              <a:latin typeface="Calibri"/>
                              <a:cs typeface="Calibri"/>
                            </a:rPr>
                            <a:t> </a:t>
                          </a:r>
                          <a:r>
                            <a:rPr sz="2800">
                              <a:latin typeface="Calibri"/>
                              <a:cs typeface="Calibri"/>
                            </a:rPr>
                            <a:t>in</a:t>
                          </a:r>
                          <a:r>
                            <a:rPr sz="2800" spc="-45">
                              <a:latin typeface="Calibri"/>
                              <a:cs typeface="Calibri"/>
                            </a:rPr>
                            <a:t> </a:t>
                          </a:r>
                          <a:r>
                            <a:rPr sz="2800" spc="-50">
                              <a:latin typeface="Calibri"/>
                              <a:cs typeface="Calibri"/>
                            </a:rPr>
                            <a:t>P</a:t>
                          </a:r>
                          <a:endParaRPr sz="2800">
                            <a:latin typeface="Calibri"/>
                            <a:cs typeface="Calibri"/>
                          </a:endParaRPr>
                        </a:p>
                      </a:txBody>
                      <a:tcPr marL="0" marR="0" marT="7239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1727629">
                    <a:tc>
                      <a:txBody>
                        <a:bodyPr/>
                        <a:lstStyle/>
                        <a:p>
                          <a:pPr marL="85725">
                            <a:lnSpc>
                              <a:spcPct val="100000"/>
                            </a:lnSpc>
                            <a:spcBef>
                              <a:spcPts val="570"/>
                            </a:spcBef>
                          </a:pPr>
                          <a:r>
                            <a:rPr sz="2800" spc="-10">
                              <a:latin typeface="Calibri"/>
                              <a:cs typeface="Calibri"/>
                            </a:rPr>
                            <a:t>Formula</a:t>
                          </a:r>
                          <a:endParaRPr sz="2800">
                            <a:latin typeface="Calibri"/>
                            <a:cs typeface="Calibri"/>
                          </a:endParaRPr>
                        </a:p>
                      </a:txBody>
                      <a:tcPr marL="0" marR="0" marT="7239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endParaRPr lang="en-US"/>
                        </a:p>
                      </a:txBody>
                      <a:tcPr marL="0" marR="0" marT="7239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blipFill>
                          <a:blip r:embed="rId2"/>
                          <a:stretch>
                            <a:fillRect l="-26316" t="-108481" r="-96858" b="-125795"/>
                          </a:stretch>
                        </a:blipFill>
                      </a:tcPr>
                    </a:tc>
                    <a:tc>
                      <a:txBody>
                        <a:bodyPr/>
                        <a:lstStyle/>
                        <a:p>
                          <a:endParaRPr lang="en-US"/>
                        </a:p>
                      </a:txBody>
                      <a:tcPr marL="0" marR="0" marT="7239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blipFill>
                          <a:blip r:embed="rId2"/>
                          <a:stretch>
                            <a:fillRect l="-130626" t="-108481" r="-162" b="-125795"/>
                          </a:stretch>
                        </a:blipFill>
                      </a:tcPr>
                    </a:tc>
                    <a:extLst>
                      <a:ext uri="{0D108BD9-81ED-4DB2-BD59-A6C34878D82A}">
                        <a16:rowId xmlns:a16="http://schemas.microsoft.com/office/drawing/2014/main" val="10002"/>
                      </a:ext>
                    </a:extLst>
                  </a:tr>
                  <a:tr h="1946783">
                    <a:tc>
                      <a:txBody>
                        <a:bodyPr/>
                        <a:lstStyle/>
                        <a:p>
                          <a:pPr marL="85725" marR="608330">
                            <a:lnSpc>
                              <a:spcPct val="114999"/>
                            </a:lnSpc>
                            <a:spcBef>
                              <a:spcPts val="100"/>
                            </a:spcBef>
                          </a:pPr>
                          <a:r>
                            <a:rPr sz="2800" spc="-20">
                              <a:latin typeface="Calibri"/>
                              <a:cs typeface="Calibri"/>
                            </a:rPr>
                            <a:t>Factors</a:t>
                          </a:r>
                          <a:r>
                            <a:rPr sz="2800" spc="-100">
                              <a:latin typeface="Calibri"/>
                              <a:cs typeface="Calibri"/>
                            </a:rPr>
                            <a:t> </a:t>
                          </a:r>
                          <a:r>
                            <a:rPr sz="2800" spc="-20">
                              <a:latin typeface="Calibri"/>
                              <a:cs typeface="Calibri"/>
                            </a:rPr>
                            <a:t>that </a:t>
                          </a:r>
                          <a:r>
                            <a:rPr lang="en-CA" sz="2800" spc="-20">
                              <a:latin typeface="Calibri"/>
                              <a:cs typeface="Calibri"/>
                            </a:rPr>
                            <a:t>i</a:t>
                          </a:r>
                          <a:r>
                            <a:rPr sz="2800" err="1">
                              <a:latin typeface="Calibri"/>
                              <a:cs typeface="Calibri"/>
                            </a:rPr>
                            <a:t>nfluenc</a:t>
                          </a:r>
                          <a:r>
                            <a:rPr lang="en-CA" sz="2800">
                              <a:latin typeface="Calibri"/>
                              <a:cs typeface="Calibri"/>
                            </a:rPr>
                            <a:t>e</a:t>
                          </a:r>
                          <a:r>
                            <a:rPr sz="2800" spc="-55">
                              <a:latin typeface="Calibri"/>
                              <a:cs typeface="Calibri"/>
                            </a:rPr>
                            <a:t> </a:t>
                          </a:r>
                          <a:r>
                            <a:rPr sz="2800" spc="-25">
                              <a:latin typeface="Calibri"/>
                              <a:cs typeface="Calibri"/>
                            </a:rPr>
                            <a:t>it</a:t>
                          </a:r>
                          <a:endParaRPr sz="2800">
                            <a:latin typeface="Calibri"/>
                            <a:cs typeface="Calibri"/>
                          </a:endParaRPr>
                        </a:p>
                      </a:txBody>
                      <a:tcPr marL="0" marR="0" marT="127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542290" indent="-427355">
                            <a:lnSpc>
                              <a:spcPct val="100000"/>
                            </a:lnSpc>
                            <a:spcBef>
                              <a:spcPts val="570"/>
                            </a:spcBef>
                            <a:buFont typeface="Arial MT"/>
                            <a:buChar char="●"/>
                            <a:tabLst>
                              <a:tab pos="542290" algn="l"/>
                            </a:tabLst>
                          </a:pPr>
                          <a:r>
                            <a:rPr sz="2800">
                              <a:latin typeface="Calibri"/>
                              <a:cs typeface="Calibri"/>
                            </a:rPr>
                            <a:t>closeness</a:t>
                          </a:r>
                          <a:r>
                            <a:rPr sz="2800" spc="-30">
                              <a:latin typeface="Calibri"/>
                              <a:cs typeface="Calibri"/>
                            </a:rPr>
                            <a:t> </a:t>
                          </a:r>
                          <a:r>
                            <a:rPr sz="2800">
                              <a:latin typeface="Calibri"/>
                              <a:cs typeface="Calibri"/>
                            </a:rPr>
                            <a:t>of</a:t>
                          </a:r>
                          <a:r>
                            <a:rPr sz="2800" spc="-25">
                              <a:latin typeface="Calibri"/>
                              <a:cs typeface="Calibri"/>
                            </a:rPr>
                            <a:t> </a:t>
                          </a:r>
                          <a:r>
                            <a:rPr sz="2800" spc="-10">
                              <a:latin typeface="Calibri"/>
                              <a:cs typeface="Calibri"/>
                            </a:rPr>
                            <a:t>substitutes</a:t>
                          </a:r>
                          <a:endParaRPr sz="2800">
                            <a:latin typeface="Calibri"/>
                            <a:cs typeface="Calibri"/>
                          </a:endParaRPr>
                        </a:p>
                        <a:p>
                          <a:pPr marL="542290" indent="-427355">
                            <a:lnSpc>
                              <a:spcPct val="100000"/>
                            </a:lnSpc>
                            <a:spcBef>
                              <a:spcPts val="470"/>
                            </a:spcBef>
                            <a:buFont typeface="Arial MT"/>
                            <a:buChar char="●"/>
                            <a:tabLst>
                              <a:tab pos="542290" algn="l"/>
                            </a:tabLst>
                          </a:pPr>
                          <a:r>
                            <a:rPr sz="2800" spc="-10">
                              <a:latin typeface="Calibri"/>
                              <a:cs typeface="Calibri"/>
                            </a:rPr>
                            <a:t>proportion</a:t>
                          </a:r>
                          <a:r>
                            <a:rPr sz="2800" spc="-60">
                              <a:latin typeface="Calibri"/>
                              <a:cs typeface="Calibri"/>
                            </a:rPr>
                            <a:t> </a:t>
                          </a:r>
                          <a:r>
                            <a:rPr sz="2800">
                              <a:latin typeface="Calibri"/>
                              <a:cs typeface="Calibri"/>
                            </a:rPr>
                            <a:t>of</a:t>
                          </a:r>
                          <a:r>
                            <a:rPr sz="2800" spc="-55">
                              <a:latin typeface="Calibri"/>
                              <a:cs typeface="Calibri"/>
                            </a:rPr>
                            <a:t> </a:t>
                          </a:r>
                          <a:r>
                            <a:rPr sz="2800">
                              <a:latin typeface="Calibri"/>
                              <a:cs typeface="Calibri"/>
                            </a:rPr>
                            <a:t>income</a:t>
                          </a:r>
                          <a:r>
                            <a:rPr sz="2800" spc="-60">
                              <a:latin typeface="Calibri"/>
                              <a:cs typeface="Calibri"/>
                            </a:rPr>
                            <a:t> </a:t>
                          </a:r>
                          <a:r>
                            <a:rPr sz="2800">
                              <a:latin typeface="Calibri"/>
                              <a:cs typeface="Calibri"/>
                            </a:rPr>
                            <a:t>spent</a:t>
                          </a:r>
                          <a:r>
                            <a:rPr sz="2800" spc="-55">
                              <a:latin typeface="Calibri"/>
                              <a:cs typeface="Calibri"/>
                            </a:rPr>
                            <a:t> </a:t>
                          </a:r>
                          <a:r>
                            <a:rPr sz="2800">
                              <a:latin typeface="Calibri"/>
                              <a:cs typeface="Calibri"/>
                            </a:rPr>
                            <a:t>on</a:t>
                          </a:r>
                          <a:r>
                            <a:rPr sz="2800" spc="-60">
                              <a:latin typeface="Calibri"/>
                              <a:cs typeface="Calibri"/>
                            </a:rPr>
                            <a:t> </a:t>
                          </a:r>
                          <a:r>
                            <a:rPr sz="2800" spc="-20">
                              <a:latin typeface="Calibri"/>
                              <a:cs typeface="Calibri"/>
                            </a:rPr>
                            <a:t>good</a:t>
                          </a:r>
                          <a:endParaRPr sz="2800">
                            <a:latin typeface="Calibri"/>
                            <a:cs typeface="Calibri"/>
                          </a:endParaRPr>
                        </a:p>
                        <a:p>
                          <a:pPr marL="542290" indent="-427355">
                            <a:lnSpc>
                              <a:spcPct val="100000"/>
                            </a:lnSpc>
                            <a:spcBef>
                              <a:spcPts val="465"/>
                            </a:spcBef>
                            <a:buFont typeface="Arial MT"/>
                            <a:buChar char="●"/>
                            <a:tabLst>
                              <a:tab pos="542290" algn="l"/>
                            </a:tabLst>
                          </a:pPr>
                          <a:r>
                            <a:rPr sz="2800">
                              <a:latin typeface="Calibri"/>
                              <a:cs typeface="Calibri"/>
                            </a:rPr>
                            <a:t>time</a:t>
                          </a:r>
                          <a:r>
                            <a:rPr sz="2800" spc="-40">
                              <a:latin typeface="Calibri"/>
                              <a:cs typeface="Calibri"/>
                            </a:rPr>
                            <a:t> </a:t>
                          </a:r>
                          <a:r>
                            <a:rPr sz="2800">
                              <a:latin typeface="Calibri"/>
                              <a:cs typeface="Calibri"/>
                            </a:rPr>
                            <a:t>elapsed</a:t>
                          </a:r>
                          <a:r>
                            <a:rPr sz="2800" spc="-30">
                              <a:latin typeface="Calibri"/>
                              <a:cs typeface="Calibri"/>
                            </a:rPr>
                            <a:t> </a:t>
                          </a:r>
                          <a:r>
                            <a:rPr sz="2800">
                              <a:latin typeface="Calibri"/>
                              <a:cs typeface="Calibri"/>
                            </a:rPr>
                            <a:t>since</a:t>
                          </a:r>
                          <a:r>
                            <a:rPr sz="2800" spc="-30">
                              <a:latin typeface="Calibri"/>
                              <a:cs typeface="Calibri"/>
                            </a:rPr>
                            <a:t> </a:t>
                          </a:r>
                          <a:r>
                            <a:rPr sz="2800">
                              <a:latin typeface="Calibri"/>
                              <a:cs typeface="Calibri"/>
                            </a:rPr>
                            <a:t>price</a:t>
                          </a:r>
                          <a:r>
                            <a:rPr sz="2800" spc="-25">
                              <a:latin typeface="Calibri"/>
                              <a:cs typeface="Calibri"/>
                            </a:rPr>
                            <a:t> </a:t>
                          </a:r>
                          <a:r>
                            <a:rPr sz="2800" spc="-10">
                              <a:latin typeface="Calibri"/>
                              <a:cs typeface="Calibri"/>
                            </a:rPr>
                            <a:t>change</a:t>
                          </a:r>
                          <a:endParaRPr sz="2800">
                            <a:latin typeface="Calibri"/>
                            <a:cs typeface="Calibri"/>
                          </a:endParaRPr>
                        </a:p>
                      </a:txBody>
                      <a:tcPr marL="0" marR="0" marT="7239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542290" indent="-427355">
                            <a:lnSpc>
                              <a:spcPct val="100000"/>
                            </a:lnSpc>
                            <a:spcBef>
                              <a:spcPts val="570"/>
                            </a:spcBef>
                            <a:buFont typeface="Arial MT"/>
                            <a:buChar char="●"/>
                            <a:tabLst>
                              <a:tab pos="542290" algn="l"/>
                            </a:tabLst>
                          </a:pPr>
                          <a:r>
                            <a:rPr sz="2800">
                              <a:latin typeface="Calibri"/>
                              <a:cs typeface="Calibri"/>
                            </a:rPr>
                            <a:t>resource</a:t>
                          </a:r>
                          <a:r>
                            <a:rPr sz="2800" spc="-90">
                              <a:latin typeface="Calibri"/>
                              <a:cs typeface="Calibri"/>
                            </a:rPr>
                            <a:t> </a:t>
                          </a:r>
                          <a:r>
                            <a:rPr sz="2800" spc="-10">
                              <a:latin typeface="Calibri"/>
                              <a:cs typeface="Calibri"/>
                            </a:rPr>
                            <a:t>substitution</a:t>
                          </a:r>
                          <a:r>
                            <a:rPr sz="2800" spc="-85">
                              <a:latin typeface="Calibri"/>
                              <a:cs typeface="Calibri"/>
                            </a:rPr>
                            <a:t> </a:t>
                          </a:r>
                          <a:r>
                            <a:rPr sz="2800" spc="-10">
                              <a:latin typeface="Calibri"/>
                              <a:cs typeface="Calibri"/>
                            </a:rPr>
                            <a:t>possibilities</a:t>
                          </a:r>
                          <a:endParaRPr sz="2800">
                            <a:latin typeface="Calibri"/>
                            <a:cs typeface="Calibri"/>
                          </a:endParaRPr>
                        </a:p>
                        <a:p>
                          <a:pPr marL="542290" indent="-427355">
                            <a:lnSpc>
                              <a:spcPct val="100000"/>
                            </a:lnSpc>
                            <a:buFont typeface="Arial MT"/>
                            <a:buChar char="●"/>
                            <a:tabLst>
                              <a:tab pos="542290" algn="l"/>
                            </a:tabLst>
                          </a:pPr>
                          <a:r>
                            <a:rPr sz="2800">
                              <a:latin typeface="Calibri"/>
                              <a:cs typeface="Calibri"/>
                            </a:rPr>
                            <a:t>time</a:t>
                          </a:r>
                          <a:r>
                            <a:rPr sz="2800" spc="-55">
                              <a:latin typeface="Calibri"/>
                              <a:cs typeface="Calibri"/>
                            </a:rPr>
                            <a:t> </a:t>
                          </a:r>
                          <a:r>
                            <a:rPr sz="2800">
                              <a:latin typeface="Calibri"/>
                              <a:cs typeface="Calibri"/>
                            </a:rPr>
                            <a:t>frame</a:t>
                          </a:r>
                          <a:r>
                            <a:rPr sz="2800" spc="-55">
                              <a:latin typeface="Calibri"/>
                              <a:cs typeface="Calibri"/>
                            </a:rPr>
                            <a:t> </a:t>
                          </a:r>
                          <a:r>
                            <a:rPr sz="2800">
                              <a:latin typeface="Calibri"/>
                              <a:cs typeface="Calibri"/>
                            </a:rPr>
                            <a:t>for</a:t>
                          </a:r>
                          <a:r>
                            <a:rPr sz="2800" spc="-50">
                              <a:latin typeface="Calibri"/>
                              <a:cs typeface="Calibri"/>
                            </a:rPr>
                            <a:t> </a:t>
                          </a:r>
                          <a:r>
                            <a:rPr sz="2800">
                              <a:latin typeface="Calibri"/>
                              <a:cs typeface="Calibri"/>
                            </a:rPr>
                            <a:t>supply</a:t>
                          </a:r>
                          <a:r>
                            <a:rPr sz="2800" spc="-55">
                              <a:latin typeface="Calibri"/>
                              <a:cs typeface="Calibri"/>
                            </a:rPr>
                            <a:t> </a:t>
                          </a:r>
                          <a:r>
                            <a:rPr sz="2800" spc="-10">
                              <a:latin typeface="Calibri"/>
                              <a:cs typeface="Calibri"/>
                            </a:rPr>
                            <a:t>decision</a:t>
                          </a:r>
                          <a:endParaRPr sz="2800">
                            <a:latin typeface="Calibri"/>
                            <a:cs typeface="Calibri"/>
                          </a:endParaRPr>
                        </a:p>
                      </a:txBody>
                      <a:tcPr marL="0" marR="0" marT="7239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bl>
              </a:graphicData>
            </a:graphic>
          </p:graphicFrame>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85292" rIns="0" bIns="0" rtlCol="0">
            <a:spAutoFit/>
          </a:bodyPr>
          <a:lstStyle/>
          <a:p>
            <a:pPr marL="165100">
              <a:lnSpc>
                <a:spcPct val="100000"/>
              </a:lnSpc>
              <a:spcBef>
                <a:spcPts val="100"/>
              </a:spcBef>
            </a:pPr>
            <a:r>
              <a:rPr sz="4200"/>
              <a:t>4.</a:t>
            </a:r>
            <a:r>
              <a:rPr sz="4200" spc="-50"/>
              <a:t> </a:t>
            </a:r>
            <a:r>
              <a:rPr sz="4200" spc="-10"/>
              <a:t>Elasticity</a:t>
            </a:r>
            <a:r>
              <a:rPr sz="4200" spc="-50"/>
              <a:t> </a:t>
            </a:r>
            <a:r>
              <a:rPr sz="4200"/>
              <a:t>-</a:t>
            </a:r>
            <a:r>
              <a:rPr sz="4200" spc="-50"/>
              <a:t> </a:t>
            </a:r>
            <a:r>
              <a:rPr sz="4200"/>
              <a:t>ed,</a:t>
            </a:r>
            <a:r>
              <a:rPr sz="4200" spc="-50"/>
              <a:t> </a:t>
            </a:r>
            <a:r>
              <a:rPr sz="4200" spc="-25"/>
              <a:t>es</a:t>
            </a:r>
            <a:endParaRPr sz="4200"/>
          </a:p>
        </p:txBody>
      </p:sp>
      <p:sp>
        <p:nvSpPr>
          <p:cNvPr id="5" name="TextBox 4">
            <a:extLst>
              <a:ext uri="{FF2B5EF4-FFF2-40B4-BE49-F238E27FC236}">
                <a16:creationId xmlns:a16="http://schemas.microsoft.com/office/drawing/2014/main" id="{C94E88E0-ACB1-9286-13D1-11D679EBF018}"/>
              </a:ext>
            </a:extLst>
          </p:cNvPr>
          <p:cNvSpPr txBox="1"/>
          <p:nvPr/>
        </p:nvSpPr>
        <p:spPr>
          <a:xfrm>
            <a:off x="1219200" y="1714500"/>
            <a:ext cx="12496800" cy="6091411"/>
          </a:xfrm>
          <a:prstGeom prst="rect">
            <a:avLst/>
          </a:prstGeom>
          <a:noFill/>
        </p:spPr>
        <p:txBody>
          <a:bodyPr wrap="square">
            <a:spAutoFit/>
          </a:bodyPr>
          <a:lstStyle/>
          <a:p>
            <a:pPr marL="12700" marR="5080">
              <a:spcBef>
                <a:spcPts val="100"/>
              </a:spcBef>
            </a:pPr>
            <a:r>
              <a:rPr lang="en-US" sz="3200" b="1" u="heavy">
                <a:solidFill>
                  <a:srgbClr val="1155CC"/>
                </a:solidFill>
                <a:uFill>
                  <a:solidFill>
                    <a:srgbClr val="1155CC"/>
                  </a:solidFill>
                </a:uFill>
                <a:latin typeface="Calibri"/>
                <a:cs typeface="Calibri"/>
              </a:rPr>
              <a:t>Q7:</a:t>
            </a:r>
            <a:r>
              <a:rPr lang="en-US" sz="3200" b="1" spc="-40">
                <a:solidFill>
                  <a:srgbClr val="1155CC"/>
                </a:solidFill>
                <a:latin typeface="Calibri"/>
                <a:cs typeface="Calibri"/>
              </a:rPr>
              <a:t> </a:t>
            </a:r>
            <a:r>
              <a:rPr lang="en-US" sz="3200">
                <a:latin typeface="Calibri"/>
                <a:cs typeface="Calibri"/>
              </a:rPr>
              <a:t>Suppose the value of price elasticity of demand is -3. What does this mean?</a:t>
            </a:r>
          </a:p>
          <a:p>
            <a:pPr marL="527050" marR="5080" indent="-514350">
              <a:spcBef>
                <a:spcPts val="100"/>
              </a:spcBef>
              <a:buFont typeface="+mj-lt"/>
              <a:buAutoNum type="alphaLcParenR"/>
            </a:pPr>
            <a:r>
              <a:rPr lang="en-US" sz="3200">
                <a:latin typeface="Calibri"/>
                <a:cs typeface="Calibri"/>
              </a:rPr>
              <a:t>A $1 increase in price causes the quantity demanded to fall by 3 units</a:t>
            </a:r>
          </a:p>
          <a:p>
            <a:pPr marL="527050" marR="5080" indent="-514350">
              <a:spcBef>
                <a:spcPts val="100"/>
              </a:spcBef>
              <a:buFont typeface="+mj-lt"/>
              <a:buAutoNum type="alphaLcParenR"/>
            </a:pPr>
            <a:r>
              <a:rPr lang="en-US" sz="3200">
                <a:latin typeface="Calibri"/>
                <a:cs typeface="Calibri"/>
              </a:rPr>
              <a:t>A 3 percent increase in the price of a good causes quantity demanded to decrease by 1 percent</a:t>
            </a:r>
          </a:p>
          <a:p>
            <a:pPr marL="527050" marR="5080" indent="-514350">
              <a:spcBef>
                <a:spcPts val="100"/>
              </a:spcBef>
              <a:buFont typeface="+mj-lt"/>
              <a:buAutoNum type="alphaLcParenR"/>
            </a:pPr>
            <a:r>
              <a:rPr lang="en-US" sz="3200">
                <a:latin typeface="Calibri"/>
                <a:cs typeface="Calibri"/>
              </a:rPr>
              <a:t>A 1 percent increase in the price of a good causes the quantity demanded to increase by 3 percent</a:t>
            </a:r>
          </a:p>
          <a:p>
            <a:pPr marL="527050" marR="5080" indent="-514350">
              <a:spcBef>
                <a:spcPts val="100"/>
              </a:spcBef>
              <a:buFont typeface="+mj-lt"/>
              <a:buAutoNum type="alphaLcParenR"/>
            </a:pPr>
            <a:r>
              <a:rPr lang="en-US" sz="3200">
                <a:latin typeface="Calibri"/>
                <a:cs typeface="Calibri"/>
              </a:rPr>
              <a:t>A 1 percent increase in the price of a good causes the quantity demanded to decrease by 3 percent</a:t>
            </a:r>
          </a:p>
          <a:p>
            <a:pPr marL="527050" marR="5080" indent="-514350">
              <a:spcBef>
                <a:spcPts val="100"/>
              </a:spcBef>
              <a:buFont typeface="+mj-lt"/>
              <a:buAutoNum type="alphaLcParenR"/>
            </a:pPr>
            <a:endParaRPr lang="en-US" sz="3200">
              <a:latin typeface="Calibri"/>
              <a:cs typeface="Calibri"/>
            </a:endParaRPr>
          </a:p>
          <a:p>
            <a:pPr marL="12700" marR="5080">
              <a:spcBef>
                <a:spcPts val="100"/>
              </a:spcBef>
            </a:pPr>
            <a:r>
              <a:rPr lang="en-US" sz="3200">
                <a:latin typeface="Calibri"/>
                <a:cs typeface="Calibri"/>
              </a:rPr>
              <a:t>What does that tell you about elasticity?</a:t>
            </a:r>
          </a:p>
          <a:p>
            <a:pPr marL="12700" marR="5080">
              <a:spcBef>
                <a:spcPts val="100"/>
              </a:spcBef>
            </a:pPr>
            <a:endParaRPr lang="en-US" sz="3200">
              <a:latin typeface="Calibri"/>
              <a:cs typeface="Calibri"/>
            </a:endParaRPr>
          </a:p>
        </p:txBody>
      </p:sp>
    </p:spTree>
    <p:extLst>
      <p:ext uri="{BB962C8B-B14F-4D97-AF65-F5344CB8AC3E}">
        <p14:creationId xmlns:p14="http://schemas.microsoft.com/office/powerpoint/2010/main" val="1435975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85292" rIns="0" bIns="0" rtlCol="0">
            <a:spAutoFit/>
          </a:bodyPr>
          <a:lstStyle/>
          <a:p>
            <a:pPr marL="165100">
              <a:lnSpc>
                <a:spcPct val="100000"/>
              </a:lnSpc>
              <a:spcBef>
                <a:spcPts val="100"/>
              </a:spcBef>
            </a:pPr>
            <a:r>
              <a:rPr sz="4200"/>
              <a:t>4.</a:t>
            </a:r>
            <a:r>
              <a:rPr sz="4200" spc="-65"/>
              <a:t> </a:t>
            </a:r>
            <a:r>
              <a:rPr sz="4200" spc="-10"/>
              <a:t>Elasticity</a:t>
            </a:r>
            <a:r>
              <a:rPr sz="4200" spc="-65"/>
              <a:t> </a:t>
            </a:r>
            <a:r>
              <a:rPr sz="4200"/>
              <a:t>-</a:t>
            </a:r>
            <a:r>
              <a:rPr sz="4200" spc="-65"/>
              <a:t> </a:t>
            </a:r>
            <a:r>
              <a:rPr sz="4200"/>
              <a:t>5</a:t>
            </a:r>
            <a:r>
              <a:rPr sz="4200" spc="-65"/>
              <a:t> </a:t>
            </a:r>
            <a:r>
              <a:rPr sz="4200"/>
              <a:t>Types</a:t>
            </a:r>
            <a:r>
              <a:rPr sz="4200" spc="-65"/>
              <a:t> </a:t>
            </a:r>
            <a:r>
              <a:rPr sz="4200"/>
              <a:t>of</a:t>
            </a:r>
            <a:r>
              <a:rPr sz="4200" spc="-65"/>
              <a:t> </a:t>
            </a:r>
            <a:r>
              <a:rPr sz="4200" spc="-25"/>
              <a:t>Ed</a:t>
            </a:r>
            <a:endParaRPr sz="4200"/>
          </a:p>
        </p:txBody>
      </p:sp>
      <p:graphicFrame>
        <p:nvGraphicFramePr>
          <p:cNvPr id="3" name="object 3"/>
          <p:cNvGraphicFramePr>
            <a:graphicFrameLocks noGrp="1"/>
          </p:cNvGraphicFramePr>
          <p:nvPr>
            <p:extLst>
              <p:ext uri="{D42A27DB-BD31-4B8C-83A1-F6EECF244321}">
                <p14:modId xmlns:p14="http://schemas.microsoft.com/office/powerpoint/2010/main" val="3006249827"/>
              </p:ext>
            </p:extLst>
          </p:nvPr>
        </p:nvGraphicFramePr>
        <p:xfrm>
          <a:off x="1117362" y="1943875"/>
          <a:ext cx="16197579" cy="6459855"/>
        </p:xfrm>
        <a:graphic>
          <a:graphicData uri="http://schemas.openxmlformats.org/drawingml/2006/table">
            <a:tbl>
              <a:tblPr firstRow="1" bandRow="1">
                <a:tableStyleId>{2D5ABB26-0587-4C30-8999-92F81FD0307C}</a:tableStyleId>
              </a:tblPr>
              <a:tblGrid>
                <a:gridCol w="1714500">
                  <a:extLst>
                    <a:ext uri="{9D8B030D-6E8A-4147-A177-3AD203B41FA5}">
                      <a16:colId xmlns:a16="http://schemas.microsoft.com/office/drawing/2014/main" val="20000"/>
                    </a:ext>
                  </a:extLst>
                </a:gridCol>
                <a:gridCol w="2850515">
                  <a:extLst>
                    <a:ext uri="{9D8B030D-6E8A-4147-A177-3AD203B41FA5}">
                      <a16:colId xmlns:a16="http://schemas.microsoft.com/office/drawing/2014/main" val="20001"/>
                    </a:ext>
                  </a:extLst>
                </a:gridCol>
                <a:gridCol w="2887980">
                  <a:extLst>
                    <a:ext uri="{9D8B030D-6E8A-4147-A177-3AD203B41FA5}">
                      <a16:colId xmlns:a16="http://schemas.microsoft.com/office/drawing/2014/main" val="20002"/>
                    </a:ext>
                  </a:extLst>
                </a:gridCol>
                <a:gridCol w="2812414">
                  <a:extLst>
                    <a:ext uri="{9D8B030D-6E8A-4147-A177-3AD203B41FA5}">
                      <a16:colId xmlns:a16="http://schemas.microsoft.com/office/drawing/2014/main" val="20003"/>
                    </a:ext>
                  </a:extLst>
                </a:gridCol>
                <a:gridCol w="2926080">
                  <a:extLst>
                    <a:ext uri="{9D8B030D-6E8A-4147-A177-3AD203B41FA5}">
                      <a16:colId xmlns:a16="http://schemas.microsoft.com/office/drawing/2014/main" val="20004"/>
                    </a:ext>
                  </a:extLst>
                </a:gridCol>
                <a:gridCol w="3006090">
                  <a:extLst>
                    <a:ext uri="{9D8B030D-6E8A-4147-A177-3AD203B41FA5}">
                      <a16:colId xmlns:a16="http://schemas.microsoft.com/office/drawing/2014/main" val="20005"/>
                    </a:ext>
                  </a:extLst>
                </a:gridCol>
              </a:tblGrid>
              <a:tr h="610870">
                <a:tc>
                  <a:txBody>
                    <a:bodyPr/>
                    <a:lstStyle/>
                    <a:p>
                      <a:pPr>
                        <a:lnSpc>
                          <a:spcPct val="100000"/>
                        </a:lnSpc>
                      </a:pPr>
                      <a:endParaRPr sz="2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307340">
                        <a:lnSpc>
                          <a:spcPct val="100000"/>
                        </a:lnSpc>
                        <a:spcBef>
                          <a:spcPts val="580"/>
                        </a:spcBef>
                      </a:pPr>
                      <a:r>
                        <a:rPr sz="2400" b="1" spc="-10">
                          <a:latin typeface="Calibri"/>
                          <a:cs typeface="Calibri"/>
                        </a:rPr>
                        <a:t>perfectly</a:t>
                      </a:r>
                      <a:r>
                        <a:rPr sz="2400" b="1" spc="-85">
                          <a:latin typeface="Calibri"/>
                          <a:cs typeface="Calibri"/>
                        </a:rPr>
                        <a:t> </a:t>
                      </a:r>
                      <a:r>
                        <a:rPr sz="2400" b="1" spc="-10">
                          <a:latin typeface="Calibri"/>
                          <a:cs typeface="Calibri"/>
                        </a:rPr>
                        <a:t>inelastic</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22019">
                        <a:lnSpc>
                          <a:spcPct val="100000"/>
                        </a:lnSpc>
                        <a:spcBef>
                          <a:spcPts val="580"/>
                        </a:spcBef>
                      </a:pPr>
                      <a:r>
                        <a:rPr sz="2400" b="1" spc="-10">
                          <a:latin typeface="Calibri"/>
                          <a:cs typeface="Calibri"/>
                        </a:rPr>
                        <a:t>inelastic</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R="709930" algn="r">
                        <a:lnSpc>
                          <a:spcPct val="100000"/>
                        </a:lnSpc>
                        <a:spcBef>
                          <a:spcPts val="580"/>
                        </a:spcBef>
                      </a:pPr>
                      <a:r>
                        <a:rPr sz="2400" b="1">
                          <a:latin typeface="Calibri"/>
                          <a:cs typeface="Calibri"/>
                        </a:rPr>
                        <a:t>unit</a:t>
                      </a:r>
                      <a:r>
                        <a:rPr sz="2400" b="1" spc="-60">
                          <a:latin typeface="Calibri"/>
                          <a:cs typeface="Calibri"/>
                        </a:rPr>
                        <a:t> </a:t>
                      </a:r>
                      <a:r>
                        <a:rPr sz="2400" b="1" spc="-10">
                          <a:latin typeface="Calibri"/>
                          <a:cs typeface="Calibri"/>
                        </a:rPr>
                        <a:t>elastic</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580"/>
                        </a:spcBef>
                      </a:pPr>
                      <a:r>
                        <a:rPr sz="2400" b="1" spc="-10">
                          <a:latin typeface="Calibri"/>
                          <a:cs typeface="Calibri"/>
                        </a:rPr>
                        <a:t>elastic</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580"/>
                        </a:spcBef>
                      </a:pPr>
                      <a:r>
                        <a:rPr sz="2400" b="1" spc="-10">
                          <a:latin typeface="Calibri"/>
                          <a:cs typeface="Calibri"/>
                        </a:rPr>
                        <a:t>perfectly</a:t>
                      </a:r>
                      <a:r>
                        <a:rPr sz="2400" b="1" spc="-85">
                          <a:latin typeface="Calibri"/>
                          <a:cs typeface="Calibri"/>
                        </a:rPr>
                        <a:t> </a:t>
                      </a:r>
                      <a:r>
                        <a:rPr sz="2400" b="1" spc="-10">
                          <a:latin typeface="Calibri"/>
                          <a:cs typeface="Calibri"/>
                        </a:rPr>
                        <a:t>elastic</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1279525">
                <a:tc>
                  <a:txBody>
                    <a:bodyPr/>
                    <a:lstStyle/>
                    <a:p>
                      <a:pPr marL="85725">
                        <a:lnSpc>
                          <a:spcPct val="100000"/>
                        </a:lnSpc>
                        <a:spcBef>
                          <a:spcPts val="580"/>
                        </a:spcBef>
                      </a:pPr>
                      <a:r>
                        <a:rPr sz="2400" spc="-10">
                          <a:latin typeface="Calibri"/>
                          <a:cs typeface="Calibri"/>
                        </a:rPr>
                        <a:t>Definition</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520700" marR="291465" indent="-223520">
                        <a:lnSpc>
                          <a:spcPct val="100000"/>
                        </a:lnSpc>
                        <a:spcBef>
                          <a:spcPts val="580"/>
                        </a:spcBef>
                      </a:pPr>
                      <a:r>
                        <a:rPr sz="2400">
                          <a:latin typeface="Calibri"/>
                          <a:cs typeface="Calibri"/>
                        </a:rPr>
                        <a:t>Qd</a:t>
                      </a:r>
                      <a:r>
                        <a:rPr sz="2400" spc="-60">
                          <a:latin typeface="Calibri"/>
                          <a:cs typeface="Calibri"/>
                        </a:rPr>
                        <a:t> </a:t>
                      </a:r>
                      <a:r>
                        <a:rPr sz="2400" spc="-10">
                          <a:latin typeface="Calibri"/>
                          <a:cs typeface="Calibri"/>
                        </a:rPr>
                        <a:t>stays</a:t>
                      </a:r>
                      <a:r>
                        <a:rPr sz="2400" spc="-55">
                          <a:latin typeface="Calibri"/>
                          <a:cs typeface="Calibri"/>
                        </a:rPr>
                        <a:t> </a:t>
                      </a:r>
                      <a:r>
                        <a:rPr sz="2400">
                          <a:latin typeface="Calibri"/>
                          <a:cs typeface="Calibri"/>
                        </a:rPr>
                        <a:t>the</a:t>
                      </a:r>
                      <a:r>
                        <a:rPr sz="2400" spc="-55">
                          <a:latin typeface="Calibri"/>
                          <a:cs typeface="Calibri"/>
                        </a:rPr>
                        <a:t> </a:t>
                      </a:r>
                      <a:r>
                        <a:rPr sz="2400" spc="-20">
                          <a:latin typeface="Calibri"/>
                          <a:cs typeface="Calibri"/>
                        </a:rPr>
                        <a:t>same regardless</a:t>
                      </a:r>
                      <a:r>
                        <a:rPr sz="2400" spc="-45">
                          <a:latin typeface="Calibri"/>
                          <a:cs typeface="Calibri"/>
                        </a:rPr>
                        <a:t> </a:t>
                      </a:r>
                      <a:r>
                        <a:rPr sz="2400">
                          <a:latin typeface="Calibri"/>
                          <a:cs typeface="Calibri"/>
                        </a:rPr>
                        <a:t>of</a:t>
                      </a:r>
                      <a:r>
                        <a:rPr sz="2400" spc="-40">
                          <a:latin typeface="Calibri"/>
                          <a:cs typeface="Calibri"/>
                        </a:rPr>
                        <a:t> </a:t>
                      </a:r>
                      <a:r>
                        <a:rPr sz="2400" spc="-50">
                          <a:latin typeface="Calibri"/>
                          <a:cs typeface="Calibri"/>
                        </a:rPr>
                        <a:t>P</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40435" marR="253365" indent="-681355">
                        <a:lnSpc>
                          <a:spcPct val="100000"/>
                        </a:lnSpc>
                        <a:spcBef>
                          <a:spcPts val="580"/>
                        </a:spcBef>
                      </a:pPr>
                      <a:r>
                        <a:rPr sz="2400">
                          <a:latin typeface="Calibri"/>
                          <a:cs typeface="Calibri"/>
                        </a:rPr>
                        <a:t>Qd</a:t>
                      </a:r>
                      <a:r>
                        <a:rPr sz="2400" spc="-50">
                          <a:latin typeface="Calibri"/>
                          <a:cs typeface="Calibri"/>
                        </a:rPr>
                        <a:t> </a:t>
                      </a:r>
                      <a:r>
                        <a:rPr sz="2400">
                          <a:latin typeface="Calibri"/>
                          <a:cs typeface="Calibri"/>
                        </a:rPr>
                        <a:t>reacts</a:t>
                      </a:r>
                      <a:r>
                        <a:rPr sz="2400" spc="-50">
                          <a:latin typeface="Calibri"/>
                          <a:cs typeface="Calibri"/>
                        </a:rPr>
                        <a:t> </a:t>
                      </a:r>
                      <a:r>
                        <a:rPr sz="2400">
                          <a:latin typeface="Calibri"/>
                          <a:cs typeface="Calibri"/>
                        </a:rPr>
                        <a:t>little</a:t>
                      </a:r>
                      <a:r>
                        <a:rPr sz="2400" spc="-50">
                          <a:latin typeface="Calibri"/>
                          <a:cs typeface="Calibri"/>
                        </a:rPr>
                        <a:t> </a:t>
                      </a:r>
                      <a:r>
                        <a:rPr sz="2400">
                          <a:latin typeface="Calibri"/>
                          <a:cs typeface="Calibri"/>
                        </a:rPr>
                        <a:t>to</a:t>
                      </a:r>
                      <a:r>
                        <a:rPr sz="2400" spc="-50">
                          <a:latin typeface="Calibri"/>
                          <a:cs typeface="Calibri"/>
                        </a:rPr>
                        <a:t> P </a:t>
                      </a:r>
                      <a:r>
                        <a:rPr sz="2400" spc="-10">
                          <a:latin typeface="Calibri"/>
                          <a:cs typeface="Calibri"/>
                        </a:rPr>
                        <a:t>changes</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203200" marR="197485" algn="ctr">
                        <a:lnSpc>
                          <a:spcPct val="100000"/>
                        </a:lnSpc>
                        <a:spcBef>
                          <a:spcPts val="580"/>
                        </a:spcBef>
                      </a:pPr>
                      <a:r>
                        <a:rPr sz="2400">
                          <a:latin typeface="Calibri"/>
                          <a:cs typeface="Calibri"/>
                        </a:rPr>
                        <a:t>Qd</a:t>
                      </a:r>
                      <a:r>
                        <a:rPr sz="2400" spc="-40">
                          <a:latin typeface="Calibri"/>
                          <a:cs typeface="Calibri"/>
                        </a:rPr>
                        <a:t> </a:t>
                      </a:r>
                      <a:r>
                        <a:rPr sz="2400">
                          <a:latin typeface="Calibri"/>
                          <a:cs typeface="Calibri"/>
                        </a:rPr>
                        <a:t>changes</a:t>
                      </a:r>
                      <a:r>
                        <a:rPr sz="2400" spc="-40">
                          <a:latin typeface="Calibri"/>
                          <a:cs typeface="Calibri"/>
                        </a:rPr>
                        <a:t> </a:t>
                      </a:r>
                      <a:r>
                        <a:rPr sz="2400">
                          <a:latin typeface="Calibri"/>
                          <a:cs typeface="Calibri"/>
                        </a:rPr>
                        <a:t>in</a:t>
                      </a:r>
                      <a:r>
                        <a:rPr sz="2400" spc="-35">
                          <a:latin typeface="Calibri"/>
                          <a:cs typeface="Calibri"/>
                        </a:rPr>
                        <a:t> </a:t>
                      </a:r>
                      <a:r>
                        <a:rPr sz="2400" spc="-25">
                          <a:latin typeface="Calibri"/>
                          <a:cs typeface="Calibri"/>
                        </a:rPr>
                        <a:t>the </a:t>
                      </a:r>
                      <a:r>
                        <a:rPr sz="2400">
                          <a:latin typeface="Calibri"/>
                          <a:cs typeface="Calibri"/>
                        </a:rPr>
                        <a:t>same</a:t>
                      </a:r>
                      <a:r>
                        <a:rPr sz="2400" spc="-100">
                          <a:latin typeface="Calibri"/>
                          <a:cs typeface="Calibri"/>
                        </a:rPr>
                        <a:t> </a:t>
                      </a:r>
                      <a:r>
                        <a:rPr sz="2400">
                          <a:latin typeface="Calibri"/>
                          <a:cs typeface="Calibri"/>
                        </a:rPr>
                        <a:t>proportion</a:t>
                      </a:r>
                      <a:r>
                        <a:rPr sz="2400" spc="-85">
                          <a:latin typeface="Calibri"/>
                          <a:cs typeface="Calibri"/>
                        </a:rPr>
                        <a:t> </a:t>
                      </a:r>
                      <a:r>
                        <a:rPr sz="2400" spc="-25">
                          <a:latin typeface="Calibri"/>
                          <a:cs typeface="Calibri"/>
                        </a:rPr>
                        <a:t>as </a:t>
                      </a:r>
                      <a:r>
                        <a:rPr sz="2400">
                          <a:latin typeface="Calibri"/>
                          <a:cs typeface="Calibri"/>
                        </a:rPr>
                        <a:t>the</a:t>
                      </a:r>
                      <a:r>
                        <a:rPr sz="2400" spc="-50">
                          <a:latin typeface="Calibri"/>
                          <a:cs typeface="Calibri"/>
                        </a:rPr>
                        <a:t> </a:t>
                      </a:r>
                      <a:r>
                        <a:rPr sz="2400">
                          <a:latin typeface="Calibri"/>
                          <a:cs typeface="Calibri"/>
                        </a:rPr>
                        <a:t>change</a:t>
                      </a:r>
                      <a:r>
                        <a:rPr sz="2400" spc="-45">
                          <a:latin typeface="Calibri"/>
                          <a:cs typeface="Calibri"/>
                        </a:rPr>
                        <a:t> </a:t>
                      </a:r>
                      <a:r>
                        <a:rPr sz="2400">
                          <a:latin typeface="Calibri"/>
                          <a:cs typeface="Calibri"/>
                        </a:rPr>
                        <a:t>in</a:t>
                      </a:r>
                      <a:r>
                        <a:rPr sz="2400" spc="-45">
                          <a:latin typeface="Calibri"/>
                          <a:cs typeface="Calibri"/>
                        </a:rPr>
                        <a:t> </a:t>
                      </a:r>
                      <a:r>
                        <a:rPr sz="2400" spc="-50">
                          <a:latin typeface="Calibri"/>
                          <a:cs typeface="Calibri"/>
                        </a:rPr>
                        <a:t>P</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59485" marR="313690" indent="-640080">
                        <a:lnSpc>
                          <a:spcPct val="100000"/>
                        </a:lnSpc>
                        <a:spcBef>
                          <a:spcPts val="580"/>
                        </a:spcBef>
                      </a:pPr>
                      <a:r>
                        <a:rPr sz="2400">
                          <a:latin typeface="Calibri"/>
                          <a:cs typeface="Calibri"/>
                        </a:rPr>
                        <a:t>Qd</a:t>
                      </a:r>
                      <a:r>
                        <a:rPr sz="2400" spc="-35">
                          <a:latin typeface="Calibri"/>
                          <a:cs typeface="Calibri"/>
                        </a:rPr>
                        <a:t> </a:t>
                      </a:r>
                      <a:r>
                        <a:rPr sz="2400">
                          <a:latin typeface="Calibri"/>
                          <a:cs typeface="Calibri"/>
                        </a:rPr>
                        <a:t>reacts</a:t>
                      </a:r>
                      <a:r>
                        <a:rPr sz="2400" spc="-30">
                          <a:latin typeface="Calibri"/>
                          <a:cs typeface="Calibri"/>
                        </a:rPr>
                        <a:t> </a:t>
                      </a:r>
                      <a:r>
                        <a:rPr sz="2400">
                          <a:latin typeface="Calibri"/>
                          <a:cs typeface="Calibri"/>
                        </a:rPr>
                        <a:t>alot</a:t>
                      </a:r>
                      <a:r>
                        <a:rPr sz="2400" spc="-35">
                          <a:latin typeface="Calibri"/>
                          <a:cs typeface="Calibri"/>
                        </a:rPr>
                        <a:t> </a:t>
                      </a:r>
                      <a:r>
                        <a:rPr sz="2400">
                          <a:latin typeface="Calibri"/>
                          <a:cs typeface="Calibri"/>
                        </a:rPr>
                        <a:t>to</a:t>
                      </a:r>
                      <a:r>
                        <a:rPr sz="2400" spc="-30">
                          <a:latin typeface="Calibri"/>
                          <a:cs typeface="Calibri"/>
                        </a:rPr>
                        <a:t> </a:t>
                      </a:r>
                      <a:r>
                        <a:rPr sz="2400" spc="-50">
                          <a:latin typeface="Calibri"/>
                          <a:cs typeface="Calibri"/>
                        </a:rPr>
                        <a:t>P </a:t>
                      </a:r>
                      <a:r>
                        <a:rPr sz="2400" spc="-10">
                          <a:latin typeface="Calibri"/>
                          <a:cs typeface="Calibri"/>
                        </a:rPr>
                        <a:t>changes</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103505" marR="99060" indent="1270" algn="ctr">
                        <a:lnSpc>
                          <a:spcPct val="100000"/>
                        </a:lnSpc>
                        <a:spcBef>
                          <a:spcPts val="580"/>
                        </a:spcBef>
                      </a:pPr>
                      <a:r>
                        <a:rPr sz="2400">
                          <a:latin typeface="Calibri"/>
                          <a:cs typeface="Calibri"/>
                        </a:rPr>
                        <a:t>Qd</a:t>
                      </a:r>
                      <a:r>
                        <a:rPr sz="2400" spc="-45">
                          <a:latin typeface="Calibri"/>
                          <a:cs typeface="Calibri"/>
                        </a:rPr>
                        <a:t> </a:t>
                      </a:r>
                      <a:r>
                        <a:rPr sz="2400">
                          <a:latin typeface="Calibri"/>
                          <a:cs typeface="Calibri"/>
                        </a:rPr>
                        <a:t>changes</a:t>
                      </a:r>
                      <a:r>
                        <a:rPr sz="2400" spc="-45">
                          <a:latin typeface="Calibri"/>
                          <a:cs typeface="Calibri"/>
                        </a:rPr>
                        <a:t> </a:t>
                      </a:r>
                      <a:r>
                        <a:rPr sz="2400">
                          <a:latin typeface="Calibri"/>
                          <a:cs typeface="Calibri"/>
                        </a:rPr>
                        <a:t>by</a:t>
                      </a:r>
                      <a:r>
                        <a:rPr sz="2400" spc="-40">
                          <a:latin typeface="Calibri"/>
                          <a:cs typeface="Calibri"/>
                        </a:rPr>
                        <a:t> </a:t>
                      </a:r>
                      <a:r>
                        <a:rPr sz="2400" spc="-25">
                          <a:latin typeface="Calibri"/>
                          <a:cs typeface="Calibri"/>
                        </a:rPr>
                        <a:t>an </a:t>
                      </a:r>
                      <a:r>
                        <a:rPr sz="2400" spc="-10">
                          <a:latin typeface="Calibri"/>
                          <a:cs typeface="Calibri"/>
                        </a:rPr>
                        <a:t>infinitely</a:t>
                      </a:r>
                      <a:r>
                        <a:rPr sz="2400" spc="-95">
                          <a:latin typeface="Calibri"/>
                          <a:cs typeface="Calibri"/>
                        </a:rPr>
                        <a:t> </a:t>
                      </a:r>
                      <a:r>
                        <a:rPr sz="2400">
                          <a:latin typeface="Calibri"/>
                          <a:cs typeface="Calibri"/>
                        </a:rPr>
                        <a:t>large</a:t>
                      </a:r>
                      <a:r>
                        <a:rPr sz="2400" spc="-90">
                          <a:latin typeface="Calibri"/>
                          <a:cs typeface="Calibri"/>
                        </a:rPr>
                        <a:t> </a:t>
                      </a:r>
                      <a:r>
                        <a:rPr sz="2400" spc="-10">
                          <a:latin typeface="Calibri"/>
                          <a:cs typeface="Calibri"/>
                        </a:rPr>
                        <a:t>amount </a:t>
                      </a:r>
                      <a:r>
                        <a:rPr sz="2400">
                          <a:latin typeface="Calibri"/>
                          <a:cs typeface="Calibri"/>
                        </a:rPr>
                        <a:t>when</a:t>
                      </a:r>
                      <a:r>
                        <a:rPr sz="2400" spc="-40">
                          <a:latin typeface="Calibri"/>
                          <a:cs typeface="Calibri"/>
                        </a:rPr>
                        <a:t> </a:t>
                      </a:r>
                      <a:r>
                        <a:rPr sz="2400">
                          <a:latin typeface="Calibri"/>
                          <a:cs typeface="Calibri"/>
                        </a:rPr>
                        <a:t>P</a:t>
                      </a:r>
                      <a:r>
                        <a:rPr sz="2400" spc="-40">
                          <a:latin typeface="Calibri"/>
                          <a:cs typeface="Calibri"/>
                        </a:rPr>
                        <a:t> </a:t>
                      </a:r>
                      <a:r>
                        <a:rPr sz="2400" spc="-10">
                          <a:latin typeface="Calibri"/>
                          <a:cs typeface="Calibri"/>
                        </a:rPr>
                        <a:t>changes</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788035">
                <a:tc>
                  <a:txBody>
                    <a:bodyPr/>
                    <a:lstStyle/>
                    <a:p>
                      <a:pPr marL="85725">
                        <a:lnSpc>
                          <a:spcPct val="100000"/>
                        </a:lnSpc>
                        <a:spcBef>
                          <a:spcPts val="580"/>
                        </a:spcBef>
                      </a:pPr>
                      <a:r>
                        <a:rPr sz="2400">
                          <a:latin typeface="Calibri"/>
                          <a:cs typeface="Calibri"/>
                        </a:rPr>
                        <a:t>ed</a:t>
                      </a:r>
                      <a:r>
                        <a:rPr sz="2400" spc="-35">
                          <a:latin typeface="Calibri"/>
                          <a:cs typeface="Calibri"/>
                        </a:rPr>
                        <a:t> </a:t>
                      </a:r>
                      <a:r>
                        <a:rPr sz="2400" spc="-20">
                          <a:latin typeface="Calibri"/>
                          <a:cs typeface="Calibri"/>
                        </a:rPr>
                        <a:t>range</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580"/>
                        </a:spcBef>
                      </a:pPr>
                      <a:r>
                        <a:rPr sz="2400">
                          <a:latin typeface="Arial MT"/>
                          <a:cs typeface="Arial MT"/>
                        </a:rPr>
                        <a:t>ed</a:t>
                      </a:r>
                      <a:r>
                        <a:rPr sz="2400" spc="-25">
                          <a:latin typeface="Arial MT"/>
                          <a:cs typeface="Arial MT"/>
                        </a:rPr>
                        <a:t> </a:t>
                      </a:r>
                      <a:r>
                        <a:rPr sz="2400">
                          <a:latin typeface="Arial MT"/>
                          <a:cs typeface="Arial MT"/>
                        </a:rPr>
                        <a:t>=</a:t>
                      </a:r>
                      <a:r>
                        <a:rPr sz="2400" spc="-20">
                          <a:latin typeface="Arial MT"/>
                          <a:cs typeface="Arial MT"/>
                        </a:rPr>
                        <a:t> </a:t>
                      </a:r>
                      <a:r>
                        <a:rPr sz="2400" spc="-50">
                          <a:latin typeface="Arial MT"/>
                          <a:cs typeface="Arial MT"/>
                        </a:rPr>
                        <a:t>0</a:t>
                      </a:r>
                      <a:endParaRPr sz="2400">
                        <a:latin typeface="Arial MT"/>
                        <a:cs typeface="Arial MT"/>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1000125">
                        <a:lnSpc>
                          <a:spcPct val="100000"/>
                        </a:lnSpc>
                        <a:spcBef>
                          <a:spcPts val="580"/>
                        </a:spcBef>
                      </a:pPr>
                      <a:r>
                        <a:rPr sz="2400">
                          <a:latin typeface="Calibri"/>
                          <a:cs typeface="Calibri"/>
                        </a:rPr>
                        <a:t>ed</a:t>
                      </a:r>
                      <a:r>
                        <a:rPr sz="2400" spc="-30">
                          <a:latin typeface="Calibri"/>
                          <a:cs typeface="Calibri"/>
                        </a:rPr>
                        <a:t> </a:t>
                      </a:r>
                      <a:r>
                        <a:rPr sz="2400">
                          <a:latin typeface="Calibri"/>
                          <a:cs typeface="Calibri"/>
                        </a:rPr>
                        <a:t>&lt;</a:t>
                      </a:r>
                      <a:r>
                        <a:rPr sz="2400" spc="-25">
                          <a:latin typeface="Calibri"/>
                          <a:cs typeface="Calibri"/>
                        </a:rPr>
                        <a:t> |1|</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R="768985" algn="r">
                        <a:lnSpc>
                          <a:spcPct val="100000"/>
                        </a:lnSpc>
                        <a:spcBef>
                          <a:spcPts val="580"/>
                        </a:spcBef>
                      </a:pPr>
                      <a:r>
                        <a:rPr sz="2400">
                          <a:latin typeface="Calibri"/>
                          <a:cs typeface="Calibri"/>
                        </a:rPr>
                        <a:t>ed</a:t>
                      </a:r>
                      <a:r>
                        <a:rPr sz="2400" spc="-30">
                          <a:latin typeface="Calibri"/>
                          <a:cs typeface="Calibri"/>
                        </a:rPr>
                        <a:t> </a:t>
                      </a:r>
                      <a:r>
                        <a:rPr sz="2400">
                          <a:latin typeface="Calibri"/>
                          <a:cs typeface="Calibri"/>
                        </a:rPr>
                        <a:t>=</a:t>
                      </a:r>
                      <a:r>
                        <a:rPr sz="2400" spc="-25">
                          <a:latin typeface="Calibri"/>
                          <a:cs typeface="Calibri"/>
                        </a:rPr>
                        <a:t> |1|</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99490">
                        <a:lnSpc>
                          <a:spcPct val="100000"/>
                        </a:lnSpc>
                        <a:spcBef>
                          <a:spcPts val="580"/>
                        </a:spcBef>
                      </a:pPr>
                      <a:r>
                        <a:rPr sz="2400">
                          <a:latin typeface="Calibri"/>
                          <a:cs typeface="Calibri"/>
                        </a:rPr>
                        <a:t>ed</a:t>
                      </a:r>
                      <a:r>
                        <a:rPr sz="2400" spc="-30">
                          <a:latin typeface="Calibri"/>
                          <a:cs typeface="Calibri"/>
                        </a:rPr>
                        <a:t> </a:t>
                      </a:r>
                      <a:r>
                        <a:rPr sz="2400">
                          <a:latin typeface="Calibri"/>
                          <a:cs typeface="Calibri"/>
                        </a:rPr>
                        <a:t>&gt;</a:t>
                      </a:r>
                      <a:r>
                        <a:rPr sz="2400" spc="-25">
                          <a:latin typeface="Calibri"/>
                          <a:cs typeface="Calibri"/>
                        </a:rPr>
                        <a:t> |1|</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31750" algn="ctr">
                        <a:lnSpc>
                          <a:spcPct val="100000"/>
                        </a:lnSpc>
                        <a:spcBef>
                          <a:spcPts val="580"/>
                        </a:spcBef>
                      </a:pPr>
                      <a:r>
                        <a:rPr sz="2400">
                          <a:latin typeface="Calibri"/>
                          <a:cs typeface="Calibri"/>
                        </a:rPr>
                        <a:t>ed</a:t>
                      </a:r>
                      <a:r>
                        <a:rPr sz="2400" spc="-30">
                          <a:latin typeface="Calibri"/>
                          <a:cs typeface="Calibri"/>
                        </a:rPr>
                        <a:t> </a:t>
                      </a:r>
                      <a:r>
                        <a:rPr sz="2400">
                          <a:latin typeface="Calibri"/>
                          <a:cs typeface="Calibri"/>
                        </a:rPr>
                        <a:t>=</a:t>
                      </a:r>
                      <a:r>
                        <a:rPr sz="2400" spc="-25">
                          <a:latin typeface="Calibri"/>
                          <a:cs typeface="Calibri"/>
                        </a:rPr>
                        <a:t> |</a:t>
                      </a:r>
                      <a:r>
                        <a:rPr sz="2400" spc="-25">
                          <a:solidFill>
                            <a:srgbClr val="202124"/>
                          </a:solidFill>
                          <a:latin typeface="Arial MT"/>
                          <a:cs typeface="Arial MT"/>
                        </a:rPr>
                        <a:t>∞|</a:t>
                      </a:r>
                      <a:endParaRPr sz="2400">
                        <a:latin typeface="Arial MT"/>
                        <a:cs typeface="Arial MT"/>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2501900">
                <a:tc>
                  <a:txBody>
                    <a:bodyPr/>
                    <a:lstStyle/>
                    <a:p>
                      <a:pPr marL="85725">
                        <a:lnSpc>
                          <a:spcPct val="100000"/>
                        </a:lnSpc>
                        <a:spcBef>
                          <a:spcPts val="580"/>
                        </a:spcBef>
                      </a:pPr>
                      <a:r>
                        <a:rPr sz="2400" spc="-10">
                          <a:latin typeface="Calibri"/>
                          <a:cs typeface="Calibri"/>
                        </a:rPr>
                        <a:t>graph</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1279525">
                <a:tc>
                  <a:txBody>
                    <a:bodyPr/>
                    <a:lstStyle/>
                    <a:p>
                      <a:pPr marL="85725">
                        <a:lnSpc>
                          <a:spcPct val="100000"/>
                        </a:lnSpc>
                        <a:spcBef>
                          <a:spcPts val="580"/>
                        </a:spcBef>
                      </a:pPr>
                      <a:r>
                        <a:rPr sz="2400" spc="-10">
                          <a:latin typeface="Calibri"/>
                          <a:cs typeface="Calibri"/>
                        </a:rPr>
                        <a:t>examples</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542290" indent="-412115">
                        <a:lnSpc>
                          <a:spcPct val="100000"/>
                        </a:lnSpc>
                        <a:spcBef>
                          <a:spcPts val="580"/>
                        </a:spcBef>
                        <a:buFont typeface="Arial MT"/>
                        <a:buChar char="●"/>
                        <a:tabLst>
                          <a:tab pos="542290" algn="l"/>
                        </a:tabLst>
                      </a:pPr>
                      <a:r>
                        <a:rPr sz="2400" spc="-10">
                          <a:latin typeface="Calibri"/>
                          <a:cs typeface="Calibri"/>
                        </a:rPr>
                        <a:t>insulin</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542290" indent="-412115">
                        <a:lnSpc>
                          <a:spcPct val="100000"/>
                        </a:lnSpc>
                        <a:spcBef>
                          <a:spcPts val="580"/>
                        </a:spcBef>
                        <a:buFont typeface="Arial MT"/>
                        <a:buChar char="●"/>
                        <a:tabLst>
                          <a:tab pos="542290" algn="l"/>
                        </a:tabLst>
                      </a:pPr>
                      <a:r>
                        <a:rPr sz="2400" spc="-20">
                          <a:latin typeface="Calibri"/>
                          <a:cs typeface="Calibri"/>
                        </a:rPr>
                        <a:t>food</a:t>
                      </a:r>
                      <a:endParaRPr sz="2400">
                        <a:latin typeface="Calibri"/>
                        <a:cs typeface="Calibri"/>
                      </a:endParaRPr>
                    </a:p>
                    <a:p>
                      <a:pPr marL="542290" indent="-412115">
                        <a:lnSpc>
                          <a:spcPct val="100000"/>
                        </a:lnSpc>
                        <a:spcBef>
                          <a:spcPts val="430"/>
                        </a:spcBef>
                        <a:buFont typeface="Arial MT"/>
                        <a:buChar char="●"/>
                        <a:tabLst>
                          <a:tab pos="542290" algn="l"/>
                        </a:tabLst>
                      </a:pPr>
                      <a:r>
                        <a:rPr sz="2400" spc="-10">
                          <a:latin typeface="Calibri"/>
                          <a:cs typeface="Calibri"/>
                        </a:rPr>
                        <a:t>shelter</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542290" indent="-412115">
                        <a:lnSpc>
                          <a:spcPct val="100000"/>
                        </a:lnSpc>
                        <a:spcBef>
                          <a:spcPts val="580"/>
                        </a:spcBef>
                        <a:buFont typeface="Arial MT"/>
                        <a:buChar char="●"/>
                        <a:tabLst>
                          <a:tab pos="542290" algn="l"/>
                        </a:tabLst>
                      </a:pPr>
                      <a:r>
                        <a:rPr sz="2400" spc="-20">
                          <a:latin typeface="Calibri"/>
                          <a:cs typeface="Calibri"/>
                        </a:rPr>
                        <a:t>cars</a:t>
                      </a:r>
                      <a:endParaRPr sz="2400">
                        <a:latin typeface="Calibri"/>
                        <a:cs typeface="Calibri"/>
                      </a:endParaRPr>
                    </a:p>
                    <a:p>
                      <a:pPr marL="542290" indent="-412115">
                        <a:lnSpc>
                          <a:spcPct val="100000"/>
                        </a:lnSpc>
                        <a:spcBef>
                          <a:spcPts val="430"/>
                        </a:spcBef>
                        <a:buFont typeface="Arial MT"/>
                        <a:buChar char="●"/>
                        <a:tabLst>
                          <a:tab pos="542290" algn="l"/>
                        </a:tabLst>
                      </a:pPr>
                      <a:r>
                        <a:rPr sz="2400" spc="-10">
                          <a:latin typeface="Calibri"/>
                          <a:cs typeface="Calibri"/>
                        </a:rPr>
                        <a:t>furnitures</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542925" marR="464184" indent="-412750">
                        <a:lnSpc>
                          <a:spcPct val="100000"/>
                        </a:lnSpc>
                        <a:spcBef>
                          <a:spcPts val="580"/>
                        </a:spcBef>
                        <a:buFont typeface="Arial MT"/>
                        <a:buChar char="●"/>
                        <a:tabLst>
                          <a:tab pos="542925" algn="l"/>
                        </a:tabLst>
                      </a:pPr>
                      <a:r>
                        <a:rPr sz="2400">
                          <a:latin typeface="Calibri"/>
                          <a:cs typeface="Calibri"/>
                        </a:rPr>
                        <a:t>2</a:t>
                      </a:r>
                      <a:r>
                        <a:rPr sz="2400" spc="-15">
                          <a:latin typeface="Calibri"/>
                          <a:cs typeface="Calibri"/>
                        </a:rPr>
                        <a:t> </a:t>
                      </a:r>
                      <a:r>
                        <a:rPr sz="2400">
                          <a:latin typeface="Calibri"/>
                          <a:cs typeface="Calibri"/>
                        </a:rPr>
                        <a:t>soft</a:t>
                      </a:r>
                      <a:r>
                        <a:rPr sz="2400" spc="-10">
                          <a:latin typeface="Calibri"/>
                          <a:cs typeface="Calibri"/>
                        </a:rPr>
                        <a:t> drinks </a:t>
                      </a:r>
                      <a:r>
                        <a:rPr sz="2400" spc="-20">
                          <a:latin typeface="Calibri"/>
                          <a:cs typeface="Calibri"/>
                        </a:rPr>
                        <a:t>side-</a:t>
                      </a:r>
                      <a:r>
                        <a:rPr sz="2400" spc="-45">
                          <a:latin typeface="Calibri"/>
                          <a:cs typeface="Calibri"/>
                        </a:rPr>
                        <a:t>by-</a:t>
                      </a:r>
                      <a:r>
                        <a:rPr sz="2400">
                          <a:latin typeface="Calibri"/>
                          <a:cs typeface="Calibri"/>
                        </a:rPr>
                        <a:t>side</a:t>
                      </a:r>
                      <a:r>
                        <a:rPr sz="2400" spc="-20">
                          <a:latin typeface="Calibri"/>
                          <a:cs typeface="Calibri"/>
                        </a:rPr>
                        <a:t> </a:t>
                      </a:r>
                      <a:r>
                        <a:rPr sz="2400">
                          <a:latin typeface="Calibri"/>
                          <a:cs typeface="Calibri"/>
                        </a:rPr>
                        <a:t>in</a:t>
                      </a:r>
                      <a:r>
                        <a:rPr sz="2400" spc="-15">
                          <a:latin typeface="Calibri"/>
                          <a:cs typeface="Calibri"/>
                        </a:rPr>
                        <a:t> </a:t>
                      </a:r>
                      <a:r>
                        <a:rPr sz="2400" spc="-50">
                          <a:latin typeface="Calibri"/>
                          <a:cs typeface="Calibri"/>
                        </a:rPr>
                        <a:t>a</a:t>
                      </a:r>
                      <a:endParaRPr sz="2400">
                        <a:latin typeface="Calibri"/>
                        <a:cs typeface="Calibri"/>
                      </a:endParaRPr>
                    </a:p>
                    <a:p>
                      <a:pPr marL="542925">
                        <a:lnSpc>
                          <a:spcPct val="100000"/>
                        </a:lnSpc>
                      </a:pPr>
                      <a:r>
                        <a:rPr sz="2400">
                          <a:latin typeface="Calibri"/>
                          <a:cs typeface="Calibri"/>
                        </a:rPr>
                        <a:t>vending</a:t>
                      </a:r>
                      <a:r>
                        <a:rPr sz="2400" spc="-135">
                          <a:latin typeface="Calibri"/>
                          <a:cs typeface="Calibri"/>
                        </a:rPr>
                        <a:t> </a:t>
                      </a:r>
                      <a:r>
                        <a:rPr sz="2400" spc="-10">
                          <a:latin typeface="Calibri"/>
                          <a:cs typeface="Calibri"/>
                        </a:rPr>
                        <a:t>machine</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bl>
          </a:graphicData>
        </a:graphic>
      </p:graphicFrame>
      <p:pic>
        <p:nvPicPr>
          <p:cNvPr id="4" name="object 4"/>
          <p:cNvPicPr/>
          <p:nvPr/>
        </p:nvPicPr>
        <p:blipFill>
          <a:blip r:embed="rId2" cstate="print"/>
          <a:stretch>
            <a:fillRect/>
          </a:stretch>
        </p:blipFill>
        <p:spPr>
          <a:xfrm>
            <a:off x="3081347" y="4849100"/>
            <a:ext cx="2172955" cy="2041249"/>
          </a:xfrm>
          <a:prstGeom prst="rect">
            <a:avLst/>
          </a:prstGeom>
        </p:spPr>
      </p:pic>
      <p:pic>
        <p:nvPicPr>
          <p:cNvPr id="5" name="object 5"/>
          <p:cNvPicPr/>
          <p:nvPr/>
        </p:nvPicPr>
        <p:blipFill>
          <a:blip r:embed="rId3" cstate="print"/>
          <a:stretch>
            <a:fillRect/>
          </a:stretch>
        </p:blipFill>
        <p:spPr>
          <a:xfrm>
            <a:off x="5945725" y="4849100"/>
            <a:ext cx="2247103" cy="1989789"/>
          </a:xfrm>
          <a:prstGeom prst="rect">
            <a:avLst/>
          </a:prstGeom>
        </p:spPr>
      </p:pic>
      <p:pic>
        <p:nvPicPr>
          <p:cNvPr id="6" name="object 6"/>
          <p:cNvPicPr/>
          <p:nvPr/>
        </p:nvPicPr>
        <p:blipFill>
          <a:blip r:embed="rId4" cstate="print"/>
          <a:stretch>
            <a:fillRect/>
          </a:stretch>
        </p:blipFill>
        <p:spPr>
          <a:xfrm>
            <a:off x="14750141" y="4918295"/>
            <a:ext cx="2352657" cy="1972054"/>
          </a:xfrm>
          <a:prstGeom prst="rect">
            <a:avLst/>
          </a:prstGeom>
        </p:spPr>
      </p:pic>
      <p:pic>
        <p:nvPicPr>
          <p:cNvPr id="7" name="object 7"/>
          <p:cNvPicPr/>
          <p:nvPr/>
        </p:nvPicPr>
        <p:blipFill>
          <a:blip r:embed="rId5" cstate="print"/>
          <a:stretch>
            <a:fillRect/>
          </a:stretch>
        </p:blipFill>
        <p:spPr>
          <a:xfrm>
            <a:off x="11726333" y="4849100"/>
            <a:ext cx="2165088" cy="1951855"/>
          </a:xfrm>
          <a:prstGeom prst="rect">
            <a:avLst/>
          </a:prstGeom>
        </p:spPr>
      </p:pic>
      <p:pic>
        <p:nvPicPr>
          <p:cNvPr id="8" name="object 8"/>
          <p:cNvPicPr/>
          <p:nvPr/>
        </p:nvPicPr>
        <p:blipFill>
          <a:blip r:embed="rId6" cstate="print"/>
          <a:stretch>
            <a:fillRect/>
          </a:stretch>
        </p:blipFill>
        <p:spPr>
          <a:xfrm>
            <a:off x="8730500" y="4849100"/>
            <a:ext cx="2278657" cy="201006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357778" y="1"/>
            <a:ext cx="6619922" cy="10287000"/>
          </a:xfrm>
          <a:prstGeom prst="rect">
            <a:avLst/>
          </a:prstGeom>
        </p:spPr>
      </p:pic>
      <p:sp>
        <p:nvSpPr>
          <p:cNvPr id="3" name="object 3"/>
          <p:cNvSpPr txBox="1">
            <a:spLocks noGrp="1"/>
          </p:cNvSpPr>
          <p:nvPr>
            <p:ph type="title"/>
          </p:nvPr>
        </p:nvSpPr>
        <p:spPr>
          <a:prstGeom prst="rect">
            <a:avLst/>
          </a:prstGeom>
        </p:spPr>
        <p:txBody>
          <a:bodyPr vert="horz" wrap="square" lIns="0" tIns="385292" rIns="0" bIns="0" rtlCol="0">
            <a:spAutoFit/>
          </a:bodyPr>
          <a:lstStyle/>
          <a:p>
            <a:pPr marL="165100">
              <a:lnSpc>
                <a:spcPct val="100000"/>
              </a:lnSpc>
              <a:spcBef>
                <a:spcPts val="100"/>
              </a:spcBef>
            </a:pPr>
            <a:r>
              <a:rPr sz="4200"/>
              <a:t>4.</a:t>
            </a:r>
            <a:r>
              <a:rPr sz="4200" spc="-105"/>
              <a:t> </a:t>
            </a:r>
            <a:r>
              <a:rPr sz="4200" spc="-10"/>
              <a:t>Elasticity</a:t>
            </a:r>
            <a:r>
              <a:rPr sz="4200" spc="-100"/>
              <a:t> </a:t>
            </a:r>
            <a:r>
              <a:rPr sz="4200"/>
              <a:t>-</a:t>
            </a:r>
            <a:r>
              <a:rPr sz="4200" spc="-100"/>
              <a:t> </a:t>
            </a:r>
            <a:r>
              <a:rPr sz="4200" spc="-60"/>
              <a:t>Total</a:t>
            </a:r>
            <a:r>
              <a:rPr sz="4200" spc="-100"/>
              <a:t> </a:t>
            </a:r>
            <a:r>
              <a:rPr sz="4200"/>
              <a:t>Revenue</a:t>
            </a:r>
            <a:r>
              <a:rPr sz="4200" spc="-100"/>
              <a:t> </a:t>
            </a:r>
            <a:r>
              <a:rPr sz="4200" spc="-20"/>
              <a:t>(TR)</a:t>
            </a:r>
            <a:endParaRPr sz="4200"/>
          </a:p>
        </p:txBody>
      </p:sp>
      <p:sp>
        <p:nvSpPr>
          <p:cNvPr id="4" name="object 4"/>
          <p:cNvSpPr txBox="1"/>
          <p:nvPr/>
        </p:nvSpPr>
        <p:spPr>
          <a:xfrm>
            <a:off x="1489992" y="1862734"/>
            <a:ext cx="7196808" cy="6286336"/>
          </a:xfrm>
          <a:prstGeom prst="rect">
            <a:avLst/>
          </a:prstGeom>
        </p:spPr>
        <p:txBody>
          <a:bodyPr vert="horz" wrap="square" lIns="0" tIns="210820" rIns="0" bIns="0" rtlCol="0">
            <a:spAutoFit/>
          </a:bodyPr>
          <a:lstStyle/>
          <a:p>
            <a:pPr marL="440055" indent="-427355">
              <a:lnSpc>
                <a:spcPct val="100000"/>
              </a:lnSpc>
              <a:spcBef>
                <a:spcPts val="1660"/>
              </a:spcBef>
              <a:buFont typeface="Arial MT"/>
              <a:buChar char="●"/>
              <a:tabLst>
                <a:tab pos="440055" algn="l"/>
              </a:tabLst>
            </a:pPr>
            <a:r>
              <a:rPr sz="3200">
                <a:latin typeface="Calibri"/>
                <a:cs typeface="Calibri"/>
              </a:rPr>
              <a:t>ed</a:t>
            </a:r>
            <a:r>
              <a:rPr sz="3200" spc="-15">
                <a:latin typeface="Calibri"/>
                <a:cs typeface="Calibri"/>
              </a:rPr>
              <a:t> </a:t>
            </a:r>
            <a:r>
              <a:rPr sz="3200">
                <a:latin typeface="Calibri"/>
                <a:cs typeface="Calibri"/>
              </a:rPr>
              <a:t>=</a:t>
            </a:r>
            <a:r>
              <a:rPr sz="3200" spc="-15">
                <a:latin typeface="Calibri"/>
                <a:cs typeface="Calibri"/>
              </a:rPr>
              <a:t> </a:t>
            </a:r>
            <a:r>
              <a:rPr sz="3200" spc="-10">
                <a:latin typeface="Calibri"/>
                <a:cs typeface="Calibri"/>
              </a:rPr>
              <a:t>elastic</a:t>
            </a:r>
            <a:endParaRPr sz="3200">
              <a:latin typeface="Calibri"/>
              <a:cs typeface="Calibri"/>
            </a:endParaRPr>
          </a:p>
          <a:p>
            <a:pPr marL="897255" lvl="1" indent="-427355">
              <a:lnSpc>
                <a:spcPct val="100000"/>
              </a:lnSpc>
              <a:spcBef>
                <a:spcPts val="1560"/>
              </a:spcBef>
              <a:buFont typeface="Arial MT"/>
              <a:buChar char="○"/>
              <a:tabLst>
                <a:tab pos="897255" algn="l"/>
              </a:tabLst>
            </a:pPr>
            <a:r>
              <a:rPr sz="3200">
                <a:latin typeface="Calibri"/>
                <a:cs typeface="Calibri"/>
              </a:rPr>
              <a:t>upper</a:t>
            </a:r>
            <a:r>
              <a:rPr sz="3200" spc="-35">
                <a:latin typeface="Calibri"/>
                <a:cs typeface="Calibri"/>
              </a:rPr>
              <a:t> </a:t>
            </a:r>
            <a:r>
              <a:rPr sz="3200">
                <a:latin typeface="Calibri"/>
                <a:cs typeface="Calibri"/>
              </a:rPr>
              <a:t>half</a:t>
            </a:r>
            <a:r>
              <a:rPr sz="3200" spc="-30">
                <a:latin typeface="Calibri"/>
                <a:cs typeface="Calibri"/>
              </a:rPr>
              <a:t> </a:t>
            </a:r>
            <a:r>
              <a:rPr sz="3200">
                <a:latin typeface="Calibri"/>
                <a:cs typeface="Calibri"/>
              </a:rPr>
              <a:t>of</a:t>
            </a:r>
            <a:r>
              <a:rPr sz="3200" spc="-35">
                <a:latin typeface="Calibri"/>
                <a:cs typeface="Calibri"/>
              </a:rPr>
              <a:t> </a:t>
            </a:r>
            <a:r>
              <a:rPr sz="3200">
                <a:latin typeface="Calibri"/>
                <a:cs typeface="Calibri"/>
              </a:rPr>
              <a:t>a</a:t>
            </a:r>
            <a:r>
              <a:rPr sz="3200" spc="-30">
                <a:latin typeface="Calibri"/>
                <a:cs typeface="Calibri"/>
              </a:rPr>
              <a:t> </a:t>
            </a:r>
            <a:r>
              <a:rPr sz="3200">
                <a:latin typeface="Calibri"/>
                <a:cs typeface="Calibri"/>
              </a:rPr>
              <a:t>linear</a:t>
            </a:r>
            <a:r>
              <a:rPr sz="3200" spc="-35">
                <a:latin typeface="Calibri"/>
                <a:cs typeface="Calibri"/>
              </a:rPr>
              <a:t> </a:t>
            </a:r>
            <a:r>
              <a:rPr sz="3200">
                <a:latin typeface="Calibri"/>
                <a:cs typeface="Calibri"/>
              </a:rPr>
              <a:t>demand</a:t>
            </a:r>
            <a:r>
              <a:rPr sz="3200" spc="-30">
                <a:latin typeface="Calibri"/>
                <a:cs typeface="Calibri"/>
              </a:rPr>
              <a:t> </a:t>
            </a:r>
            <a:r>
              <a:rPr sz="3200" spc="-10">
                <a:latin typeface="Calibri"/>
                <a:cs typeface="Calibri"/>
              </a:rPr>
              <a:t>curve</a:t>
            </a:r>
            <a:endParaRPr sz="3200">
              <a:latin typeface="Calibri"/>
              <a:cs typeface="Calibri"/>
            </a:endParaRPr>
          </a:p>
          <a:p>
            <a:pPr marL="897255" lvl="1" indent="-427355">
              <a:lnSpc>
                <a:spcPct val="100000"/>
              </a:lnSpc>
              <a:spcBef>
                <a:spcPts val="1560"/>
              </a:spcBef>
              <a:buFont typeface="Arial MT"/>
              <a:buChar char="○"/>
              <a:tabLst>
                <a:tab pos="897255" algn="l"/>
              </a:tabLst>
            </a:pPr>
            <a:r>
              <a:rPr sz="3200">
                <a:latin typeface="Calibri"/>
                <a:cs typeface="Calibri"/>
              </a:rPr>
              <a:t>decrease</a:t>
            </a:r>
            <a:r>
              <a:rPr sz="3200" spc="-80">
                <a:latin typeface="Calibri"/>
                <a:cs typeface="Calibri"/>
              </a:rPr>
              <a:t> </a:t>
            </a:r>
            <a:r>
              <a:rPr sz="3200">
                <a:latin typeface="Calibri"/>
                <a:cs typeface="Calibri"/>
              </a:rPr>
              <a:t>price</a:t>
            </a:r>
            <a:r>
              <a:rPr sz="3200" spc="-70">
                <a:latin typeface="Calibri"/>
                <a:cs typeface="Calibri"/>
              </a:rPr>
              <a:t> </a:t>
            </a:r>
            <a:r>
              <a:rPr sz="3200">
                <a:latin typeface="Calibri"/>
                <a:cs typeface="Calibri"/>
              </a:rPr>
              <a:t>to</a:t>
            </a:r>
            <a:r>
              <a:rPr sz="3200" spc="-70">
                <a:latin typeface="Calibri"/>
                <a:cs typeface="Calibri"/>
              </a:rPr>
              <a:t> </a:t>
            </a:r>
            <a:r>
              <a:rPr sz="3200" spc="-10">
                <a:latin typeface="Calibri"/>
                <a:cs typeface="Calibri"/>
              </a:rPr>
              <a:t>maximize</a:t>
            </a:r>
            <a:r>
              <a:rPr sz="3200" spc="-65">
                <a:latin typeface="Calibri"/>
                <a:cs typeface="Calibri"/>
              </a:rPr>
              <a:t> </a:t>
            </a:r>
            <a:r>
              <a:rPr sz="3200" spc="-25">
                <a:latin typeface="Calibri"/>
                <a:cs typeface="Calibri"/>
              </a:rPr>
              <a:t>TR</a:t>
            </a:r>
            <a:endParaRPr sz="3200">
              <a:latin typeface="Calibri"/>
              <a:cs typeface="Calibri"/>
            </a:endParaRPr>
          </a:p>
          <a:p>
            <a:pPr marL="440055" indent="-427355">
              <a:lnSpc>
                <a:spcPct val="100000"/>
              </a:lnSpc>
              <a:spcBef>
                <a:spcPts val="1560"/>
              </a:spcBef>
              <a:buFont typeface="Arial MT"/>
              <a:buChar char="●"/>
              <a:tabLst>
                <a:tab pos="440055" algn="l"/>
              </a:tabLst>
            </a:pPr>
            <a:r>
              <a:rPr sz="3200">
                <a:latin typeface="Calibri"/>
                <a:cs typeface="Calibri"/>
              </a:rPr>
              <a:t>ed</a:t>
            </a:r>
            <a:r>
              <a:rPr sz="3200" spc="-15">
                <a:latin typeface="Calibri"/>
                <a:cs typeface="Calibri"/>
              </a:rPr>
              <a:t> </a:t>
            </a:r>
            <a:r>
              <a:rPr sz="3200">
                <a:latin typeface="Calibri"/>
                <a:cs typeface="Calibri"/>
              </a:rPr>
              <a:t>=</a:t>
            </a:r>
            <a:r>
              <a:rPr sz="3200" spc="-15">
                <a:latin typeface="Calibri"/>
                <a:cs typeface="Calibri"/>
              </a:rPr>
              <a:t> </a:t>
            </a:r>
            <a:r>
              <a:rPr sz="3200" spc="-10">
                <a:latin typeface="Calibri"/>
                <a:cs typeface="Calibri"/>
              </a:rPr>
              <a:t>inelastic</a:t>
            </a:r>
            <a:endParaRPr sz="3200">
              <a:latin typeface="Calibri"/>
              <a:cs typeface="Calibri"/>
            </a:endParaRPr>
          </a:p>
          <a:p>
            <a:pPr marL="897255" lvl="1" indent="-427355">
              <a:lnSpc>
                <a:spcPct val="100000"/>
              </a:lnSpc>
              <a:spcBef>
                <a:spcPts val="1560"/>
              </a:spcBef>
              <a:buFont typeface="Arial MT"/>
              <a:buChar char="○"/>
              <a:tabLst>
                <a:tab pos="897255" algn="l"/>
              </a:tabLst>
            </a:pPr>
            <a:r>
              <a:rPr sz="3200">
                <a:latin typeface="Calibri"/>
                <a:cs typeface="Calibri"/>
              </a:rPr>
              <a:t>lower</a:t>
            </a:r>
            <a:r>
              <a:rPr sz="3200" spc="-45">
                <a:latin typeface="Calibri"/>
                <a:cs typeface="Calibri"/>
              </a:rPr>
              <a:t> </a:t>
            </a:r>
            <a:r>
              <a:rPr sz="3200">
                <a:latin typeface="Calibri"/>
                <a:cs typeface="Calibri"/>
              </a:rPr>
              <a:t>half</a:t>
            </a:r>
            <a:r>
              <a:rPr sz="3200" spc="-45">
                <a:latin typeface="Calibri"/>
                <a:cs typeface="Calibri"/>
              </a:rPr>
              <a:t> </a:t>
            </a:r>
            <a:r>
              <a:rPr sz="3200">
                <a:latin typeface="Calibri"/>
                <a:cs typeface="Calibri"/>
              </a:rPr>
              <a:t>of</a:t>
            </a:r>
            <a:r>
              <a:rPr sz="3200" spc="-40">
                <a:latin typeface="Calibri"/>
                <a:cs typeface="Calibri"/>
              </a:rPr>
              <a:t> </a:t>
            </a:r>
            <a:r>
              <a:rPr sz="3200">
                <a:latin typeface="Calibri"/>
                <a:cs typeface="Calibri"/>
              </a:rPr>
              <a:t>a</a:t>
            </a:r>
            <a:r>
              <a:rPr sz="3200" spc="-45">
                <a:latin typeface="Calibri"/>
                <a:cs typeface="Calibri"/>
              </a:rPr>
              <a:t> </a:t>
            </a:r>
            <a:r>
              <a:rPr sz="3200">
                <a:latin typeface="Calibri"/>
                <a:cs typeface="Calibri"/>
              </a:rPr>
              <a:t>linear</a:t>
            </a:r>
            <a:r>
              <a:rPr sz="3200" spc="-40">
                <a:latin typeface="Calibri"/>
                <a:cs typeface="Calibri"/>
              </a:rPr>
              <a:t> </a:t>
            </a:r>
            <a:r>
              <a:rPr sz="3200">
                <a:latin typeface="Calibri"/>
                <a:cs typeface="Calibri"/>
              </a:rPr>
              <a:t>demand</a:t>
            </a:r>
            <a:r>
              <a:rPr sz="3200" spc="-45">
                <a:latin typeface="Calibri"/>
                <a:cs typeface="Calibri"/>
              </a:rPr>
              <a:t> </a:t>
            </a:r>
            <a:r>
              <a:rPr sz="3200" spc="-10">
                <a:latin typeface="Calibri"/>
                <a:cs typeface="Calibri"/>
              </a:rPr>
              <a:t>curve</a:t>
            </a:r>
            <a:endParaRPr sz="3200">
              <a:latin typeface="Calibri"/>
              <a:cs typeface="Calibri"/>
            </a:endParaRPr>
          </a:p>
          <a:p>
            <a:pPr marL="897255" lvl="1" indent="-427355">
              <a:lnSpc>
                <a:spcPct val="100000"/>
              </a:lnSpc>
              <a:spcBef>
                <a:spcPts val="1560"/>
              </a:spcBef>
              <a:buFont typeface="Arial MT"/>
              <a:buChar char="○"/>
              <a:tabLst>
                <a:tab pos="897255" algn="l"/>
              </a:tabLst>
            </a:pPr>
            <a:r>
              <a:rPr sz="3200">
                <a:latin typeface="Calibri"/>
                <a:cs typeface="Calibri"/>
              </a:rPr>
              <a:t>increase</a:t>
            </a:r>
            <a:r>
              <a:rPr sz="3200" spc="-80">
                <a:latin typeface="Calibri"/>
                <a:cs typeface="Calibri"/>
              </a:rPr>
              <a:t> </a:t>
            </a:r>
            <a:r>
              <a:rPr sz="3200">
                <a:latin typeface="Calibri"/>
                <a:cs typeface="Calibri"/>
              </a:rPr>
              <a:t>price</a:t>
            </a:r>
            <a:r>
              <a:rPr sz="3200" spc="-80">
                <a:latin typeface="Calibri"/>
                <a:cs typeface="Calibri"/>
              </a:rPr>
              <a:t> </a:t>
            </a:r>
            <a:r>
              <a:rPr sz="3200">
                <a:latin typeface="Calibri"/>
                <a:cs typeface="Calibri"/>
              </a:rPr>
              <a:t>to</a:t>
            </a:r>
            <a:r>
              <a:rPr sz="3200" spc="-80">
                <a:latin typeface="Calibri"/>
                <a:cs typeface="Calibri"/>
              </a:rPr>
              <a:t> </a:t>
            </a:r>
            <a:r>
              <a:rPr sz="3200" spc="-10">
                <a:latin typeface="Calibri"/>
                <a:cs typeface="Calibri"/>
              </a:rPr>
              <a:t>maximize</a:t>
            </a:r>
            <a:r>
              <a:rPr sz="3200" spc="-75">
                <a:latin typeface="Calibri"/>
                <a:cs typeface="Calibri"/>
              </a:rPr>
              <a:t> </a:t>
            </a:r>
            <a:r>
              <a:rPr sz="3200" spc="-25">
                <a:latin typeface="Calibri"/>
                <a:cs typeface="Calibri"/>
              </a:rPr>
              <a:t>TR</a:t>
            </a:r>
            <a:endParaRPr sz="3200">
              <a:latin typeface="Calibri"/>
              <a:cs typeface="Calibri"/>
            </a:endParaRPr>
          </a:p>
          <a:p>
            <a:pPr marL="440055" indent="-427355">
              <a:lnSpc>
                <a:spcPct val="100000"/>
              </a:lnSpc>
              <a:spcBef>
                <a:spcPts val="1560"/>
              </a:spcBef>
              <a:buFont typeface="Arial MT"/>
              <a:buChar char="●"/>
              <a:tabLst>
                <a:tab pos="440055" algn="l"/>
              </a:tabLst>
            </a:pPr>
            <a:r>
              <a:rPr sz="3200">
                <a:latin typeface="Calibri"/>
                <a:cs typeface="Calibri"/>
              </a:rPr>
              <a:t>ed</a:t>
            </a:r>
            <a:r>
              <a:rPr sz="3200" spc="-20">
                <a:latin typeface="Calibri"/>
                <a:cs typeface="Calibri"/>
              </a:rPr>
              <a:t> </a:t>
            </a:r>
            <a:r>
              <a:rPr sz="3200">
                <a:latin typeface="Calibri"/>
                <a:cs typeface="Calibri"/>
              </a:rPr>
              <a:t>=</a:t>
            </a:r>
            <a:r>
              <a:rPr sz="3200" spc="-15">
                <a:latin typeface="Calibri"/>
                <a:cs typeface="Calibri"/>
              </a:rPr>
              <a:t> </a:t>
            </a:r>
            <a:r>
              <a:rPr sz="3200">
                <a:latin typeface="Calibri"/>
                <a:cs typeface="Calibri"/>
              </a:rPr>
              <a:t>unit</a:t>
            </a:r>
            <a:r>
              <a:rPr sz="3200" spc="-15">
                <a:latin typeface="Calibri"/>
                <a:cs typeface="Calibri"/>
              </a:rPr>
              <a:t> </a:t>
            </a:r>
            <a:r>
              <a:rPr sz="3200" spc="-10">
                <a:latin typeface="Calibri"/>
                <a:cs typeface="Calibri"/>
              </a:rPr>
              <a:t>elastic</a:t>
            </a:r>
            <a:endParaRPr sz="3200">
              <a:latin typeface="Calibri"/>
              <a:cs typeface="Calibri"/>
            </a:endParaRPr>
          </a:p>
          <a:p>
            <a:pPr marL="897255" lvl="1" indent="-427355">
              <a:lnSpc>
                <a:spcPct val="100000"/>
              </a:lnSpc>
              <a:spcBef>
                <a:spcPts val="1560"/>
              </a:spcBef>
              <a:buFont typeface="Arial MT"/>
              <a:buChar char="○"/>
              <a:tabLst>
                <a:tab pos="897255" algn="l"/>
              </a:tabLst>
            </a:pPr>
            <a:r>
              <a:rPr sz="3200">
                <a:latin typeface="Calibri"/>
                <a:cs typeface="Calibri"/>
              </a:rPr>
              <a:t>midpoint</a:t>
            </a:r>
            <a:r>
              <a:rPr sz="3200" spc="-45">
                <a:latin typeface="Calibri"/>
                <a:cs typeface="Calibri"/>
              </a:rPr>
              <a:t> </a:t>
            </a:r>
            <a:r>
              <a:rPr sz="3200">
                <a:latin typeface="Calibri"/>
                <a:cs typeface="Calibri"/>
              </a:rPr>
              <a:t>of</a:t>
            </a:r>
            <a:r>
              <a:rPr sz="3200" spc="-45">
                <a:latin typeface="Calibri"/>
                <a:cs typeface="Calibri"/>
              </a:rPr>
              <a:t> </a:t>
            </a:r>
            <a:r>
              <a:rPr sz="3200">
                <a:latin typeface="Calibri"/>
                <a:cs typeface="Calibri"/>
              </a:rPr>
              <a:t>a</a:t>
            </a:r>
            <a:r>
              <a:rPr sz="3200" spc="-40">
                <a:latin typeface="Calibri"/>
                <a:cs typeface="Calibri"/>
              </a:rPr>
              <a:t> </a:t>
            </a:r>
            <a:r>
              <a:rPr sz="3200">
                <a:latin typeface="Calibri"/>
                <a:cs typeface="Calibri"/>
              </a:rPr>
              <a:t>linear</a:t>
            </a:r>
            <a:r>
              <a:rPr sz="3200" spc="-45">
                <a:latin typeface="Calibri"/>
                <a:cs typeface="Calibri"/>
              </a:rPr>
              <a:t> </a:t>
            </a:r>
            <a:r>
              <a:rPr sz="3200">
                <a:latin typeface="Calibri"/>
                <a:cs typeface="Calibri"/>
              </a:rPr>
              <a:t>demand</a:t>
            </a:r>
            <a:r>
              <a:rPr sz="3200" spc="-45">
                <a:latin typeface="Calibri"/>
                <a:cs typeface="Calibri"/>
              </a:rPr>
              <a:t> </a:t>
            </a:r>
            <a:r>
              <a:rPr sz="3200" spc="-10">
                <a:latin typeface="Calibri"/>
                <a:cs typeface="Calibri"/>
              </a:rPr>
              <a:t>curve</a:t>
            </a:r>
            <a:endParaRPr sz="3200">
              <a:latin typeface="Calibri"/>
              <a:cs typeface="Calibri"/>
            </a:endParaRPr>
          </a:p>
          <a:p>
            <a:pPr marL="897255" lvl="1" indent="-427355">
              <a:lnSpc>
                <a:spcPct val="100000"/>
              </a:lnSpc>
              <a:spcBef>
                <a:spcPts val="1560"/>
              </a:spcBef>
              <a:buFont typeface="Arial MT"/>
              <a:buChar char="○"/>
              <a:tabLst>
                <a:tab pos="897255" algn="l"/>
              </a:tabLst>
            </a:pPr>
            <a:r>
              <a:rPr sz="3200" spc="-10">
                <a:latin typeface="Calibri"/>
                <a:cs typeface="Calibri"/>
              </a:rPr>
              <a:t>maximizes</a:t>
            </a:r>
            <a:r>
              <a:rPr sz="3200" spc="-114">
                <a:latin typeface="Calibri"/>
                <a:cs typeface="Calibri"/>
              </a:rPr>
              <a:t> </a:t>
            </a:r>
            <a:r>
              <a:rPr sz="3200" spc="-25">
                <a:latin typeface="Calibri"/>
                <a:cs typeface="Calibri"/>
              </a:rPr>
              <a:t>TR</a:t>
            </a:r>
            <a:endParaRPr sz="3200">
              <a:latin typeface="Calibri"/>
              <a:cs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85292" rIns="0" bIns="0" rtlCol="0">
            <a:spAutoFit/>
          </a:bodyPr>
          <a:lstStyle/>
          <a:p>
            <a:pPr marL="165100">
              <a:lnSpc>
                <a:spcPct val="100000"/>
              </a:lnSpc>
              <a:spcBef>
                <a:spcPts val="100"/>
              </a:spcBef>
            </a:pPr>
            <a:r>
              <a:rPr sz="4200"/>
              <a:t>4.</a:t>
            </a:r>
            <a:r>
              <a:rPr sz="4200" spc="-105"/>
              <a:t> </a:t>
            </a:r>
            <a:r>
              <a:rPr sz="4200" spc="-10"/>
              <a:t>Elasticity</a:t>
            </a:r>
            <a:r>
              <a:rPr sz="4200" spc="-100"/>
              <a:t> </a:t>
            </a:r>
            <a:r>
              <a:rPr sz="4200"/>
              <a:t>-</a:t>
            </a:r>
            <a:r>
              <a:rPr sz="4200" spc="-100"/>
              <a:t> </a:t>
            </a:r>
            <a:r>
              <a:rPr sz="4200" spc="-60"/>
              <a:t>Total</a:t>
            </a:r>
            <a:r>
              <a:rPr sz="4200" spc="-100"/>
              <a:t> </a:t>
            </a:r>
            <a:r>
              <a:rPr sz="4200"/>
              <a:t>Revenue</a:t>
            </a:r>
            <a:r>
              <a:rPr sz="4200" spc="-100"/>
              <a:t> </a:t>
            </a:r>
            <a:r>
              <a:rPr sz="4200" spc="-20"/>
              <a:t>(TR)</a:t>
            </a:r>
            <a:endParaRPr sz="4200"/>
          </a:p>
        </p:txBody>
      </p:sp>
      <mc:AlternateContent xmlns:mc="http://schemas.openxmlformats.org/markup-compatibility/2006" xmlns:a14="http://schemas.microsoft.com/office/drawing/2010/main">
        <mc:Choice Requires="a14">
          <p:sp>
            <p:nvSpPr>
              <p:cNvPr id="3" name="object 3"/>
              <p:cNvSpPr txBox="1"/>
              <p:nvPr/>
            </p:nvSpPr>
            <p:spPr>
              <a:xfrm>
                <a:off x="1460775" y="2004224"/>
                <a:ext cx="14237969" cy="6542817"/>
              </a:xfrm>
              <a:prstGeom prst="rect">
                <a:avLst/>
              </a:prstGeom>
            </p:spPr>
            <p:txBody>
              <a:bodyPr vert="horz" wrap="square" lIns="0" tIns="12700" rIns="0" bIns="0" rtlCol="0">
                <a:spAutoFit/>
              </a:bodyPr>
              <a:lstStyle/>
              <a:p>
                <a:pPr marL="12700" marR="5080">
                  <a:spcBef>
                    <a:spcPts val="100"/>
                  </a:spcBef>
                </a:pPr>
                <a:r>
                  <a:rPr sz="3200" b="1" u="heavy">
                    <a:solidFill>
                      <a:srgbClr val="1155CC"/>
                    </a:solidFill>
                    <a:uFill>
                      <a:solidFill>
                        <a:srgbClr val="1155CC"/>
                      </a:solidFill>
                    </a:uFill>
                    <a:latin typeface="Calibri"/>
                    <a:cs typeface="Calibri"/>
                  </a:rPr>
                  <a:t>Q</a:t>
                </a:r>
                <a:r>
                  <a:rPr lang="en-CA" sz="3200" b="1" u="heavy">
                    <a:solidFill>
                      <a:srgbClr val="1155CC"/>
                    </a:solidFill>
                    <a:uFill>
                      <a:solidFill>
                        <a:srgbClr val="1155CC"/>
                      </a:solidFill>
                    </a:uFill>
                    <a:latin typeface="Calibri"/>
                    <a:cs typeface="Calibri"/>
                  </a:rPr>
                  <a:t>8</a:t>
                </a:r>
                <a:r>
                  <a:rPr sz="3200" b="1" u="heavy">
                    <a:solidFill>
                      <a:srgbClr val="1155CC"/>
                    </a:solidFill>
                    <a:uFill>
                      <a:solidFill>
                        <a:srgbClr val="1155CC"/>
                      </a:solidFill>
                    </a:uFill>
                    <a:latin typeface="Calibri"/>
                    <a:cs typeface="Calibri"/>
                  </a:rPr>
                  <a:t>:</a:t>
                </a:r>
                <a:r>
                  <a:rPr sz="3200" b="1" spc="-40">
                    <a:solidFill>
                      <a:srgbClr val="1155CC"/>
                    </a:solidFill>
                    <a:latin typeface="Calibri"/>
                    <a:cs typeface="Calibri"/>
                  </a:rPr>
                  <a:t> </a:t>
                </a:r>
                <a:r>
                  <a:rPr lang="en-CA" sz="3200">
                    <a:latin typeface="Calibri"/>
                    <a:cs typeface="Calibri"/>
                  </a:rPr>
                  <a:t>Along a downward sloping linear demand curve, total revenue is the greatest</a:t>
                </a:r>
              </a:p>
              <a:p>
                <a:pPr marL="527050" marR="5080" indent="-514350">
                  <a:spcBef>
                    <a:spcPts val="100"/>
                  </a:spcBef>
                  <a:buFont typeface="+mj-lt"/>
                  <a:buAutoNum type="alphaLcParenR"/>
                </a:pPr>
                <a:r>
                  <a:rPr lang="en-CA" sz="3200">
                    <a:latin typeface="Calibri"/>
                    <a:cs typeface="Calibri"/>
                  </a:rPr>
                  <a:t>Where demand is unit-elastic</a:t>
                </a:r>
              </a:p>
              <a:p>
                <a:pPr marL="527050" marR="5080" indent="-514350">
                  <a:spcBef>
                    <a:spcPts val="100"/>
                  </a:spcBef>
                  <a:buFont typeface="+mj-lt"/>
                  <a:buAutoNum type="alphaLcParenR"/>
                </a:pPr>
                <a:r>
                  <a:rPr lang="en-CA" sz="3200">
                    <a:latin typeface="Calibri"/>
                    <a:cs typeface="Calibri"/>
                  </a:rPr>
                  <a:t>Where demand is normal</a:t>
                </a:r>
              </a:p>
              <a:p>
                <a:pPr marL="527050" marR="5080" indent="-514350">
                  <a:spcBef>
                    <a:spcPts val="100"/>
                  </a:spcBef>
                  <a:buFont typeface="+mj-lt"/>
                  <a:buAutoNum type="alphaLcParenR"/>
                </a:pPr>
                <a:r>
                  <a:rPr lang="en-CA" sz="3200">
                    <a:latin typeface="Calibri"/>
                    <a:cs typeface="Calibri"/>
                  </a:rPr>
                  <a:t>Where demand is the most inelastic</a:t>
                </a:r>
              </a:p>
              <a:p>
                <a:pPr marL="527050" marR="5080" indent="-514350">
                  <a:spcBef>
                    <a:spcPts val="100"/>
                  </a:spcBef>
                  <a:buFont typeface="+mj-lt"/>
                  <a:buAutoNum type="alphaLcParenR"/>
                </a:pPr>
                <a:r>
                  <a:rPr lang="en-CA" sz="3200">
                    <a:latin typeface="Calibri"/>
                    <a:cs typeface="Calibri"/>
                  </a:rPr>
                  <a:t>Where demand is the most elastic</a:t>
                </a:r>
              </a:p>
              <a:p>
                <a:pPr marL="12700" marR="5080">
                  <a:spcBef>
                    <a:spcPts val="100"/>
                  </a:spcBef>
                </a:pPr>
                <a:endParaRPr lang="en-CA" sz="3200">
                  <a:latin typeface="Calibri"/>
                  <a:cs typeface="Calibri"/>
                </a:endParaRPr>
              </a:p>
              <a:p>
                <a:pPr marL="12700" marR="5080">
                  <a:spcBef>
                    <a:spcPts val="100"/>
                  </a:spcBef>
                </a:pPr>
                <a:r>
                  <a:rPr lang="en-CA" sz="3200" b="1" u="heavy">
                    <a:solidFill>
                      <a:srgbClr val="1155CC"/>
                    </a:solidFill>
                    <a:uFill>
                      <a:solidFill>
                        <a:srgbClr val="1155CC"/>
                      </a:solidFill>
                    </a:uFill>
                    <a:latin typeface="Calibri"/>
                    <a:cs typeface="Calibri"/>
                  </a:rPr>
                  <a:t>Q9: </a:t>
                </a:r>
                <a:r>
                  <a:rPr lang="en-CA" sz="3200">
                    <a:latin typeface="Calibri"/>
                    <a:cs typeface="Calibri"/>
                  </a:rPr>
                  <a:t>Suppose the absolute value of the price elasticity of demand for meals at the Fortune Buffet House is </a:t>
                </a:r>
                <a14:m>
                  <m:oMath xmlns:m="http://schemas.openxmlformats.org/officeDocument/2006/math">
                    <m:r>
                      <a:rPr lang="en-CA" sz="3200" i="1" smtClean="0">
                        <a:latin typeface="Cambria Math" panose="02040503050406030204" pitchFamily="18" charset="0"/>
                        <a:ea typeface="Cambria Math" panose="02040503050406030204" pitchFamily="18" charset="0"/>
                        <a:cs typeface="Calibri"/>
                      </a:rPr>
                      <m:t>∞</m:t>
                    </m:r>
                  </m:oMath>
                </a14:m>
                <a:r>
                  <a:rPr lang="en-CA" sz="3200">
                    <a:latin typeface="Calibri"/>
                    <a:cs typeface="Calibri"/>
                  </a:rPr>
                  <a:t>. What happens to the sales revenue us the restaurant increases its price by 5%?</a:t>
                </a:r>
              </a:p>
              <a:p>
                <a:pPr marL="527050" marR="5080" indent="-514350">
                  <a:spcBef>
                    <a:spcPts val="100"/>
                  </a:spcBef>
                  <a:buFont typeface="+mj-lt"/>
                  <a:buAutoNum type="alphaLcParenR"/>
                </a:pPr>
                <a:r>
                  <a:rPr lang="en-CA" sz="3200">
                    <a:latin typeface="Calibri"/>
                    <a:cs typeface="Calibri"/>
                  </a:rPr>
                  <a:t>Sales revenue falls by less than 5%</a:t>
                </a:r>
              </a:p>
              <a:p>
                <a:pPr marL="527050" marR="5080" indent="-514350">
                  <a:spcBef>
                    <a:spcPts val="100"/>
                  </a:spcBef>
                  <a:buFont typeface="+mj-lt"/>
                  <a:buAutoNum type="alphaLcParenR"/>
                </a:pPr>
                <a:r>
                  <a:rPr lang="en-CA" sz="3200">
                    <a:latin typeface="Calibri"/>
                    <a:cs typeface="Calibri"/>
                  </a:rPr>
                  <a:t>Sales revenue falls by 100 percent</a:t>
                </a:r>
              </a:p>
              <a:p>
                <a:pPr marL="527050" marR="5080" indent="-514350">
                  <a:spcBef>
                    <a:spcPts val="100"/>
                  </a:spcBef>
                  <a:buFont typeface="+mj-lt"/>
                  <a:buAutoNum type="alphaLcParenR"/>
                </a:pPr>
                <a:r>
                  <a:rPr lang="en-CA" sz="3200">
                    <a:latin typeface="Calibri"/>
                    <a:cs typeface="Calibri"/>
                  </a:rPr>
                  <a:t>Sales revenue remains unchanged</a:t>
                </a:r>
              </a:p>
              <a:p>
                <a:pPr marL="527050" marR="5080" indent="-514350">
                  <a:spcBef>
                    <a:spcPts val="100"/>
                  </a:spcBef>
                  <a:buFont typeface="+mj-lt"/>
                  <a:buAutoNum type="alphaLcParenR"/>
                </a:pPr>
                <a:r>
                  <a:rPr lang="en-CA" sz="3200">
                    <a:latin typeface="Calibri"/>
                    <a:cs typeface="Calibri"/>
                  </a:rPr>
                  <a:t>Sales revenue cannot be determined without information on prices</a:t>
                </a:r>
                <a:endParaRPr sz="3200">
                  <a:latin typeface="Calibri"/>
                  <a:cs typeface="Calibri"/>
                </a:endParaRPr>
              </a:p>
            </p:txBody>
          </p:sp>
        </mc:Choice>
        <mc:Fallback xmlns="">
          <p:sp>
            <p:nvSpPr>
              <p:cNvPr id="3" name="object 3"/>
              <p:cNvSpPr txBox="1">
                <a:spLocks noRot="1" noChangeAspect="1" noMove="1" noResize="1" noEditPoints="1" noAdjustHandles="1" noChangeArrowheads="1" noChangeShapeType="1" noTextEdit="1"/>
              </p:cNvSpPr>
              <p:nvPr/>
            </p:nvSpPr>
            <p:spPr>
              <a:xfrm>
                <a:off x="1460775" y="2004224"/>
                <a:ext cx="14237969" cy="6542817"/>
              </a:xfrm>
              <a:prstGeom prst="rect">
                <a:avLst/>
              </a:prstGeom>
              <a:blipFill>
                <a:blip r:embed="rId2"/>
                <a:stretch>
                  <a:fillRect l="-1713" t="-1771" b="-2889"/>
                </a:stretch>
              </a:blipFill>
            </p:spPr>
            <p:txBody>
              <a:bodyPr/>
              <a:lstStyle/>
              <a:p>
                <a:r>
                  <a:rPr 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8987969"/>
            <a:ext cx="18288000" cy="1299210"/>
          </a:xfrm>
          <a:custGeom>
            <a:avLst/>
            <a:gdLst/>
            <a:ahLst/>
            <a:cxnLst/>
            <a:rect l="l" t="t" r="r" b="b"/>
            <a:pathLst>
              <a:path w="18288000" h="1299209">
                <a:moveTo>
                  <a:pt x="18287994" y="1299029"/>
                </a:moveTo>
                <a:lnTo>
                  <a:pt x="0" y="1299029"/>
                </a:lnTo>
                <a:lnTo>
                  <a:pt x="0" y="0"/>
                </a:lnTo>
                <a:lnTo>
                  <a:pt x="18287994" y="0"/>
                </a:lnTo>
                <a:lnTo>
                  <a:pt x="18287994" y="1299029"/>
                </a:lnTo>
                <a:close/>
              </a:path>
            </a:pathLst>
          </a:custGeom>
          <a:solidFill>
            <a:srgbClr val="FDC099"/>
          </a:solidFill>
        </p:spPr>
        <p:txBody>
          <a:bodyPr wrap="square" lIns="0" tIns="0" rIns="0" bIns="0" rtlCol="0"/>
          <a:lstStyle/>
          <a:p>
            <a:endParaRPr/>
          </a:p>
        </p:txBody>
      </p:sp>
      <p:pic>
        <p:nvPicPr>
          <p:cNvPr id="3" name="object 3"/>
          <p:cNvPicPr/>
          <p:nvPr/>
        </p:nvPicPr>
        <p:blipFill>
          <a:blip r:embed="rId2" cstate="print"/>
          <a:stretch>
            <a:fillRect/>
          </a:stretch>
        </p:blipFill>
        <p:spPr>
          <a:xfrm>
            <a:off x="15845976" y="0"/>
            <a:ext cx="2442022" cy="2391834"/>
          </a:xfrm>
          <a:prstGeom prst="rect">
            <a:avLst/>
          </a:prstGeom>
        </p:spPr>
      </p:pic>
      <p:sp>
        <p:nvSpPr>
          <p:cNvPr id="4" name="object 4"/>
          <p:cNvSpPr txBox="1">
            <a:spLocks noGrp="1"/>
          </p:cNvSpPr>
          <p:nvPr>
            <p:ph type="title"/>
          </p:nvPr>
        </p:nvSpPr>
        <p:spPr>
          <a:xfrm>
            <a:off x="724700" y="589823"/>
            <a:ext cx="6699250" cy="878205"/>
          </a:xfrm>
          <a:prstGeom prst="rect">
            <a:avLst/>
          </a:prstGeom>
          <a:solidFill>
            <a:srgbClr val="FDC099"/>
          </a:solidFill>
        </p:spPr>
        <p:txBody>
          <a:bodyPr vert="horz" wrap="square" lIns="0" tIns="93980" rIns="0" bIns="0" rtlCol="0">
            <a:spAutoFit/>
          </a:bodyPr>
          <a:lstStyle/>
          <a:p>
            <a:pPr marL="268605">
              <a:lnSpc>
                <a:spcPct val="100000"/>
              </a:lnSpc>
              <a:spcBef>
                <a:spcPts val="740"/>
              </a:spcBef>
            </a:pPr>
            <a:r>
              <a:rPr sz="4550" spc="-45">
                <a:solidFill>
                  <a:srgbClr val="FFFFFF"/>
                </a:solidFill>
                <a:latin typeface="Arial"/>
                <a:cs typeface="Arial"/>
              </a:rPr>
              <a:t>TABLE</a:t>
            </a:r>
            <a:r>
              <a:rPr sz="4550" spc="-145">
                <a:solidFill>
                  <a:srgbClr val="FFFFFF"/>
                </a:solidFill>
                <a:latin typeface="Arial"/>
                <a:cs typeface="Arial"/>
              </a:rPr>
              <a:t> </a:t>
            </a:r>
            <a:r>
              <a:rPr sz="4550">
                <a:solidFill>
                  <a:srgbClr val="FFFFFF"/>
                </a:solidFill>
                <a:latin typeface="Arial"/>
                <a:cs typeface="Arial"/>
              </a:rPr>
              <a:t>OF</a:t>
            </a:r>
            <a:r>
              <a:rPr sz="4550" spc="-140">
                <a:solidFill>
                  <a:srgbClr val="FFFFFF"/>
                </a:solidFill>
                <a:latin typeface="Arial"/>
                <a:cs typeface="Arial"/>
              </a:rPr>
              <a:t> </a:t>
            </a:r>
            <a:r>
              <a:rPr sz="4550" spc="-10">
                <a:solidFill>
                  <a:srgbClr val="FFFFFF"/>
                </a:solidFill>
                <a:latin typeface="Arial"/>
                <a:cs typeface="Arial"/>
              </a:rPr>
              <a:t>CONTENTS</a:t>
            </a:r>
            <a:endParaRPr sz="4550">
              <a:latin typeface="Arial"/>
              <a:cs typeface="Arial"/>
            </a:endParaRPr>
          </a:p>
        </p:txBody>
      </p:sp>
      <p:pic>
        <p:nvPicPr>
          <p:cNvPr id="5" name="object 5"/>
          <p:cNvPicPr/>
          <p:nvPr/>
        </p:nvPicPr>
        <p:blipFill>
          <a:blip r:embed="rId3" cstate="print"/>
          <a:stretch>
            <a:fillRect/>
          </a:stretch>
        </p:blipFill>
        <p:spPr>
          <a:xfrm>
            <a:off x="15845978" y="7130810"/>
            <a:ext cx="2442021" cy="3156189"/>
          </a:xfrm>
          <a:prstGeom prst="rect">
            <a:avLst/>
          </a:prstGeom>
        </p:spPr>
      </p:pic>
      <p:pic>
        <p:nvPicPr>
          <p:cNvPr id="6" name="object 6"/>
          <p:cNvPicPr/>
          <p:nvPr/>
        </p:nvPicPr>
        <p:blipFill>
          <a:blip r:embed="rId4" cstate="print"/>
          <a:stretch>
            <a:fillRect/>
          </a:stretch>
        </p:blipFill>
        <p:spPr>
          <a:xfrm>
            <a:off x="107744" y="9061043"/>
            <a:ext cx="1716190" cy="1175658"/>
          </a:xfrm>
          <a:prstGeom prst="rect">
            <a:avLst/>
          </a:prstGeom>
        </p:spPr>
      </p:pic>
      <p:sp>
        <p:nvSpPr>
          <p:cNvPr id="7" name="object 7"/>
          <p:cNvSpPr txBox="1"/>
          <p:nvPr/>
        </p:nvSpPr>
        <p:spPr>
          <a:xfrm>
            <a:off x="1105207" y="1731718"/>
            <a:ext cx="6104890" cy="4657685"/>
          </a:xfrm>
          <a:prstGeom prst="rect">
            <a:avLst/>
          </a:prstGeom>
        </p:spPr>
        <p:txBody>
          <a:bodyPr vert="horz" wrap="square" lIns="0" tIns="147320" rIns="0" bIns="0" rtlCol="0">
            <a:spAutoFit/>
          </a:bodyPr>
          <a:lstStyle/>
          <a:p>
            <a:pPr marL="575310" indent="-556895">
              <a:lnSpc>
                <a:spcPct val="100000"/>
              </a:lnSpc>
              <a:spcBef>
                <a:spcPts val="1160"/>
              </a:spcBef>
              <a:buAutoNum type="arabicPeriod"/>
              <a:tabLst>
                <a:tab pos="575310" algn="l"/>
              </a:tabLst>
            </a:pPr>
            <a:r>
              <a:rPr lang="en-CA" sz="3400">
                <a:latin typeface="Calibri"/>
                <a:cs typeface="Calibri"/>
              </a:rPr>
              <a:t>What</a:t>
            </a:r>
            <a:r>
              <a:rPr lang="en-CA" sz="3400" spc="-25">
                <a:latin typeface="Calibri"/>
                <a:cs typeface="Calibri"/>
              </a:rPr>
              <a:t> </a:t>
            </a:r>
            <a:r>
              <a:rPr lang="en-CA" sz="3400">
                <a:latin typeface="Calibri"/>
                <a:cs typeface="Calibri"/>
              </a:rPr>
              <a:t>is</a:t>
            </a:r>
            <a:r>
              <a:rPr lang="en-CA" sz="3400" spc="-25">
                <a:latin typeface="Calibri"/>
                <a:cs typeface="Calibri"/>
              </a:rPr>
              <a:t> </a:t>
            </a:r>
            <a:r>
              <a:rPr lang="en-CA" sz="3400" spc="-10">
                <a:latin typeface="Calibri"/>
                <a:cs typeface="Calibri"/>
              </a:rPr>
              <a:t>Economics</a:t>
            </a:r>
            <a:endParaRPr lang="en-CA" sz="3400">
              <a:latin typeface="Calibri"/>
              <a:cs typeface="Calibri"/>
            </a:endParaRPr>
          </a:p>
          <a:p>
            <a:pPr marL="575310" indent="-556895">
              <a:lnSpc>
                <a:spcPct val="100000"/>
              </a:lnSpc>
              <a:spcBef>
                <a:spcPts val="1060"/>
              </a:spcBef>
              <a:buAutoNum type="arabicPeriod"/>
              <a:tabLst>
                <a:tab pos="575310" algn="l"/>
              </a:tabLst>
            </a:pPr>
            <a:r>
              <a:rPr lang="en-CA" sz="3400" spc="-75">
                <a:latin typeface="Calibri"/>
                <a:cs typeface="Calibri"/>
              </a:rPr>
              <a:t>PPF,</a:t>
            </a:r>
            <a:r>
              <a:rPr lang="en-CA" sz="3400" spc="-80">
                <a:latin typeface="Calibri"/>
                <a:cs typeface="Calibri"/>
              </a:rPr>
              <a:t> </a:t>
            </a:r>
            <a:r>
              <a:rPr lang="en-CA" sz="3400">
                <a:latin typeface="Calibri"/>
                <a:cs typeface="Calibri"/>
              </a:rPr>
              <a:t>Gains</a:t>
            </a:r>
            <a:r>
              <a:rPr lang="en-CA" sz="3400" spc="-80">
                <a:latin typeface="Calibri"/>
                <a:cs typeface="Calibri"/>
              </a:rPr>
              <a:t> </a:t>
            </a:r>
            <a:r>
              <a:rPr lang="en-CA" sz="3400">
                <a:latin typeface="Calibri"/>
                <a:cs typeface="Calibri"/>
              </a:rPr>
              <a:t>from</a:t>
            </a:r>
            <a:r>
              <a:rPr lang="en-CA" sz="3400" spc="-80">
                <a:latin typeface="Calibri"/>
                <a:cs typeface="Calibri"/>
              </a:rPr>
              <a:t> </a:t>
            </a:r>
            <a:r>
              <a:rPr lang="en-CA" sz="3400" spc="-10">
                <a:latin typeface="Calibri"/>
                <a:cs typeface="Calibri"/>
              </a:rPr>
              <a:t>Trade</a:t>
            </a:r>
            <a:endParaRPr sz="3400">
              <a:latin typeface="Calibri"/>
              <a:cs typeface="Calibri"/>
            </a:endParaRPr>
          </a:p>
          <a:p>
            <a:pPr marL="575310" indent="-556895">
              <a:lnSpc>
                <a:spcPct val="100000"/>
              </a:lnSpc>
              <a:spcBef>
                <a:spcPts val="1060"/>
              </a:spcBef>
              <a:buAutoNum type="arabicPeriod"/>
              <a:tabLst>
                <a:tab pos="575310" algn="l"/>
              </a:tabLst>
            </a:pPr>
            <a:r>
              <a:rPr sz="3400">
                <a:latin typeface="Calibri"/>
                <a:cs typeface="Calibri"/>
              </a:rPr>
              <a:t>Demand</a:t>
            </a:r>
            <a:r>
              <a:rPr sz="3400" spc="-30">
                <a:latin typeface="Calibri"/>
                <a:cs typeface="Calibri"/>
              </a:rPr>
              <a:t> </a:t>
            </a:r>
            <a:r>
              <a:rPr sz="3400">
                <a:latin typeface="Calibri"/>
                <a:cs typeface="Calibri"/>
              </a:rPr>
              <a:t>&amp;</a:t>
            </a:r>
            <a:r>
              <a:rPr sz="3400" spc="-30">
                <a:latin typeface="Calibri"/>
                <a:cs typeface="Calibri"/>
              </a:rPr>
              <a:t> </a:t>
            </a:r>
            <a:r>
              <a:rPr sz="3400" spc="-10">
                <a:latin typeface="Calibri"/>
                <a:cs typeface="Calibri"/>
              </a:rPr>
              <a:t>Supply</a:t>
            </a:r>
            <a:endParaRPr sz="3400">
              <a:latin typeface="Calibri"/>
              <a:cs typeface="Calibri"/>
            </a:endParaRPr>
          </a:p>
          <a:p>
            <a:pPr marL="575310" indent="-556895">
              <a:lnSpc>
                <a:spcPct val="100000"/>
              </a:lnSpc>
              <a:spcBef>
                <a:spcPts val="1060"/>
              </a:spcBef>
              <a:buAutoNum type="arabicPeriod"/>
              <a:tabLst>
                <a:tab pos="575310" algn="l"/>
              </a:tabLst>
            </a:pPr>
            <a:r>
              <a:rPr sz="3400" spc="-10">
                <a:latin typeface="Calibri"/>
                <a:cs typeface="Calibri"/>
              </a:rPr>
              <a:t>Elasticity</a:t>
            </a:r>
            <a:endParaRPr sz="3400">
              <a:latin typeface="Calibri"/>
              <a:cs typeface="Calibri"/>
            </a:endParaRPr>
          </a:p>
          <a:p>
            <a:pPr marL="575310" indent="-556895">
              <a:lnSpc>
                <a:spcPct val="100000"/>
              </a:lnSpc>
              <a:spcBef>
                <a:spcPts val="1065"/>
              </a:spcBef>
              <a:buAutoNum type="arabicPeriod"/>
              <a:tabLst>
                <a:tab pos="575310" algn="l"/>
              </a:tabLst>
            </a:pPr>
            <a:r>
              <a:rPr sz="3400">
                <a:latin typeface="Calibri"/>
                <a:cs typeface="Calibri"/>
              </a:rPr>
              <a:t>Surplus</a:t>
            </a:r>
            <a:r>
              <a:rPr sz="3400" spc="-35">
                <a:latin typeface="Calibri"/>
                <a:cs typeface="Calibri"/>
              </a:rPr>
              <a:t> </a:t>
            </a:r>
            <a:r>
              <a:rPr sz="3400">
                <a:latin typeface="Calibri"/>
                <a:cs typeface="Calibri"/>
              </a:rPr>
              <a:t>&amp;</a:t>
            </a:r>
            <a:r>
              <a:rPr sz="3400" spc="-30">
                <a:latin typeface="Calibri"/>
                <a:cs typeface="Calibri"/>
              </a:rPr>
              <a:t> </a:t>
            </a:r>
            <a:r>
              <a:rPr sz="3400" spc="-10">
                <a:latin typeface="Calibri"/>
                <a:cs typeface="Calibri"/>
              </a:rPr>
              <a:t>Efficiency</a:t>
            </a:r>
            <a:endParaRPr sz="3400">
              <a:latin typeface="Calibri"/>
              <a:cs typeface="Calibri"/>
            </a:endParaRPr>
          </a:p>
          <a:p>
            <a:pPr marL="575310" indent="-556895">
              <a:lnSpc>
                <a:spcPct val="100000"/>
              </a:lnSpc>
              <a:spcBef>
                <a:spcPts val="1060"/>
              </a:spcBef>
              <a:buAutoNum type="arabicPeriod"/>
              <a:tabLst>
                <a:tab pos="575310" algn="l"/>
              </a:tabLst>
            </a:pPr>
            <a:r>
              <a:rPr lang="en-CA" sz="3400">
                <a:latin typeface="Calibri"/>
                <a:cs typeface="Calibri"/>
              </a:rPr>
              <a:t>Price Controls and Quotas</a:t>
            </a:r>
            <a:endParaRPr sz="3400">
              <a:latin typeface="Calibri"/>
              <a:cs typeface="Calibri"/>
            </a:endParaRPr>
          </a:p>
          <a:p>
            <a:pPr marL="575310" indent="-562610">
              <a:lnSpc>
                <a:spcPct val="100000"/>
              </a:lnSpc>
              <a:spcBef>
                <a:spcPts val="1060"/>
              </a:spcBef>
              <a:buAutoNum type="arabicPeriod"/>
              <a:tabLst>
                <a:tab pos="575310" algn="l"/>
              </a:tabLst>
            </a:pPr>
            <a:r>
              <a:rPr lang="en-CA" sz="3400" spc="-10">
                <a:latin typeface="Calibri"/>
                <a:cs typeface="Calibri"/>
              </a:rPr>
              <a:t>Taxes</a:t>
            </a:r>
            <a:endParaRPr sz="3400">
              <a:latin typeface="Calibri"/>
              <a:cs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85292" rIns="0" bIns="0" rtlCol="0">
            <a:spAutoFit/>
          </a:bodyPr>
          <a:lstStyle/>
          <a:p>
            <a:pPr marL="165100">
              <a:lnSpc>
                <a:spcPct val="100000"/>
              </a:lnSpc>
              <a:spcBef>
                <a:spcPts val="100"/>
              </a:spcBef>
            </a:pPr>
            <a:r>
              <a:rPr sz="4200"/>
              <a:t>4.</a:t>
            </a:r>
            <a:r>
              <a:rPr sz="4200" spc="-85"/>
              <a:t> </a:t>
            </a:r>
            <a:r>
              <a:rPr sz="4200" spc="-10"/>
              <a:t>Elasticity</a:t>
            </a:r>
            <a:r>
              <a:rPr sz="4200" spc="-80"/>
              <a:t> </a:t>
            </a:r>
            <a:r>
              <a:rPr sz="4200"/>
              <a:t>-</a:t>
            </a:r>
            <a:r>
              <a:rPr sz="4200" spc="-80"/>
              <a:t> </a:t>
            </a:r>
            <a:r>
              <a:rPr sz="4200"/>
              <a:t>More</a:t>
            </a:r>
            <a:r>
              <a:rPr sz="4200" spc="-80"/>
              <a:t> </a:t>
            </a:r>
            <a:r>
              <a:rPr sz="4200" spc="-10"/>
              <a:t>Elasticity</a:t>
            </a:r>
            <a:endParaRPr sz="4200"/>
          </a:p>
        </p:txBody>
      </p:sp>
      <p:sp>
        <p:nvSpPr>
          <p:cNvPr id="3" name="object 3"/>
          <p:cNvSpPr txBox="1"/>
          <p:nvPr/>
        </p:nvSpPr>
        <p:spPr>
          <a:xfrm>
            <a:off x="1219200" y="1790700"/>
            <a:ext cx="16533672" cy="6994222"/>
          </a:xfrm>
          <a:prstGeom prst="rect">
            <a:avLst/>
          </a:prstGeom>
        </p:spPr>
        <p:txBody>
          <a:bodyPr vert="horz" wrap="square" lIns="0" tIns="12700" rIns="0" bIns="0" rtlCol="0">
            <a:spAutoFit/>
          </a:bodyPr>
          <a:lstStyle/>
          <a:p>
            <a:pPr marL="432434" indent="-419734">
              <a:spcBef>
                <a:spcPts val="100"/>
              </a:spcBef>
              <a:buFont typeface="Arial"/>
              <a:buChar char="●"/>
              <a:tabLst>
                <a:tab pos="432434" algn="l"/>
                <a:tab pos="10631170" algn="l"/>
              </a:tabLst>
            </a:pPr>
            <a:r>
              <a:rPr sz="3200" b="1">
                <a:latin typeface="Calibri"/>
                <a:cs typeface="Calibri"/>
              </a:rPr>
              <a:t>cross</a:t>
            </a:r>
            <a:r>
              <a:rPr sz="3200" b="1" spc="-70">
                <a:latin typeface="Calibri"/>
                <a:cs typeface="Calibri"/>
              </a:rPr>
              <a:t> </a:t>
            </a:r>
            <a:r>
              <a:rPr sz="3200" b="1">
                <a:latin typeface="Calibri"/>
                <a:cs typeface="Calibri"/>
              </a:rPr>
              <a:t>elasticity</a:t>
            </a:r>
            <a:r>
              <a:rPr sz="3200">
                <a:latin typeface="Calibri"/>
                <a:cs typeface="Calibri"/>
              </a:rPr>
              <a:t>:</a:t>
            </a:r>
            <a:r>
              <a:rPr sz="3200" spc="-70">
                <a:latin typeface="Calibri"/>
                <a:cs typeface="Calibri"/>
              </a:rPr>
              <a:t> </a:t>
            </a:r>
            <a:r>
              <a:rPr sz="3200">
                <a:latin typeface="Calibri"/>
                <a:cs typeface="Calibri"/>
              </a:rPr>
              <a:t>how</a:t>
            </a:r>
            <a:r>
              <a:rPr sz="3200" spc="-70">
                <a:latin typeface="Calibri"/>
                <a:cs typeface="Calibri"/>
              </a:rPr>
              <a:t> </a:t>
            </a:r>
            <a:r>
              <a:rPr sz="3200">
                <a:latin typeface="Calibri"/>
                <a:cs typeface="Calibri"/>
              </a:rPr>
              <a:t>responsive</a:t>
            </a:r>
            <a:r>
              <a:rPr sz="3200" spc="-65">
                <a:latin typeface="Calibri"/>
                <a:cs typeface="Calibri"/>
              </a:rPr>
              <a:t> </a:t>
            </a:r>
            <a:r>
              <a:rPr sz="3200">
                <a:latin typeface="Calibri"/>
                <a:cs typeface="Calibri"/>
              </a:rPr>
              <a:t>demand</a:t>
            </a:r>
            <a:r>
              <a:rPr sz="3200" spc="-70">
                <a:latin typeface="Calibri"/>
                <a:cs typeface="Calibri"/>
              </a:rPr>
              <a:t> </a:t>
            </a:r>
            <a:r>
              <a:rPr sz="3200">
                <a:latin typeface="Calibri"/>
                <a:cs typeface="Calibri"/>
              </a:rPr>
              <a:t>for</a:t>
            </a:r>
            <a:r>
              <a:rPr sz="3200" spc="-70">
                <a:latin typeface="Calibri"/>
                <a:cs typeface="Calibri"/>
              </a:rPr>
              <a:t> </a:t>
            </a:r>
            <a:r>
              <a:rPr sz="3200">
                <a:latin typeface="Calibri"/>
                <a:cs typeface="Calibri"/>
              </a:rPr>
              <a:t>a</a:t>
            </a:r>
            <a:r>
              <a:rPr sz="3200" spc="-70">
                <a:latin typeface="Calibri"/>
                <a:cs typeface="Calibri"/>
              </a:rPr>
              <a:t> </a:t>
            </a:r>
            <a:r>
              <a:rPr sz="3200">
                <a:latin typeface="Calibri"/>
                <a:cs typeface="Calibri"/>
              </a:rPr>
              <a:t>good</a:t>
            </a:r>
            <a:r>
              <a:rPr sz="3200" spc="-65">
                <a:latin typeface="Calibri"/>
                <a:cs typeface="Calibri"/>
              </a:rPr>
              <a:t> </a:t>
            </a:r>
            <a:r>
              <a:rPr sz="3200">
                <a:latin typeface="Calibri"/>
                <a:cs typeface="Calibri"/>
              </a:rPr>
              <a:t>is</a:t>
            </a:r>
            <a:r>
              <a:rPr sz="3200" spc="-70">
                <a:latin typeface="Calibri"/>
                <a:cs typeface="Calibri"/>
              </a:rPr>
              <a:t> </a:t>
            </a:r>
            <a:r>
              <a:rPr sz="3200">
                <a:latin typeface="Calibri"/>
                <a:cs typeface="Calibri"/>
              </a:rPr>
              <a:t>when</a:t>
            </a:r>
            <a:r>
              <a:rPr sz="3200" spc="-70">
                <a:latin typeface="Calibri"/>
                <a:cs typeface="Calibri"/>
              </a:rPr>
              <a:t> </a:t>
            </a:r>
            <a:r>
              <a:rPr sz="3200" spc="-50">
                <a:latin typeface="Calibri"/>
                <a:cs typeface="Calibri"/>
              </a:rPr>
              <a:t>P</a:t>
            </a:r>
            <a:r>
              <a:rPr lang="en-CA" sz="3200" spc="-50">
                <a:latin typeface="Calibri"/>
                <a:cs typeface="Calibri"/>
              </a:rPr>
              <a:t> </a:t>
            </a:r>
            <a:r>
              <a:rPr sz="3200" spc="-10">
                <a:latin typeface="Calibri"/>
                <a:cs typeface="Calibri"/>
              </a:rPr>
              <a:t>changes</a:t>
            </a:r>
            <a:r>
              <a:rPr lang="en-CA" sz="3200" spc="-10">
                <a:latin typeface="Calibri"/>
                <a:cs typeface="Calibri"/>
              </a:rPr>
              <a:t> </a:t>
            </a:r>
            <a:r>
              <a:rPr sz="3200">
                <a:latin typeface="Calibri"/>
                <a:cs typeface="Calibri"/>
              </a:rPr>
              <a:t>substitute</a:t>
            </a:r>
            <a:r>
              <a:rPr sz="3200" spc="-20">
                <a:latin typeface="Calibri"/>
                <a:cs typeface="Calibri"/>
              </a:rPr>
              <a:t> </a:t>
            </a:r>
            <a:r>
              <a:rPr sz="3200">
                <a:latin typeface="Calibri"/>
                <a:cs typeface="Calibri"/>
              </a:rPr>
              <a:t>or</a:t>
            </a:r>
            <a:r>
              <a:rPr sz="3200" spc="-15">
                <a:latin typeface="Calibri"/>
                <a:cs typeface="Calibri"/>
              </a:rPr>
              <a:t> </a:t>
            </a:r>
            <a:r>
              <a:rPr sz="3200" spc="-10">
                <a:latin typeface="Calibri"/>
                <a:cs typeface="Calibri"/>
              </a:rPr>
              <a:t>complement</a:t>
            </a:r>
            <a:endParaRPr lang="en-CA" sz="3200">
              <a:latin typeface="Calibri"/>
              <a:cs typeface="Calibri"/>
            </a:endParaRPr>
          </a:p>
          <a:p>
            <a:pPr marL="961390" lvl="1" indent="-491490">
              <a:spcBef>
                <a:spcPts val="730"/>
              </a:spcBef>
              <a:buFont typeface="Arial MT"/>
              <a:buChar char="○"/>
              <a:tabLst>
                <a:tab pos="961390" algn="l"/>
              </a:tabLst>
            </a:pPr>
            <a:r>
              <a:rPr lang="en-CA" sz="3200" err="1">
                <a:latin typeface="Calibri"/>
                <a:cs typeface="Calibri"/>
              </a:rPr>
              <a:t>ec</a:t>
            </a:r>
            <a:r>
              <a:rPr lang="en-CA" sz="3200" spc="-35">
                <a:latin typeface="Calibri"/>
                <a:cs typeface="Calibri"/>
              </a:rPr>
              <a:t> </a:t>
            </a:r>
            <a:r>
              <a:rPr lang="en-CA" sz="3200">
                <a:latin typeface="Calibri"/>
                <a:cs typeface="Calibri"/>
              </a:rPr>
              <a:t>=</a:t>
            </a:r>
            <a:r>
              <a:rPr lang="en-CA" sz="3200" spc="-15">
                <a:latin typeface="Calibri"/>
                <a:cs typeface="Calibri"/>
              </a:rPr>
              <a:t> </a:t>
            </a:r>
            <a:r>
              <a:rPr lang="en-CA" sz="3200" u="heavy">
                <a:uFill>
                  <a:solidFill>
                    <a:srgbClr val="000000"/>
                  </a:solidFill>
                </a:uFill>
                <a:latin typeface="Calibri"/>
                <a:cs typeface="Calibri"/>
              </a:rPr>
              <a:t>%</a:t>
            </a:r>
            <a:r>
              <a:rPr lang="en-CA" sz="3200" u="heavy" spc="-20">
                <a:uFill>
                  <a:solidFill>
                    <a:srgbClr val="000000"/>
                  </a:solidFill>
                </a:uFill>
                <a:latin typeface="Calibri"/>
                <a:cs typeface="Calibri"/>
              </a:rPr>
              <a:t> </a:t>
            </a:r>
            <a:r>
              <a:rPr lang="el-GR" sz="3200" u="heavy" spc="-850">
                <a:uFill>
                  <a:solidFill>
                    <a:srgbClr val="000000"/>
                  </a:solidFill>
                </a:uFill>
                <a:latin typeface="Arial MT"/>
                <a:cs typeface="Arial MT"/>
              </a:rPr>
              <a:t>Δ</a:t>
            </a:r>
            <a:r>
              <a:rPr lang="el-GR" sz="3200" u="heavy" spc="-130">
                <a:uFill>
                  <a:solidFill>
                    <a:srgbClr val="000000"/>
                  </a:solidFill>
                </a:uFill>
                <a:latin typeface="Arial MT"/>
                <a:cs typeface="Arial MT"/>
              </a:rPr>
              <a:t> </a:t>
            </a:r>
            <a:r>
              <a:rPr lang="en-CA" sz="3200" u="heavy" spc="-25" err="1">
                <a:uFill>
                  <a:solidFill>
                    <a:srgbClr val="000000"/>
                  </a:solidFill>
                </a:uFill>
                <a:latin typeface="Calibri"/>
                <a:cs typeface="Calibri"/>
              </a:rPr>
              <a:t>Qd</a:t>
            </a:r>
            <a:endParaRPr lang="en-CA" sz="3200">
              <a:latin typeface="Calibri"/>
              <a:cs typeface="Calibri"/>
            </a:endParaRPr>
          </a:p>
          <a:p>
            <a:pPr marL="1633855">
              <a:spcBef>
                <a:spcPts val="450"/>
              </a:spcBef>
            </a:pPr>
            <a:r>
              <a:rPr sz="3200">
                <a:latin typeface="Calibri"/>
                <a:cs typeface="Calibri"/>
              </a:rPr>
              <a:t>%</a:t>
            </a:r>
            <a:r>
              <a:rPr sz="3200" spc="-20">
                <a:latin typeface="Calibri"/>
                <a:cs typeface="Calibri"/>
              </a:rPr>
              <a:t> </a:t>
            </a:r>
            <a:r>
              <a:rPr sz="3200" spc="-850">
                <a:latin typeface="Arial MT"/>
                <a:cs typeface="Arial MT"/>
              </a:rPr>
              <a:t>Δ</a:t>
            </a:r>
            <a:r>
              <a:rPr sz="3200" spc="-130">
                <a:latin typeface="Arial MT"/>
                <a:cs typeface="Arial MT"/>
              </a:rPr>
              <a:t> </a:t>
            </a:r>
            <a:r>
              <a:rPr sz="3200" spc="-10">
                <a:latin typeface="Calibri"/>
                <a:cs typeface="Calibri"/>
              </a:rPr>
              <a:t>Psub/complement</a:t>
            </a:r>
            <a:endParaRPr sz="3200">
              <a:latin typeface="Calibri"/>
              <a:cs typeface="Calibri"/>
            </a:endParaRPr>
          </a:p>
          <a:p>
            <a:pPr marL="889635" lvl="1" indent="-419734">
              <a:spcBef>
                <a:spcPts val="1500"/>
              </a:spcBef>
              <a:buFont typeface="Arial MT"/>
              <a:buChar char="○"/>
              <a:tabLst>
                <a:tab pos="889635" algn="l"/>
              </a:tabLst>
            </a:pPr>
            <a:r>
              <a:rPr sz="3200">
                <a:latin typeface="Calibri"/>
                <a:cs typeface="Calibri"/>
              </a:rPr>
              <a:t>ec</a:t>
            </a:r>
            <a:r>
              <a:rPr sz="3200" spc="-60">
                <a:latin typeface="Calibri"/>
                <a:cs typeface="Calibri"/>
              </a:rPr>
              <a:t> </a:t>
            </a:r>
            <a:r>
              <a:rPr sz="3200">
                <a:latin typeface="Calibri"/>
                <a:cs typeface="Calibri"/>
              </a:rPr>
              <a:t>&lt;</a:t>
            </a:r>
            <a:r>
              <a:rPr sz="3200" spc="-55">
                <a:latin typeface="Calibri"/>
                <a:cs typeface="Calibri"/>
              </a:rPr>
              <a:t> </a:t>
            </a:r>
            <a:r>
              <a:rPr sz="3200">
                <a:latin typeface="Calibri"/>
                <a:cs typeface="Calibri"/>
              </a:rPr>
              <a:t>0</a:t>
            </a:r>
            <a:r>
              <a:rPr sz="3200" spc="-50">
                <a:latin typeface="Calibri"/>
                <a:cs typeface="Calibri"/>
              </a:rPr>
              <a:t> </a:t>
            </a:r>
            <a:r>
              <a:rPr sz="3200">
                <a:latin typeface="Arial MT"/>
                <a:cs typeface="Arial MT"/>
              </a:rPr>
              <a:t>→</a:t>
            </a:r>
            <a:r>
              <a:rPr sz="3200" spc="-175">
                <a:latin typeface="Arial MT"/>
                <a:cs typeface="Arial MT"/>
              </a:rPr>
              <a:t> </a:t>
            </a:r>
            <a:r>
              <a:rPr sz="3200" b="1" spc="-10">
                <a:latin typeface="Calibri"/>
                <a:cs typeface="Calibri"/>
              </a:rPr>
              <a:t>complement</a:t>
            </a:r>
            <a:r>
              <a:rPr sz="3200" b="1" spc="-55">
                <a:latin typeface="Calibri"/>
                <a:cs typeface="Calibri"/>
              </a:rPr>
              <a:t> </a:t>
            </a:r>
            <a:r>
              <a:rPr sz="3200" b="1">
                <a:latin typeface="Calibri"/>
                <a:cs typeface="Calibri"/>
              </a:rPr>
              <a:t>good</a:t>
            </a:r>
            <a:r>
              <a:rPr sz="3200">
                <a:latin typeface="Calibri"/>
                <a:cs typeface="Calibri"/>
              </a:rPr>
              <a:t>:</a:t>
            </a:r>
            <a:r>
              <a:rPr sz="3200" spc="-50">
                <a:latin typeface="Calibri"/>
                <a:cs typeface="Calibri"/>
              </a:rPr>
              <a:t> </a:t>
            </a:r>
            <a:r>
              <a:rPr sz="3200">
                <a:latin typeface="Calibri"/>
                <a:cs typeface="Calibri"/>
              </a:rPr>
              <a:t>it’s</a:t>
            </a:r>
            <a:r>
              <a:rPr sz="3200" spc="-55">
                <a:latin typeface="Calibri"/>
                <a:cs typeface="Calibri"/>
              </a:rPr>
              <a:t> </a:t>
            </a:r>
            <a:r>
              <a:rPr sz="3200">
                <a:latin typeface="Calibri"/>
                <a:cs typeface="Calibri"/>
              </a:rPr>
              <a:t>used</a:t>
            </a:r>
            <a:r>
              <a:rPr sz="3200" spc="-55">
                <a:latin typeface="Calibri"/>
                <a:cs typeface="Calibri"/>
              </a:rPr>
              <a:t> </a:t>
            </a:r>
            <a:r>
              <a:rPr sz="3200">
                <a:latin typeface="Calibri"/>
                <a:cs typeface="Calibri"/>
              </a:rPr>
              <a:t>with</a:t>
            </a:r>
            <a:r>
              <a:rPr sz="3200" spc="-55">
                <a:latin typeface="Calibri"/>
                <a:cs typeface="Calibri"/>
              </a:rPr>
              <a:t> </a:t>
            </a:r>
            <a:r>
              <a:rPr sz="3200">
                <a:latin typeface="Calibri"/>
                <a:cs typeface="Calibri"/>
              </a:rPr>
              <a:t>the</a:t>
            </a:r>
            <a:r>
              <a:rPr sz="3200" spc="-55">
                <a:latin typeface="Calibri"/>
                <a:cs typeface="Calibri"/>
              </a:rPr>
              <a:t> </a:t>
            </a:r>
            <a:r>
              <a:rPr sz="3200" spc="-20">
                <a:latin typeface="Calibri"/>
                <a:cs typeface="Calibri"/>
              </a:rPr>
              <a:t>good</a:t>
            </a:r>
            <a:endParaRPr sz="3200">
              <a:latin typeface="Calibri"/>
              <a:cs typeface="Calibri"/>
            </a:endParaRPr>
          </a:p>
          <a:p>
            <a:pPr marL="889635" lvl="1" indent="-419734">
              <a:spcBef>
                <a:spcPts val="1500"/>
              </a:spcBef>
              <a:buFont typeface="Arial MT"/>
              <a:buChar char="○"/>
              <a:tabLst>
                <a:tab pos="889635" algn="l"/>
              </a:tabLst>
            </a:pPr>
            <a:r>
              <a:rPr sz="3200">
                <a:latin typeface="Calibri"/>
                <a:cs typeface="Calibri"/>
              </a:rPr>
              <a:t>ec</a:t>
            </a:r>
            <a:r>
              <a:rPr sz="3200" spc="-65">
                <a:latin typeface="Calibri"/>
                <a:cs typeface="Calibri"/>
              </a:rPr>
              <a:t> </a:t>
            </a:r>
            <a:r>
              <a:rPr sz="3200">
                <a:latin typeface="Calibri"/>
                <a:cs typeface="Calibri"/>
              </a:rPr>
              <a:t>&gt;</a:t>
            </a:r>
            <a:r>
              <a:rPr sz="3200" spc="-55">
                <a:latin typeface="Calibri"/>
                <a:cs typeface="Calibri"/>
              </a:rPr>
              <a:t> </a:t>
            </a:r>
            <a:r>
              <a:rPr sz="3200">
                <a:latin typeface="Calibri"/>
                <a:cs typeface="Calibri"/>
              </a:rPr>
              <a:t>0</a:t>
            </a:r>
            <a:r>
              <a:rPr sz="3200" spc="-50">
                <a:latin typeface="Calibri"/>
                <a:cs typeface="Calibri"/>
              </a:rPr>
              <a:t> </a:t>
            </a:r>
            <a:r>
              <a:rPr sz="3200">
                <a:latin typeface="Arial MT"/>
                <a:cs typeface="Arial MT"/>
              </a:rPr>
              <a:t>→</a:t>
            </a:r>
            <a:r>
              <a:rPr sz="3200" spc="-175">
                <a:latin typeface="Arial MT"/>
                <a:cs typeface="Arial MT"/>
              </a:rPr>
              <a:t> </a:t>
            </a:r>
            <a:r>
              <a:rPr sz="3200" b="1">
                <a:latin typeface="Calibri"/>
                <a:cs typeface="Calibri"/>
              </a:rPr>
              <a:t>substitute</a:t>
            </a:r>
            <a:r>
              <a:rPr sz="3200" b="1" spc="-55">
                <a:latin typeface="Calibri"/>
                <a:cs typeface="Calibri"/>
              </a:rPr>
              <a:t> </a:t>
            </a:r>
            <a:r>
              <a:rPr sz="3200" b="1">
                <a:latin typeface="Calibri"/>
                <a:cs typeface="Calibri"/>
              </a:rPr>
              <a:t>good</a:t>
            </a:r>
            <a:r>
              <a:rPr sz="3200">
                <a:latin typeface="Calibri"/>
                <a:cs typeface="Calibri"/>
              </a:rPr>
              <a:t>:</a:t>
            </a:r>
            <a:r>
              <a:rPr sz="3200" spc="-55">
                <a:latin typeface="Calibri"/>
                <a:cs typeface="Calibri"/>
              </a:rPr>
              <a:t> </a:t>
            </a:r>
            <a:r>
              <a:rPr sz="3200">
                <a:latin typeface="Calibri"/>
                <a:cs typeface="Calibri"/>
              </a:rPr>
              <a:t>it</a:t>
            </a:r>
            <a:r>
              <a:rPr sz="3200" spc="-55">
                <a:latin typeface="Calibri"/>
                <a:cs typeface="Calibri"/>
              </a:rPr>
              <a:t> </a:t>
            </a:r>
            <a:r>
              <a:rPr sz="3200">
                <a:latin typeface="Calibri"/>
                <a:cs typeface="Calibri"/>
              </a:rPr>
              <a:t>can</a:t>
            </a:r>
            <a:r>
              <a:rPr sz="3200" spc="-50">
                <a:latin typeface="Calibri"/>
                <a:cs typeface="Calibri"/>
              </a:rPr>
              <a:t> </a:t>
            </a:r>
            <a:r>
              <a:rPr sz="3200">
                <a:latin typeface="Calibri"/>
                <a:cs typeface="Calibri"/>
              </a:rPr>
              <a:t>be</a:t>
            </a:r>
            <a:r>
              <a:rPr sz="3200" spc="-55">
                <a:latin typeface="Calibri"/>
                <a:cs typeface="Calibri"/>
              </a:rPr>
              <a:t> </a:t>
            </a:r>
            <a:r>
              <a:rPr sz="3200">
                <a:latin typeface="Calibri"/>
                <a:cs typeface="Calibri"/>
              </a:rPr>
              <a:t>used</a:t>
            </a:r>
            <a:r>
              <a:rPr sz="3200" spc="-55">
                <a:latin typeface="Calibri"/>
                <a:cs typeface="Calibri"/>
              </a:rPr>
              <a:t> </a:t>
            </a:r>
            <a:r>
              <a:rPr sz="3200">
                <a:latin typeface="Calibri"/>
                <a:cs typeface="Calibri"/>
              </a:rPr>
              <a:t>to</a:t>
            </a:r>
            <a:r>
              <a:rPr sz="3200" spc="-55">
                <a:latin typeface="Calibri"/>
                <a:cs typeface="Calibri"/>
              </a:rPr>
              <a:t> </a:t>
            </a:r>
            <a:r>
              <a:rPr sz="3200">
                <a:latin typeface="Calibri"/>
                <a:cs typeface="Calibri"/>
              </a:rPr>
              <a:t>replace</a:t>
            </a:r>
            <a:r>
              <a:rPr sz="3200" spc="-55">
                <a:latin typeface="Calibri"/>
                <a:cs typeface="Calibri"/>
              </a:rPr>
              <a:t> </a:t>
            </a:r>
            <a:r>
              <a:rPr sz="3200">
                <a:latin typeface="Calibri"/>
                <a:cs typeface="Calibri"/>
              </a:rPr>
              <a:t>the</a:t>
            </a:r>
            <a:r>
              <a:rPr sz="3200" spc="-55">
                <a:latin typeface="Calibri"/>
                <a:cs typeface="Calibri"/>
              </a:rPr>
              <a:t> </a:t>
            </a:r>
            <a:r>
              <a:rPr sz="3200" spc="-20">
                <a:latin typeface="Calibri"/>
                <a:cs typeface="Calibri"/>
              </a:rPr>
              <a:t>good</a:t>
            </a:r>
            <a:endParaRPr sz="3200">
              <a:latin typeface="Calibri"/>
              <a:cs typeface="Calibri"/>
            </a:endParaRPr>
          </a:p>
          <a:p>
            <a:pPr marL="432434" indent="-419734">
              <a:spcBef>
                <a:spcPts val="1500"/>
              </a:spcBef>
              <a:buFont typeface="Arial"/>
              <a:buChar char="●"/>
              <a:tabLst>
                <a:tab pos="432434" algn="l"/>
              </a:tabLst>
            </a:pPr>
            <a:r>
              <a:rPr sz="3200" b="1">
                <a:latin typeface="Calibri"/>
                <a:cs typeface="Calibri"/>
              </a:rPr>
              <a:t>income</a:t>
            </a:r>
            <a:r>
              <a:rPr sz="3200" b="1" spc="-75">
                <a:latin typeface="Calibri"/>
                <a:cs typeface="Calibri"/>
              </a:rPr>
              <a:t> </a:t>
            </a:r>
            <a:r>
              <a:rPr sz="3200" b="1">
                <a:latin typeface="Calibri"/>
                <a:cs typeface="Calibri"/>
              </a:rPr>
              <a:t>elasticity</a:t>
            </a:r>
            <a:r>
              <a:rPr sz="3200">
                <a:latin typeface="Calibri"/>
                <a:cs typeface="Calibri"/>
              </a:rPr>
              <a:t>:</a:t>
            </a:r>
            <a:r>
              <a:rPr sz="3200" spc="-70">
                <a:latin typeface="Calibri"/>
                <a:cs typeface="Calibri"/>
              </a:rPr>
              <a:t> </a:t>
            </a:r>
            <a:r>
              <a:rPr sz="3200">
                <a:latin typeface="Calibri"/>
                <a:cs typeface="Calibri"/>
              </a:rPr>
              <a:t>how</a:t>
            </a:r>
            <a:r>
              <a:rPr sz="3200" spc="-75">
                <a:latin typeface="Calibri"/>
                <a:cs typeface="Calibri"/>
              </a:rPr>
              <a:t> </a:t>
            </a:r>
            <a:r>
              <a:rPr sz="3200">
                <a:latin typeface="Calibri"/>
                <a:cs typeface="Calibri"/>
              </a:rPr>
              <a:t>responsive</a:t>
            </a:r>
            <a:r>
              <a:rPr sz="3200" spc="-70">
                <a:latin typeface="Calibri"/>
                <a:cs typeface="Calibri"/>
              </a:rPr>
              <a:t> </a:t>
            </a:r>
            <a:r>
              <a:rPr sz="3200">
                <a:latin typeface="Calibri"/>
                <a:cs typeface="Calibri"/>
              </a:rPr>
              <a:t>demand</a:t>
            </a:r>
            <a:r>
              <a:rPr sz="3200" spc="-75">
                <a:latin typeface="Calibri"/>
                <a:cs typeface="Calibri"/>
              </a:rPr>
              <a:t> </a:t>
            </a:r>
            <a:r>
              <a:rPr sz="3200">
                <a:latin typeface="Calibri"/>
                <a:cs typeface="Calibri"/>
              </a:rPr>
              <a:t>for</a:t>
            </a:r>
            <a:r>
              <a:rPr sz="3200" spc="-70">
                <a:latin typeface="Calibri"/>
                <a:cs typeface="Calibri"/>
              </a:rPr>
              <a:t> </a:t>
            </a:r>
            <a:r>
              <a:rPr sz="3200">
                <a:latin typeface="Calibri"/>
                <a:cs typeface="Calibri"/>
              </a:rPr>
              <a:t>a</a:t>
            </a:r>
            <a:r>
              <a:rPr sz="3200" spc="-75">
                <a:latin typeface="Calibri"/>
                <a:cs typeface="Calibri"/>
              </a:rPr>
              <a:t> </a:t>
            </a:r>
            <a:r>
              <a:rPr sz="3200">
                <a:latin typeface="Calibri"/>
                <a:cs typeface="Calibri"/>
              </a:rPr>
              <a:t>good</a:t>
            </a:r>
            <a:r>
              <a:rPr sz="3200" spc="-70">
                <a:latin typeface="Calibri"/>
                <a:cs typeface="Calibri"/>
              </a:rPr>
              <a:t> </a:t>
            </a:r>
            <a:r>
              <a:rPr sz="3200">
                <a:latin typeface="Calibri"/>
                <a:cs typeface="Calibri"/>
              </a:rPr>
              <a:t>is</a:t>
            </a:r>
            <a:r>
              <a:rPr sz="3200" spc="-75">
                <a:latin typeface="Calibri"/>
                <a:cs typeface="Calibri"/>
              </a:rPr>
              <a:t> </a:t>
            </a:r>
            <a:r>
              <a:rPr sz="3200">
                <a:latin typeface="Calibri"/>
                <a:cs typeface="Calibri"/>
              </a:rPr>
              <a:t>when</a:t>
            </a:r>
            <a:r>
              <a:rPr sz="3200" spc="-70">
                <a:latin typeface="Calibri"/>
                <a:cs typeface="Calibri"/>
              </a:rPr>
              <a:t> </a:t>
            </a:r>
            <a:r>
              <a:rPr sz="3200">
                <a:latin typeface="Calibri"/>
                <a:cs typeface="Calibri"/>
              </a:rPr>
              <a:t>income</a:t>
            </a:r>
            <a:r>
              <a:rPr sz="3200" spc="-75">
                <a:latin typeface="Calibri"/>
                <a:cs typeface="Calibri"/>
              </a:rPr>
              <a:t> </a:t>
            </a:r>
            <a:r>
              <a:rPr sz="3200" spc="-10">
                <a:latin typeface="Calibri"/>
                <a:cs typeface="Calibri"/>
              </a:rPr>
              <a:t>changes</a:t>
            </a:r>
            <a:endParaRPr sz="3200">
              <a:latin typeface="Calibri"/>
              <a:cs typeface="Calibri"/>
            </a:endParaRPr>
          </a:p>
          <a:p>
            <a:pPr marL="961390" lvl="1" indent="-491490">
              <a:spcBef>
                <a:spcPts val="1500"/>
              </a:spcBef>
              <a:buFont typeface="Arial MT"/>
              <a:buChar char="○"/>
              <a:tabLst>
                <a:tab pos="961390" algn="l"/>
              </a:tabLst>
            </a:pPr>
            <a:r>
              <a:rPr sz="3200">
                <a:latin typeface="Calibri"/>
                <a:cs typeface="Calibri"/>
              </a:rPr>
              <a:t>ei</a:t>
            </a:r>
            <a:r>
              <a:rPr sz="3200" spc="-35">
                <a:latin typeface="Calibri"/>
                <a:cs typeface="Calibri"/>
              </a:rPr>
              <a:t> </a:t>
            </a:r>
            <a:r>
              <a:rPr sz="3200">
                <a:latin typeface="Calibri"/>
                <a:cs typeface="Calibri"/>
              </a:rPr>
              <a:t>=</a:t>
            </a:r>
            <a:r>
              <a:rPr sz="3200" spc="-15">
                <a:latin typeface="Calibri"/>
                <a:cs typeface="Calibri"/>
              </a:rPr>
              <a:t> </a:t>
            </a:r>
            <a:r>
              <a:rPr sz="3200" u="heavy">
                <a:uFill>
                  <a:solidFill>
                    <a:srgbClr val="000000"/>
                  </a:solidFill>
                </a:uFill>
                <a:latin typeface="Calibri"/>
                <a:cs typeface="Calibri"/>
              </a:rPr>
              <a:t>%</a:t>
            </a:r>
            <a:r>
              <a:rPr sz="3200" u="heavy" spc="-15">
                <a:uFill>
                  <a:solidFill>
                    <a:srgbClr val="000000"/>
                  </a:solidFill>
                </a:uFill>
                <a:latin typeface="Calibri"/>
                <a:cs typeface="Calibri"/>
              </a:rPr>
              <a:t> </a:t>
            </a:r>
            <a:r>
              <a:rPr sz="3200" u="heavy" spc="-850">
                <a:uFill>
                  <a:solidFill>
                    <a:srgbClr val="000000"/>
                  </a:solidFill>
                </a:uFill>
                <a:latin typeface="Arial MT"/>
                <a:cs typeface="Arial MT"/>
              </a:rPr>
              <a:t>Δ</a:t>
            </a:r>
            <a:r>
              <a:rPr sz="3200" u="heavy" spc="-130">
                <a:uFill>
                  <a:solidFill>
                    <a:srgbClr val="000000"/>
                  </a:solidFill>
                </a:uFill>
                <a:latin typeface="Arial MT"/>
                <a:cs typeface="Arial MT"/>
              </a:rPr>
              <a:t> </a:t>
            </a:r>
            <a:r>
              <a:rPr sz="3200" u="heavy" spc="-25">
                <a:uFill>
                  <a:solidFill>
                    <a:srgbClr val="000000"/>
                  </a:solidFill>
                </a:uFill>
                <a:latin typeface="Calibri"/>
                <a:cs typeface="Calibri"/>
              </a:rPr>
              <a:t>Qd</a:t>
            </a:r>
            <a:endParaRPr sz="3200">
              <a:latin typeface="Calibri"/>
              <a:cs typeface="Calibri"/>
            </a:endParaRPr>
          </a:p>
          <a:p>
            <a:pPr marL="1633855">
              <a:spcBef>
                <a:spcPts val="450"/>
              </a:spcBef>
            </a:pPr>
            <a:r>
              <a:rPr sz="3200">
                <a:latin typeface="Calibri"/>
                <a:cs typeface="Calibri"/>
              </a:rPr>
              <a:t>%</a:t>
            </a:r>
            <a:r>
              <a:rPr sz="3200" spc="-20">
                <a:latin typeface="Calibri"/>
                <a:cs typeface="Calibri"/>
              </a:rPr>
              <a:t> </a:t>
            </a:r>
            <a:r>
              <a:rPr sz="3200" spc="-850">
                <a:latin typeface="Arial MT"/>
                <a:cs typeface="Arial MT"/>
              </a:rPr>
              <a:t>Δ</a:t>
            </a:r>
            <a:r>
              <a:rPr sz="3200" spc="-130">
                <a:latin typeface="Arial MT"/>
                <a:cs typeface="Arial MT"/>
              </a:rPr>
              <a:t> </a:t>
            </a:r>
            <a:r>
              <a:rPr sz="3200" spc="-10">
                <a:latin typeface="Calibri"/>
                <a:cs typeface="Calibri"/>
              </a:rPr>
              <a:t>income</a:t>
            </a:r>
            <a:endParaRPr sz="3200">
              <a:latin typeface="Calibri"/>
              <a:cs typeface="Calibri"/>
            </a:endParaRPr>
          </a:p>
          <a:p>
            <a:pPr marL="889635" lvl="1" indent="-419734">
              <a:spcBef>
                <a:spcPts val="1500"/>
              </a:spcBef>
              <a:buFont typeface="Arial MT"/>
              <a:buChar char="○"/>
              <a:tabLst>
                <a:tab pos="889635" algn="l"/>
              </a:tabLst>
            </a:pPr>
            <a:r>
              <a:rPr sz="3200">
                <a:latin typeface="Calibri"/>
                <a:cs typeface="Calibri"/>
              </a:rPr>
              <a:t>ei</a:t>
            </a:r>
            <a:r>
              <a:rPr sz="3200" spc="-114">
                <a:latin typeface="Calibri"/>
                <a:cs typeface="Calibri"/>
              </a:rPr>
              <a:t> </a:t>
            </a:r>
            <a:r>
              <a:rPr sz="3200">
                <a:latin typeface="Arial MT"/>
                <a:cs typeface="Arial MT"/>
              </a:rPr>
              <a:t>≥</a:t>
            </a:r>
            <a:r>
              <a:rPr sz="3200" spc="-175">
                <a:latin typeface="Arial MT"/>
                <a:cs typeface="Arial MT"/>
              </a:rPr>
              <a:t> </a:t>
            </a:r>
            <a:r>
              <a:rPr sz="3200">
                <a:latin typeface="Calibri"/>
                <a:cs typeface="Calibri"/>
              </a:rPr>
              <a:t>1</a:t>
            </a:r>
            <a:r>
              <a:rPr sz="3200" spc="-70">
                <a:latin typeface="Calibri"/>
                <a:cs typeface="Calibri"/>
              </a:rPr>
              <a:t> </a:t>
            </a:r>
            <a:r>
              <a:rPr sz="3200">
                <a:latin typeface="Arial MT"/>
                <a:cs typeface="Arial MT"/>
              </a:rPr>
              <a:t>→</a:t>
            </a:r>
            <a:r>
              <a:rPr sz="3200" spc="-175">
                <a:latin typeface="Arial MT"/>
                <a:cs typeface="Arial MT"/>
              </a:rPr>
              <a:t> </a:t>
            </a:r>
            <a:r>
              <a:rPr sz="3200">
                <a:latin typeface="Calibri"/>
                <a:cs typeface="Calibri"/>
              </a:rPr>
              <a:t>income</a:t>
            </a:r>
            <a:r>
              <a:rPr sz="3200" spc="-70">
                <a:latin typeface="Calibri"/>
                <a:cs typeface="Calibri"/>
              </a:rPr>
              <a:t> </a:t>
            </a:r>
            <a:r>
              <a:rPr sz="3200">
                <a:latin typeface="Calibri"/>
                <a:cs typeface="Calibri"/>
              </a:rPr>
              <a:t>elastic,</a:t>
            </a:r>
            <a:r>
              <a:rPr sz="3200" spc="-55">
                <a:latin typeface="Calibri"/>
                <a:cs typeface="Calibri"/>
              </a:rPr>
              <a:t> </a:t>
            </a:r>
            <a:r>
              <a:rPr sz="3200" b="1">
                <a:latin typeface="Calibri"/>
                <a:cs typeface="Calibri"/>
              </a:rPr>
              <a:t>normal</a:t>
            </a:r>
            <a:r>
              <a:rPr sz="3200" b="1" spc="-70">
                <a:latin typeface="Calibri"/>
                <a:cs typeface="Calibri"/>
              </a:rPr>
              <a:t> </a:t>
            </a:r>
            <a:r>
              <a:rPr sz="3200" b="1">
                <a:latin typeface="Calibri"/>
                <a:cs typeface="Calibri"/>
              </a:rPr>
              <a:t>good</a:t>
            </a:r>
            <a:r>
              <a:rPr sz="3200">
                <a:latin typeface="Calibri"/>
                <a:cs typeface="Calibri"/>
              </a:rPr>
              <a:t>:</a:t>
            </a:r>
            <a:r>
              <a:rPr sz="3200" spc="-70">
                <a:latin typeface="Calibri"/>
                <a:cs typeface="Calibri"/>
              </a:rPr>
              <a:t> </a:t>
            </a:r>
            <a:r>
              <a:rPr sz="3200">
                <a:latin typeface="Calibri"/>
                <a:cs typeface="Calibri"/>
              </a:rPr>
              <a:t>demand</a:t>
            </a:r>
            <a:r>
              <a:rPr sz="3200" spc="-75">
                <a:latin typeface="Calibri"/>
                <a:cs typeface="Calibri"/>
              </a:rPr>
              <a:t> </a:t>
            </a:r>
            <a:r>
              <a:rPr sz="3200">
                <a:latin typeface="Calibri"/>
                <a:cs typeface="Calibri"/>
              </a:rPr>
              <a:t>for</a:t>
            </a:r>
            <a:r>
              <a:rPr sz="3200" spc="-70">
                <a:latin typeface="Calibri"/>
                <a:cs typeface="Calibri"/>
              </a:rPr>
              <a:t> </a:t>
            </a:r>
            <a:r>
              <a:rPr sz="3200">
                <a:latin typeface="Calibri"/>
                <a:cs typeface="Calibri"/>
              </a:rPr>
              <a:t>it</a:t>
            </a:r>
            <a:r>
              <a:rPr sz="3200" spc="-70">
                <a:latin typeface="Calibri"/>
                <a:cs typeface="Calibri"/>
              </a:rPr>
              <a:t> </a:t>
            </a:r>
            <a:r>
              <a:rPr sz="3200">
                <a:latin typeface="Calibri"/>
                <a:cs typeface="Calibri"/>
              </a:rPr>
              <a:t>rises</a:t>
            </a:r>
            <a:r>
              <a:rPr sz="3200" spc="-70">
                <a:latin typeface="Calibri"/>
                <a:cs typeface="Calibri"/>
              </a:rPr>
              <a:t> </a:t>
            </a:r>
            <a:r>
              <a:rPr sz="3200">
                <a:latin typeface="Calibri"/>
                <a:cs typeface="Calibri"/>
              </a:rPr>
              <a:t>when</a:t>
            </a:r>
            <a:r>
              <a:rPr sz="3200" spc="-70">
                <a:latin typeface="Calibri"/>
                <a:cs typeface="Calibri"/>
              </a:rPr>
              <a:t> </a:t>
            </a:r>
            <a:r>
              <a:rPr sz="3200">
                <a:latin typeface="Calibri"/>
                <a:cs typeface="Calibri"/>
              </a:rPr>
              <a:t>income</a:t>
            </a:r>
            <a:r>
              <a:rPr sz="3200" spc="-70">
                <a:latin typeface="Calibri"/>
                <a:cs typeface="Calibri"/>
              </a:rPr>
              <a:t> </a:t>
            </a:r>
            <a:r>
              <a:rPr sz="3200" spc="-10">
                <a:latin typeface="Calibri"/>
                <a:cs typeface="Calibri"/>
              </a:rPr>
              <a:t>rises</a:t>
            </a:r>
            <a:endParaRPr sz="3200">
              <a:latin typeface="Calibri"/>
              <a:cs typeface="Calibri"/>
            </a:endParaRPr>
          </a:p>
          <a:p>
            <a:pPr marL="889635" lvl="1" indent="-419734">
              <a:spcBef>
                <a:spcPts val="1500"/>
              </a:spcBef>
              <a:buFont typeface="Arial MT"/>
              <a:buChar char="○"/>
              <a:tabLst>
                <a:tab pos="889635" algn="l"/>
              </a:tabLst>
            </a:pPr>
            <a:r>
              <a:rPr sz="3200">
                <a:latin typeface="Calibri"/>
                <a:cs typeface="Calibri"/>
              </a:rPr>
              <a:t>0</a:t>
            </a:r>
            <a:r>
              <a:rPr sz="3200" spc="-45">
                <a:latin typeface="Calibri"/>
                <a:cs typeface="Calibri"/>
              </a:rPr>
              <a:t> </a:t>
            </a:r>
            <a:r>
              <a:rPr sz="3200">
                <a:latin typeface="Calibri"/>
                <a:cs typeface="Calibri"/>
              </a:rPr>
              <a:t>&lt;</a:t>
            </a:r>
            <a:r>
              <a:rPr sz="3200" spc="-40">
                <a:latin typeface="Calibri"/>
                <a:cs typeface="Calibri"/>
              </a:rPr>
              <a:t> </a:t>
            </a:r>
            <a:r>
              <a:rPr sz="3200">
                <a:latin typeface="Calibri"/>
                <a:cs typeface="Calibri"/>
              </a:rPr>
              <a:t>ei</a:t>
            </a:r>
            <a:r>
              <a:rPr sz="3200" spc="-40">
                <a:latin typeface="Calibri"/>
                <a:cs typeface="Calibri"/>
              </a:rPr>
              <a:t> </a:t>
            </a:r>
            <a:r>
              <a:rPr sz="3200">
                <a:latin typeface="Calibri"/>
                <a:cs typeface="Calibri"/>
              </a:rPr>
              <a:t>&lt;</a:t>
            </a:r>
            <a:r>
              <a:rPr sz="3200" spc="-40">
                <a:latin typeface="Calibri"/>
                <a:cs typeface="Calibri"/>
              </a:rPr>
              <a:t> </a:t>
            </a:r>
            <a:r>
              <a:rPr sz="3200">
                <a:latin typeface="Calibri"/>
                <a:cs typeface="Calibri"/>
              </a:rPr>
              <a:t>1</a:t>
            </a:r>
            <a:r>
              <a:rPr sz="3200" spc="-40">
                <a:latin typeface="Calibri"/>
                <a:cs typeface="Calibri"/>
              </a:rPr>
              <a:t> </a:t>
            </a:r>
            <a:r>
              <a:rPr sz="3200">
                <a:latin typeface="Arial MT"/>
                <a:cs typeface="Arial MT"/>
              </a:rPr>
              <a:t>→</a:t>
            </a:r>
            <a:r>
              <a:rPr sz="3200" spc="-165">
                <a:latin typeface="Arial MT"/>
                <a:cs typeface="Arial MT"/>
              </a:rPr>
              <a:t> </a:t>
            </a:r>
            <a:r>
              <a:rPr sz="3200">
                <a:latin typeface="Calibri"/>
                <a:cs typeface="Calibri"/>
              </a:rPr>
              <a:t>income</a:t>
            </a:r>
            <a:r>
              <a:rPr sz="3200" spc="-40">
                <a:latin typeface="Calibri"/>
                <a:cs typeface="Calibri"/>
              </a:rPr>
              <a:t> </a:t>
            </a:r>
            <a:r>
              <a:rPr sz="3200" spc="-10">
                <a:latin typeface="Calibri"/>
                <a:cs typeface="Calibri"/>
              </a:rPr>
              <a:t>inelastic,</a:t>
            </a:r>
            <a:r>
              <a:rPr sz="3200" spc="-40">
                <a:latin typeface="Calibri"/>
                <a:cs typeface="Calibri"/>
              </a:rPr>
              <a:t> </a:t>
            </a:r>
            <a:r>
              <a:rPr sz="3200">
                <a:latin typeface="Calibri"/>
                <a:cs typeface="Calibri"/>
              </a:rPr>
              <a:t>normal</a:t>
            </a:r>
            <a:r>
              <a:rPr sz="3200" spc="-45">
                <a:latin typeface="Calibri"/>
                <a:cs typeface="Calibri"/>
              </a:rPr>
              <a:t> </a:t>
            </a:r>
            <a:r>
              <a:rPr sz="3200" spc="-20">
                <a:latin typeface="Calibri"/>
                <a:cs typeface="Calibri"/>
              </a:rPr>
              <a:t>good</a:t>
            </a:r>
            <a:endParaRPr sz="3200">
              <a:latin typeface="Calibri"/>
              <a:cs typeface="Calibri"/>
            </a:endParaRPr>
          </a:p>
          <a:p>
            <a:pPr marL="889635" lvl="1" indent="-419734">
              <a:spcBef>
                <a:spcPts val="1500"/>
              </a:spcBef>
              <a:buFont typeface="Arial MT"/>
              <a:buChar char="○"/>
              <a:tabLst>
                <a:tab pos="889635" algn="l"/>
              </a:tabLst>
            </a:pPr>
            <a:r>
              <a:rPr sz="3200">
                <a:latin typeface="Calibri"/>
                <a:cs typeface="Calibri"/>
              </a:rPr>
              <a:t>ei</a:t>
            </a:r>
            <a:r>
              <a:rPr sz="3200" spc="-95">
                <a:latin typeface="Calibri"/>
                <a:cs typeface="Calibri"/>
              </a:rPr>
              <a:t> </a:t>
            </a:r>
            <a:r>
              <a:rPr sz="3200">
                <a:latin typeface="Calibri"/>
                <a:cs typeface="Calibri"/>
              </a:rPr>
              <a:t>&lt;</a:t>
            </a:r>
            <a:r>
              <a:rPr sz="3200" spc="-70">
                <a:latin typeface="Calibri"/>
                <a:cs typeface="Calibri"/>
              </a:rPr>
              <a:t> </a:t>
            </a:r>
            <a:r>
              <a:rPr sz="3200">
                <a:latin typeface="Calibri"/>
                <a:cs typeface="Calibri"/>
              </a:rPr>
              <a:t>0</a:t>
            </a:r>
            <a:r>
              <a:rPr sz="3200" spc="-70">
                <a:latin typeface="Calibri"/>
                <a:cs typeface="Calibri"/>
              </a:rPr>
              <a:t> </a:t>
            </a:r>
            <a:r>
              <a:rPr sz="3200">
                <a:latin typeface="Arial MT"/>
                <a:cs typeface="Arial MT"/>
              </a:rPr>
              <a:t>→</a:t>
            </a:r>
            <a:r>
              <a:rPr sz="3200" spc="-175">
                <a:latin typeface="Arial MT"/>
                <a:cs typeface="Arial MT"/>
              </a:rPr>
              <a:t> </a:t>
            </a:r>
            <a:r>
              <a:rPr sz="3200">
                <a:latin typeface="Calibri"/>
                <a:cs typeface="Calibri"/>
              </a:rPr>
              <a:t>depends,</a:t>
            </a:r>
            <a:r>
              <a:rPr sz="3200" spc="-60">
                <a:latin typeface="Calibri"/>
                <a:cs typeface="Calibri"/>
              </a:rPr>
              <a:t> </a:t>
            </a:r>
            <a:r>
              <a:rPr sz="3200" b="1">
                <a:latin typeface="Calibri"/>
                <a:cs typeface="Calibri"/>
              </a:rPr>
              <a:t>inferior</a:t>
            </a:r>
            <a:r>
              <a:rPr sz="3200" b="1" spc="-70">
                <a:latin typeface="Calibri"/>
                <a:cs typeface="Calibri"/>
              </a:rPr>
              <a:t> </a:t>
            </a:r>
            <a:r>
              <a:rPr sz="3200" b="1">
                <a:latin typeface="Calibri"/>
                <a:cs typeface="Calibri"/>
              </a:rPr>
              <a:t>good</a:t>
            </a:r>
            <a:r>
              <a:rPr sz="3200">
                <a:latin typeface="Calibri"/>
                <a:cs typeface="Calibri"/>
              </a:rPr>
              <a:t>:</a:t>
            </a:r>
            <a:r>
              <a:rPr sz="3200" spc="-70">
                <a:latin typeface="Calibri"/>
                <a:cs typeface="Calibri"/>
              </a:rPr>
              <a:t> </a:t>
            </a:r>
            <a:r>
              <a:rPr sz="3200">
                <a:latin typeface="Calibri"/>
                <a:cs typeface="Calibri"/>
              </a:rPr>
              <a:t>demand</a:t>
            </a:r>
            <a:r>
              <a:rPr sz="3200" spc="-75">
                <a:latin typeface="Calibri"/>
                <a:cs typeface="Calibri"/>
              </a:rPr>
              <a:t> </a:t>
            </a:r>
            <a:r>
              <a:rPr sz="3200">
                <a:latin typeface="Calibri"/>
                <a:cs typeface="Calibri"/>
              </a:rPr>
              <a:t>for</a:t>
            </a:r>
            <a:r>
              <a:rPr sz="3200" spc="-70">
                <a:latin typeface="Calibri"/>
                <a:cs typeface="Calibri"/>
              </a:rPr>
              <a:t> </a:t>
            </a:r>
            <a:r>
              <a:rPr sz="3200">
                <a:latin typeface="Calibri"/>
                <a:cs typeface="Calibri"/>
              </a:rPr>
              <a:t>it</a:t>
            </a:r>
            <a:r>
              <a:rPr sz="3200" spc="-70">
                <a:latin typeface="Calibri"/>
                <a:cs typeface="Calibri"/>
              </a:rPr>
              <a:t> </a:t>
            </a:r>
            <a:r>
              <a:rPr sz="3200">
                <a:latin typeface="Calibri"/>
                <a:cs typeface="Calibri"/>
              </a:rPr>
              <a:t>drops</a:t>
            </a:r>
            <a:r>
              <a:rPr sz="3200" spc="-70">
                <a:latin typeface="Calibri"/>
                <a:cs typeface="Calibri"/>
              </a:rPr>
              <a:t> </a:t>
            </a:r>
            <a:r>
              <a:rPr sz="3200">
                <a:latin typeface="Calibri"/>
                <a:cs typeface="Calibri"/>
              </a:rPr>
              <a:t>when</a:t>
            </a:r>
            <a:r>
              <a:rPr sz="3200" spc="-70">
                <a:latin typeface="Calibri"/>
                <a:cs typeface="Calibri"/>
              </a:rPr>
              <a:t> </a:t>
            </a:r>
            <a:r>
              <a:rPr sz="3200">
                <a:latin typeface="Calibri"/>
                <a:cs typeface="Calibri"/>
              </a:rPr>
              <a:t>income</a:t>
            </a:r>
            <a:r>
              <a:rPr sz="3200" spc="-70">
                <a:latin typeface="Calibri"/>
                <a:cs typeface="Calibri"/>
              </a:rPr>
              <a:t> </a:t>
            </a:r>
            <a:r>
              <a:rPr sz="3200" spc="-10">
                <a:latin typeface="Calibri"/>
                <a:cs typeface="Calibri"/>
              </a:rPr>
              <a:t>rises</a:t>
            </a:r>
            <a:endParaRPr sz="3200">
              <a:latin typeface="Calibri"/>
              <a:cs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85292" rIns="0" bIns="0" rtlCol="0">
            <a:spAutoFit/>
          </a:bodyPr>
          <a:lstStyle/>
          <a:p>
            <a:pPr marL="165100">
              <a:lnSpc>
                <a:spcPct val="100000"/>
              </a:lnSpc>
              <a:spcBef>
                <a:spcPts val="100"/>
              </a:spcBef>
            </a:pPr>
            <a:r>
              <a:rPr sz="4200"/>
              <a:t>4.</a:t>
            </a:r>
            <a:r>
              <a:rPr sz="4200" spc="-10"/>
              <a:t> Elasticity</a:t>
            </a:r>
            <a:endParaRPr sz="4200"/>
          </a:p>
        </p:txBody>
      </p:sp>
      <p:sp>
        <p:nvSpPr>
          <p:cNvPr id="3" name="object 3"/>
          <p:cNvSpPr txBox="1"/>
          <p:nvPr/>
        </p:nvSpPr>
        <p:spPr>
          <a:xfrm>
            <a:off x="1219200" y="1714500"/>
            <a:ext cx="15279894" cy="5470728"/>
          </a:xfrm>
          <a:prstGeom prst="rect">
            <a:avLst/>
          </a:prstGeom>
        </p:spPr>
        <p:txBody>
          <a:bodyPr vert="horz" wrap="square" lIns="0" tIns="12700" rIns="0" bIns="0" rtlCol="0">
            <a:spAutoFit/>
          </a:bodyPr>
          <a:lstStyle/>
          <a:p>
            <a:pPr marL="12700" marR="5080">
              <a:spcBef>
                <a:spcPts val="100"/>
              </a:spcBef>
            </a:pPr>
            <a:r>
              <a:rPr sz="3200" b="1" u="heavy">
                <a:solidFill>
                  <a:srgbClr val="1155CC"/>
                </a:solidFill>
                <a:uFill>
                  <a:solidFill>
                    <a:srgbClr val="1155CC"/>
                  </a:solidFill>
                </a:uFill>
                <a:latin typeface="Calibri"/>
                <a:cs typeface="Calibri"/>
              </a:rPr>
              <a:t>Q</a:t>
            </a:r>
            <a:r>
              <a:rPr lang="en-CA" sz="3200" b="1" u="heavy">
                <a:solidFill>
                  <a:srgbClr val="1155CC"/>
                </a:solidFill>
                <a:uFill>
                  <a:solidFill>
                    <a:srgbClr val="1155CC"/>
                  </a:solidFill>
                </a:uFill>
                <a:latin typeface="Calibri"/>
                <a:cs typeface="Calibri"/>
              </a:rPr>
              <a:t>10</a:t>
            </a:r>
            <a:r>
              <a:rPr sz="3200" b="1" u="heavy">
                <a:solidFill>
                  <a:srgbClr val="1155CC"/>
                </a:solidFill>
                <a:uFill>
                  <a:solidFill>
                    <a:srgbClr val="1155CC"/>
                  </a:solidFill>
                </a:uFill>
                <a:latin typeface="Calibri"/>
                <a:cs typeface="Calibri"/>
              </a:rPr>
              <a:t>:</a:t>
            </a:r>
            <a:r>
              <a:rPr sz="3200" b="1" spc="-35">
                <a:solidFill>
                  <a:srgbClr val="1155CC"/>
                </a:solidFill>
                <a:latin typeface="Calibri"/>
                <a:cs typeface="Calibri"/>
              </a:rPr>
              <a:t> </a:t>
            </a:r>
            <a:r>
              <a:rPr lang="en-CA" sz="3200">
                <a:latin typeface="Calibri"/>
                <a:cs typeface="Calibri"/>
              </a:rPr>
              <a:t>Consider the following data for a hypothetical economy.</a:t>
            </a:r>
          </a:p>
          <a:p>
            <a:pPr>
              <a:spcBef>
                <a:spcPts val="1975"/>
              </a:spcBef>
            </a:pPr>
            <a:endParaRPr lang="en-CA" sz="3200">
              <a:latin typeface="Calibri"/>
              <a:cs typeface="Calibri"/>
            </a:endParaRPr>
          </a:p>
          <a:p>
            <a:pPr>
              <a:spcBef>
                <a:spcPts val="1975"/>
              </a:spcBef>
            </a:pPr>
            <a:endParaRPr lang="en-CA" sz="3200">
              <a:latin typeface="Calibri"/>
              <a:cs typeface="Calibri"/>
            </a:endParaRPr>
          </a:p>
          <a:p>
            <a:pPr>
              <a:spcBef>
                <a:spcPts val="1975"/>
              </a:spcBef>
            </a:pPr>
            <a:endParaRPr lang="en-CA" sz="3200">
              <a:latin typeface="Calibri"/>
              <a:cs typeface="Calibri"/>
            </a:endParaRPr>
          </a:p>
          <a:p>
            <a:pPr>
              <a:spcBef>
                <a:spcPts val="1975"/>
              </a:spcBef>
            </a:pPr>
            <a:r>
              <a:rPr lang="en-CA" sz="3200">
                <a:latin typeface="Calibri"/>
                <a:cs typeface="Calibri"/>
              </a:rPr>
              <a:t>The income elasticity of demand for gasoline is</a:t>
            </a:r>
          </a:p>
          <a:p>
            <a:pPr marL="514350" indent="-514350">
              <a:buFont typeface="+mj-lt"/>
              <a:buAutoNum type="alphaLcParenR"/>
            </a:pPr>
            <a:r>
              <a:rPr lang="en-CA" sz="3200">
                <a:latin typeface="Calibri"/>
                <a:cs typeface="Calibri"/>
              </a:rPr>
              <a:t>0.5</a:t>
            </a:r>
          </a:p>
          <a:p>
            <a:pPr marL="514350" indent="-514350">
              <a:buFont typeface="+mj-lt"/>
              <a:buAutoNum type="alphaLcParenR"/>
            </a:pPr>
            <a:r>
              <a:rPr lang="en-CA" sz="3200">
                <a:latin typeface="Calibri"/>
                <a:cs typeface="Calibri"/>
              </a:rPr>
              <a:t>6.0</a:t>
            </a:r>
          </a:p>
          <a:p>
            <a:pPr marL="514350" indent="-514350">
              <a:buFont typeface="+mj-lt"/>
              <a:buAutoNum type="alphaLcParenR"/>
            </a:pPr>
            <a:r>
              <a:rPr lang="en-CA" sz="3200">
                <a:latin typeface="Calibri"/>
                <a:cs typeface="Calibri"/>
              </a:rPr>
              <a:t>8.3</a:t>
            </a:r>
          </a:p>
          <a:p>
            <a:pPr marL="514350" indent="-514350">
              <a:buFont typeface="+mj-lt"/>
              <a:buAutoNum type="alphaLcParenR"/>
            </a:pPr>
            <a:r>
              <a:rPr lang="en-CA" sz="3200">
                <a:latin typeface="Calibri"/>
                <a:cs typeface="Calibri"/>
              </a:rPr>
              <a:t>1.2</a:t>
            </a:r>
            <a:endParaRPr sz="3200">
              <a:latin typeface="Calibri"/>
              <a:cs typeface="Calibri"/>
            </a:endParaRPr>
          </a:p>
        </p:txBody>
      </p:sp>
      <p:graphicFrame>
        <p:nvGraphicFramePr>
          <p:cNvPr id="4" name="Table 3">
            <a:extLst>
              <a:ext uri="{FF2B5EF4-FFF2-40B4-BE49-F238E27FC236}">
                <a16:creationId xmlns:a16="http://schemas.microsoft.com/office/drawing/2014/main" id="{64B824B4-7BE5-7E29-7897-DA5A245B2C0B}"/>
              </a:ext>
            </a:extLst>
          </p:cNvPr>
          <p:cNvGraphicFramePr>
            <a:graphicFrameLocks noGrp="1"/>
          </p:cNvGraphicFramePr>
          <p:nvPr>
            <p:extLst>
              <p:ext uri="{D42A27DB-BD31-4B8C-83A1-F6EECF244321}">
                <p14:modId xmlns:p14="http://schemas.microsoft.com/office/powerpoint/2010/main" val="2247846528"/>
              </p:ext>
            </p:extLst>
          </p:nvPr>
        </p:nvGraphicFramePr>
        <p:xfrm>
          <a:off x="1981200" y="2324100"/>
          <a:ext cx="12877800" cy="1889760"/>
        </p:xfrm>
        <a:graphic>
          <a:graphicData uri="http://schemas.openxmlformats.org/drawingml/2006/table">
            <a:tbl>
              <a:tblPr firstRow="1" bandRow="1">
                <a:tableStyleId>{68D230F3-CF80-4859-8CE7-A43EE81993B5}</a:tableStyleId>
              </a:tblPr>
              <a:tblGrid>
                <a:gridCol w="3219450">
                  <a:extLst>
                    <a:ext uri="{9D8B030D-6E8A-4147-A177-3AD203B41FA5}">
                      <a16:colId xmlns:a16="http://schemas.microsoft.com/office/drawing/2014/main" val="1431434653"/>
                    </a:ext>
                  </a:extLst>
                </a:gridCol>
                <a:gridCol w="3219450">
                  <a:extLst>
                    <a:ext uri="{9D8B030D-6E8A-4147-A177-3AD203B41FA5}">
                      <a16:colId xmlns:a16="http://schemas.microsoft.com/office/drawing/2014/main" val="3408086635"/>
                    </a:ext>
                  </a:extLst>
                </a:gridCol>
                <a:gridCol w="3219450">
                  <a:extLst>
                    <a:ext uri="{9D8B030D-6E8A-4147-A177-3AD203B41FA5}">
                      <a16:colId xmlns:a16="http://schemas.microsoft.com/office/drawing/2014/main" val="730840881"/>
                    </a:ext>
                  </a:extLst>
                </a:gridCol>
                <a:gridCol w="3219450">
                  <a:extLst>
                    <a:ext uri="{9D8B030D-6E8A-4147-A177-3AD203B41FA5}">
                      <a16:colId xmlns:a16="http://schemas.microsoft.com/office/drawing/2014/main" val="4242517257"/>
                    </a:ext>
                  </a:extLst>
                </a:gridCol>
              </a:tblGrid>
              <a:tr h="533400">
                <a:tc>
                  <a:txBody>
                    <a:bodyPr/>
                    <a:lstStyle/>
                    <a:p>
                      <a:pPr algn="ctr"/>
                      <a:r>
                        <a:rPr lang="en-CA" sz="2400"/>
                        <a:t>Year</a:t>
                      </a:r>
                    </a:p>
                  </a:txBody>
                  <a:tcPr/>
                </a:tc>
                <a:tc>
                  <a:txBody>
                    <a:bodyPr/>
                    <a:lstStyle/>
                    <a:p>
                      <a:pPr algn="ctr"/>
                      <a:r>
                        <a:rPr lang="en-CA" sz="2400"/>
                        <a:t>Average Household Income ($)</a:t>
                      </a:r>
                    </a:p>
                  </a:txBody>
                  <a:tcPr/>
                </a:tc>
                <a:tc>
                  <a:txBody>
                    <a:bodyPr/>
                    <a:lstStyle/>
                    <a:p>
                      <a:pPr algn="ctr"/>
                      <a:r>
                        <a:rPr lang="en-CA" sz="2400"/>
                        <a:t>Price of gasoline</a:t>
                      </a:r>
                    </a:p>
                    <a:p>
                      <a:pPr algn="ctr"/>
                      <a:r>
                        <a:rPr lang="en-CA" sz="2400"/>
                        <a:t>($/litre)</a:t>
                      </a:r>
                    </a:p>
                  </a:txBody>
                  <a:tcPr/>
                </a:tc>
                <a:tc>
                  <a:txBody>
                    <a:bodyPr/>
                    <a:lstStyle/>
                    <a:p>
                      <a:pPr algn="ctr"/>
                      <a:r>
                        <a:rPr lang="en-CA" sz="2400"/>
                        <a:t>Quantity demanded of gasoline (mil litres)</a:t>
                      </a:r>
                    </a:p>
                  </a:txBody>
                  <a:tcPr/>
                </a:tc>
                <a:extLst>
                  <a:ext uri="{0D108BD9-81ED-4DB2-BD59-A6C34878D82A}">
                    <a16:rowId xmlns:a16="http://schemas.microsoft.com/office/drawing/2014/main" val="105235352"/>
                  </a:ext>
                </a:extLst>
              </a:tr>
              <a:tr h="533400">
                <a:tc>
                  <a:txBody>
                    <a:bodyPr/>
                    <a:lstStyle/>
                    <a:p>
                      <a:pPr algn="ctr"/>
                      <a:r>
                        <a:rPr lang="en-CA" sz="2400"/>
                        <a:t>2021</a:t>
                      </a:r>
                    </a:p>
                  </a:txBody>
                  <a:tcPr/>
                </a:tc>
                <a:tc>
                  <a:txBody>
                    <a:bodyPr/>
                    <a:lstStyle/>
                    <a:p>
                      <a:pPr algn="ctr"/>
                      <a:r>
                        <a:rPr lang="en-CA" sz="2400"/>
                        <a:t>78000</a:t>
                      </a:r>
                    </a:p>
                  </a:txBody>
                  <a:tcPr/>
                </a:tc>
                <a:tc>
                  <a:txBody>
                    <a:bodyPr/>
                    <a:lstStyle/>
                    <a:p>
                      <a:pPr algn="ctr"/>
                      <a:r>
                        <a:rPr lang="en-CA" sz="2400"/>
                        <a:t>1.3</a:t>
                      </a:r>
                    </a:p>
                  </a:txBody>
                  <a:tcPr/>
                </a:tc>
                <a:tc>
                  <a:txBody>
                    <a:bodyPr/>
                    <a:lstStyle/>
                    <a:p>
                      <a:pPr algn="ctr"/>
                      <a:r>
                        <a:rPr lang="en-CA" sz="2400"/>
                        <a:t>1940</a:t>
                      </a:r>
                    </a:p>
                  </a:txBody>
                  <a:tcPr/>
                </a:tc>
                <a:extLst>
                  <a:ext uri="{0D108BD9-81ED-4DB2-BD59-A6C34878D82A}">
                    <a16:rowId xmlns:a16="http://schemas.microsoft.com/office/drawing/2014/main" val="4289141275"/>
                  </a:ext>
                </a:extLst>
              </a:tr>
              <a:tr h="533400">
                <a:tc>
                  <a:txBody>
                    <a:bodyPr/>
                    <a:lstStyle/>
                    <a:p>
                      <a:pPr algn="ctr"/>
                      <a:r>
                        <a:rPr lang="en-CA" sz="2400"/>
                        <a:t>2022</a:t>
                      </a:r>
                    </a:p>
                  </a:txBody>
                  <a:tcPr/>
                </a:tc>
                <a:tc>
                  <a:txBody>
                    <a:bodyPr/>
                    <a:lstStyle/>
                    <a:p>
                      <a:pPr algn="ctr"/>
                      <a:r>
                        <a:rPr lang="en-CA" sz="2400"/>
                        <a:t>82000</a:t>
                      </a:r>
                    </a:p>
                  </a:txBody>
                  <a:tcPr/>
                </a:tc>
                <a:tc>
                  <a:txBody>
                    <a:bodyPr/>
                    <a:lstStyle/>
                    <a:p>
                      <a:pPr algn="ctr"/>
                      <a:r>
                        <a:rPr lang="en-CA" sz="2400"/>
                        <a:t>1.3</a:t>
                      </a:r>
                    </a:p>
                  </a:txBody>
                  <a:tcPr/>
                </a:tc>
                <a:tc>
                  <a:txBody>
                    <a:bodyPr/>
                    <a:lstStyle/>
                    <a:p>
                      <a:pPr algn="ctr"/>
                      <a:r>
                        <a:rPr lang="en-CA" sz="2400"/>
                        <a:t>2060</a:t>
                      </a:r>
                    </a:p>
                  </a:txBody>
                  <a:tcPr/>
                </a:tc>
                <a:extLst>
                  <a:ext uri="{0D108BD9-81ED-4DB2-BD59-A6C34878D82A}">
                    <a16:rowId xmlns:a16="http://schemas.microsoft.com/office/drawing/2014/main" val="3817168130"/>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85292" rIns="0" bIns="0" rtlCol="0">
            <a:spAutoFit/>
          </a:bodyPr>
          <a:lstStyle/>
          <a:p>
            <a:pPr marL="165100">
              <a:lnSpc>
                <a:spcPct val="100000"/>
              </a:lnSpc>
              <a:spcBef>
                <a:spcPts val="100"/>
              </a:spcBef>
            </a:pPr>
            <a:r>
              <a:rPr sz="4200"/>
              <a:t>4.</a:t>
            </a:r>
            <a:r>
              <a:rPr sz="4200" spc="-65"/>
              <a:t> </a:t>
            </a:r>
            <a:r>
              <a:rPr sz="4200" spc="-10"/>
              <a:t>Elasticity</a:t>
            </a:r>
            <a:r>
              <a:rPr sz="4200" spc="-65"/>
              <a:t> </a:t>
            </a:r>
            <a:r>
              <a:rPr sz="4200"/>
              <a:t>-</a:t>
            </a:r>
            <a:r>
              <a:rPr sz="4200" spc="-65"/>
              <a:t> </a:t>
            </a:r>
            <a:r>
              <a:rPr sz="4200"/>
              <a:t>5</a:t>
            </a:r>
            <a:r>
              <a:rPr sz="4200" spc="-65"/>
              <a:t> </a:t>
            </a:r>
            <a:r>
              <a:rPr sz="4200"/>
              <a:t>Types</a:t>
            </a:r>
            <a:r>
              <a:rPr sz="4200" spc="-65"/>
              <a:t> </a:t>
            </a:r>
            <a:r>
              <a:rPr sz="4200"/>
              <a:t>of</a:t>
            </a:r>
            <a:r>
              <a:rPr sz="4200" spc="-65"/>
              <a:t> </a:t>
            </a:r>
            <a:r>
              <a:rPr sz="4200" spc="-25"/>
              <a:t>Es</a:t>
            </a:r>
            <a:endParaRPr sz="4200"/>
          </a:p>
        </p:txBody>
      </p:sp>
      <p:graphicFrame>
        <p:nvGraphicFramePr>
          <p:cNvPr id="3" name="object 3"/>
          <p:cNvGraphicFramePr>
            <a:graphicFrameLocks noGrp="1"/>
          </p:cNvGraphicFramePr>
          <p:nvPr/>
        </p:nvGraphicFramePr>
        <p:xfrm>
          <a:off x="1117362" y="1803037"/>
          <a:ext cx="16197579" cy="6459855"/>
        </p:xfrm>
        <a:graphic>
          <a:graphicData uri="http://schemas.openxmlformats.org/drawingml/2006/table">
            <a:tbl>
              <a:tblPr firstRow="1" bandRow="1">
                <a:tableStyleId>{2D5ABB26-0587-4C30-8999-92F81FD0307C}</a:tableStyleId>
              </a:tblPr>
              <a:tblGrid>
                <a:gridCol w="1714500">
                  <a:extLst>
                    <a:ext uri="{9D8B030D-6E8A-4147-A177-3AD203B41FA5}">
                      <a16:colId xmlns:a16="http://schemas.microsoft.com/office/drawing/2014/main" val="20000"/>
                    </a:ext>
                  </a:extLst>
                </a:gridCol>
                <a:gridCol w="2850515">
                  <a:extLst>
                    <a:ext uri="{9D8B030D-6E8A-4147-A177-3AD203B41FA5}">
                      <a16:colId xmlns:a16="http://schemas.microsoft.com/office/drawing/2014/main" val="20001"/>
                    </a:ext>
                  </a:extLst>
                </a:gridCol>
                <a:gridCol w="2887980">
                  <a:extLst>
                    <a:ext uri="{9D8B030D-6E8A-4147-A177-3AD203B41FA5}">
                      <a16:colId xmlns:a16="http://schemas.microsoft.com/office/drawing/2014/main" val="20002"/>
                    </a:ext>
                  </a:extLst>
                </a:gridCol>
                <a:gridCol w="2812414">
                  <a:extLst>
                    <a:ext uri="{9D8B030D-6E8A-4147-A177-3AD203B41FA5}">
                      <a16:colId xmlns:a16="http://schemas.microsoft.com/office/drawing/2014/main" val="20003"/>
                    </a:ext>
                  </a:extLst>
                </a:gridCol>
                <a:gridCol w="2926080">
                  <a:extLst>
                    <a:ext uri="{9D8B030D-6E8A-4147-A177-3AD203B41FA5}">
                      <a16:colId xmlns:a16="http://schemas.microsoft.com/office/drawing/2014/main" val="20004"/>
                    </a:ext>
                  </a:extLst>
                </a:gridCol>
                <a:gridCol w="3006090">
                  <a:extLst>
                    <a:ext uri="{9D8B030D-6E8A-4147-A177-3AD203B41FA5}">
                      <a16:colId xmlns:a16="http://schemas.microsoft.com/office/drawing/2014/main" val="20005"/>
                    </a:ext>
                  </a:extLst>
                </a:gridCol>
              </a:tblGrid>
              <a:tr h="610870">
                <a:tc>
                  <a:txBody>
                    <a:bodyPr/>
                    <a:lstStyle/>
                    <a:p>
                      <a:pPr>
                        <a:lnSpc>
                          <a:spcPct val="100000"/>
                        </a:lnSpc>
                      </a:pPr>
                      <a:endParaRPr sz="2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580"/>
                        </a:spcBef>
                      </a:pPr>
                      <a:r>
                        <a:rPr sz="2400" b="1" spc="-10">
                          <a:latin typeface="Calibri"/>
                          <a:cs typeface="Calibri"/>
                        </a:rPr>
                        <a:t>perfectly</a:t>
                      </a:r>
                      <a:r>
                        <a:rPr sz="2400" b="1" spc="-85">
                          <a:latin typeface="Calibri"/>
                          <a:cs typeface="Calibri"/>
                        </a:rPr>
                        <a:t> </a:t>
                      </a:r>
                      <a:r>
                        <a:rPr sz="2400" b="1" spc="-10">
                          <a:latin typeface="Calibri"/>
                          <a:cs typeface="Calibri"/>
                        </a:rPr>
                        <a:t>inelastic</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R="916305" algn="r">
                        <a:lnSpc>
                          <a:spcPct val="100000"/>
                        </a:lnSpc>
                        <a:spcBef>
                          <a:spcPts val="580"/>
                        </a:spcBef>
                      </a:pPr>
                      <a:r>
                        <a:rPr sz="2400" b="1" spc="-10">
                          <a:latin typeface="Calibri"/>
                          <a:cs typeface="Calibri"/>
                        </a:rPr>
                        <a:t>inelastic</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715010">
                        <a:lnSpc>
                          <a:spcPct val="100000"/>
                        </a:lnSpc>
                        <a:spcBef>
                          <a:spcPts val="580"/>
                        </a:spcBef>
                      </a:pPr>
                      <a:r>
                        <a:rPr sz="2400" b="1">
                          <a:latin typeface="Calibri"/>
                          <a:cs typeface="Calibri"/>
                        </a:rPr>
                        <a:t>unit</a:t>
                      </a:r>
                      <a:r>
                        <a:rPr sz="2400" b="1" spc="-60">
                          <a:latin typeface="Calibri"/>
                          <a:cs typeface="Calibri"/>
                        </a:rPr>
                        <a:t> </a:t>
                      </a:r>
                      <a:r>
                        <a:rPr sz="2400" b="1" spc="-10">
                          <a:latin typeface="Calibri"/>
                          <a:cs typeface="Calibri"/>
                        </a:rPr>
                        <a:t>elastic</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580"/>
                        </a:spcBef>
                      </a:pPr>
                      <a:r>
                        <a:rPr sz="2400" b="1" spc="-10">
                          <a:latin typeface="Calibri"/>
                          <a:cs typeface="Calibri"/>
                        </a:rPr>
                        <a:t>elastic</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504825">
                        <a:lnSpc>
                          <a:spcPct val="100000"/>
                        </a:lnSpc>
                        <a:spcBef>
                          <a:spcPts val="580"/>
                        </a:spcBef>
                      </a:pPr>
                      <a:r>
                        <a:rPr sz="2400" b="1" spc="-10">
                          <a:latin typeface="Calibri"/>
                          <a:cs typeface="Calibri"/>
                        </a:rPr>
                        <a:t>perfectly</a:t>
                      </a:r>
                      <a:r>
                        <a:rPr sz="2400" b="1" spc="-85">
                          <a:latin typeface="Calibri"/>
                          <a:cs typeface="Calibri"/>
                        </a:rPr>
                        <a:t> </a:t>
                      </a:r>
                      <a:r>
                        <a:rPr sz="2400" b="1" spc="-10">
                          <a:latin typeface="Calibri"/>
                          <a:cs typeface="Calibri"/>
                        </a:rPr>
                        <a:t>elastic</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1279525">
                <a:tc>
                  <a:txBody>
                    <a:bodyPr/>
                    <a:lstStyle/>
                    <a:p>
                      <a:pPr marL="85725">
                        <a:lnSpc>
                          <a:spcPct val="100000"/>
                        </a:lnSpc>
                        <a:spcBef>
                          <a:spcPts val="580"/>
                        </a:spcBef>
                      </a:pPr>
                      <a:r>
                        <a:rPr sz="2400" spc="-10">
                          <a:latin typeface="Calibri"/>
                          <a:cs typeface="Calibri"/>
                        </a:rPr>
                        <a:t>Definition</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520700" marR="311785" indent="-202565">
                        <a:lnSpc>
                          <a:spcPct val="100000"/>
                        </a:lnSpc>
                        <a:spcBef>
                          <a:spcPts val="580"/>
                        </a:spcBef>
                      </a:pPr>
                      <a:r>
                        <a:rPr sz="2400">
                          <a:latin typeface="Calibri"/>
                          <a:cs typeface="Calibri"/>
                        </a:rPr>
                        <a:t>Qs</a:t>
                      </a:r>
                      <a:r>
                        <a:rPr sz="2400" spc="-60">
                          <a:latin typeface="Calibri"/>
                          <a:cs typeface="Calibri"/>
                        </a:rPr>
                        <a:t> </a:t>
                      </a:r>
                      <a:r>
                        <a:rPr sz="2400" spc="-10">
                          <a:latin typeface="Calibri"/>
                          <a:cs typeface="Calibri"/>
                        </a:rPr>
                        <a:t>stays</a:t>
                      </a:r>
                      <a:r>
                        <a:rPr sz="2400" spc="-55">
                          <a:latin typeface="Calibri"/>
                          <a:cs typeface="Calibri"/>
                        </a:rPr>
                        <a:t> </a:t>
                      </a:r>
                      <a:r>
                        <a:rPr sz="2400">
                          <a:latin typeface="Calibri"/>
                          <a:cs typeface="Calibri"/>
                        </a:rPr>
                        <a:t>the</a:t>
                      </a:r>
                      <a:r>
                        <a:rPr sz="2400" spc="-55">
                          <a:latin typeface="Calibri"/>
                          <a:cs typeface="Calibri"/>
                        </a:rPr>
                        <a:t> </a:t>
                      </a:r>
                      <a:r>
                        <a:rPr sz="2400" spc="-20">
                          <a:latin typeface="Calibri"/>
                          <a:cs typeface="Calibri"/>
                        </a:rPr>
                        <a:t>same regardless</a:t>
                      </a:r>
                      <a:r>
                        <a:rPr sz="2400" spc="-45">
                          <a:latin typeface="Calibri"/>
                          <a:cs typeface="Calibri"/>
                        </a:rPr>
                        <a:t> </a:t>
                      </a:r>
                      <a:r>
                        <a:rPr sz="2400">
                          <a:latin typeface="Calibri"/>
                          <a:cs typeface="Calibri"/>
                        </a:rPr>
                        <a:t>of</a:t>
                      </a:r>
                      <a:r>
                        <a:rPr sz="2400" spc="-40">
                          <a:latin typeface="Calibri"/>
                          <a:cs typeface="Calibri"/>
                        </a:rPr>
                        <a:t> </a:t>
                      </a:r>
                      <a:r>
                        <a:rPr sz="2400" spc="-50">
                          <a:latin typeface="Calibri"/>
                          <a:cs typeface="Calibri"/>
                        </a:rPr>
                        <a:t>P</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40435" marR="273685" indent="-661035">
                        <a:lnSpc>
                          <a:spcPct val="100000"/>
                        </a:lnSpc>
                        <a:spcBef>
                          <a:spcPts val="580"/>
                        </a:spcBef>
                      </a:pPr>
                      <a:r>
                        <a:rPr sz="2400">
                          <a:latin typeface="Calibri"/>
                          <a:cs typeface="Calibri"/>
                        </a:rPr>
                        <a:t>Qs</a:t>
                      </a:r>
                      <a:r>
                        <a:rPr sz="2400" spc="-50">
                          <a:latin typeface="Calibri"/>
                          <a:cs typeface="Calibri"/>
                        </a:rPr>
                        <a:t> </a:t>
                      </a:r>
                      <a:r>
                        <a:rPr sz="2400">
                          <a:latin typeface="Calibri"/>
                          <a:cs typeface="Calibri"/>
                        </a:rPr>
                        <a:t>reacts</a:t>
                      </a:r>
                      <a:r>
                        <a:rPr sz="2400" spc="-50">
                          <a:latin typeface="Calibri"/>
                          <a:cs typeface="Calibri"/>
                        </a:rPr>
                        <a:t> </a:t>
                      </a:r>
                      <a:r>
                        <a:rPr sz="2400">
                          <a:latin typeface="Calibri"/>
                          <a:cs typeface="Calibri"/>
                        </a:rPr>
                        <a:t>little</a:t>
                      </a:r>
                      <a:r>
                        <a:rPr sz="2400" spc="-50">
                          <a:latin typeface="Calibri"/>
                          <a:cs typeface="Calibri"/>
                        </a:rPr>
                        <a:t> </a:t>
                      </a:r>
                      <a:r>
                        <a:rPr sz="2400">
                          <a:latin typeface="Calibri"/>
                          <a:cs typeface="Calibri"/>
                        </a:rPr>
                        <a:t>to</a:t>
                      </a:r>
                      <a:r>
                        <a:rPr sz="2400" spc="-50">
                          <a:latin typeface="Calibri"/>
                          <a:cs typeface="Calibri"/>
                        </a:rPr>
                        <a:t> P </a:t>
                      </a:r>
                      <a:r>
                        <a:rPr sz="2400" spc="-10">
                          <a:latin typeface="Calibri"/>
                          <a:cs typeface="Calibri"/>
                        </a:rPr>
                        <a:t>changes</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3345" marR="87630" indent="-1270" algn="ctr">
                        <a:lnSpc>
                          <a:spcPct val="100000"/>
                        </a:lnSpc>
                        <a:spcBef>
                          <a:spcPts val="580"/>
                        </a:spcBef>
                      </a:pPr>
                      <a:r>
                        <a:rPr sz="2400">
                          <a:latin typeface="Calibri"/>
                          <a:cs typeface="Calibri"/>
                        </a:rPr>
                        <a:t>when</a:t>
                      </a:r>
                      <a:r>
                        <a:rPr sz="2400" spc="-60">
                          <a:latin typeface="Calibri"/>
                          <a:cs typeface="Calibri"/>
                        </a:rPr>
                        <a:t> </a:t>
                      </a:r>
                      <a:r>
                        <a:rPr sz="2400">
                          <a:latin typeface="Calibri"/>
                          <a:cs typeface="Calibri"/>
                        </a:rPr>
                        <a:t>a</a:t>
                      </a:r>
                      <a:r>
                        <a:rPr sz="2400" spc="-60">
                          <a:latin typeface="Calibri"/>
                          <a:cs typeface="Calibri"/>
                        </a:rPr>
                        <a:t> </a:t>
                      </a:r>
                      <a:r>
                        <a:rPr sz="2400">
                          <a:latin typeface="Calibri"/>
                          <a:cs typeface="Calibri"/>
                        </a:rPr>
                        <a:t>linear</a:t>
                      </a:r>
                      <a:r>
                        <a:rPr sz="2400" spc="-60">
                          <a:latin typeface="Calibri"/>
                          <a:cs typeface="Calibri"/>
                        </a:rPr>
                        <a:t> </a:t>
                      </a:r>
                      <a:r>
                        <a:rPr sz="2400" spc="-10">
                          <a:latin typeface="Calibri"/>
                          <a:cs typeface="Calibri"/>
                        </a:rPr>
                        <a:t>supply </a:t>
                      </a:r>
                      <a:r>
                        <a:rPr sz="2400">
                          <a:latin typeface="Calibri"/>
                          <a:cs typeface="Calibri"/>
                        </a:rPr>
                        <a:t>curve</a:t>
                      </a:r>
                      <a:r>
                        <a:rPr sz="2400" spc="-70">
                          <a:latin typeface="Calibri"/>
                          <a:cs typeface="Calibri"/>
                        </a:rPr>
                        <a:t> </a:t>
                      </a:r>
                      <a:r>
                        <a:rPr sz="2400">
                          <a:latin typeface="Calibri"/>
                          <a:cs typeface="Calibri"/>
                        </a:rPr>
                        <a:t>passes</a:t>
                      </a:r>
                      <a:r>
                        <a:rPr sz="2400" spc="-70">
                          <a:latin typeface="Calibri"/>
                          <a:cs typeface="Calibri"/>
                        </a:rPr>
                        <a:t> </a:t>
                      </a:r>
                      <a:r>
                        <a:rPr sz="2400" spc="-10">
                          <a:latin typeface="Calibri"/>
                          <a:cs typeface="Calibri"/>
                        </a:rPr>
                        <a:t>through </a:t>
                      </a:r>
                      <a:r>
                        <a:rPr sz="2400">
                          <a:latin typeface="Calibri"/>
                          <a:cs typeface="Calibri"/>
                        </a:rPr>
                        <a:t>the</a:t>
                      </a:r>
                      <a:r>
                        <a:rPr sz="2400" spc="-50">
                          <a:latin typeface="Calibri"/>
                          <a:cs typeface="Calibri"/>
                        </a:rPr>
                        <a:t> </a:t>
                      </a:r>
                      <a:r>
                        <a:rPr sz="2400" spc="-10">
                          <a:latin typeface="Calibri"/>
                          <a:cs typeface="Calibri"/>
                        </a:rPr>
                        <a:t>origin</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59485" marR="334010" indent="-619760">
                        <a:lnSpc>
                          <a:spcPct val="100000"/>
                        </a:lnSpc>
                        <a:spcBef>
                          <a:spcPts val="580"/>
                        </a:spcBef>
                      </a:pPr>
                      <a:r>
                        <a:rPr sz="2400">
                          <a:latin typeface="Calibri"/>
                          <a:cs typeface="Calibri"/>
                        </a:rPr>
                        <a:t>Qs</a:t>
                      </a:r>
                      <a:r>
                        <a:rPr sz="2400" spc="-35">
                          <a:latin typeface="Calibri"/>
                          <a:cs typeface="Calibri"/>
                        </a:rPr>
                        <a:t> </a:t>
                      </a:r>
                      <a:r>
                        <a:rPr sz="2400">
                          <a:latin typeface="Calibri"/>
                          <a:cs typeface="Calibri"/>
                        </a:rPr>
                        <a:t>reacts</a:t>
                      </a:r>
                      <a:r>
                        <a:rPr sz="2400" spc="-30">
                          <a:latin typeface="Calibri"/>
                          <a:cs typeface="Calibri"/>
                        </a:rPr>
                        <a:t> </a:t>
                      </a:r>
                      <a:r>
                        <a:rPr sz="2400">
                          <a:latin typeface="Calibri"/>
                          <a:cs typeface="Calibri"/>
                        </a:rPr>
                        <a:t>alot</a:t>
                      </a:r>
                      <a:r>
                        <a:rPr sz="2400" spc="-35">
                          <a:latin typeface="Calibri"/>
                          <a:cs typeface="Calibri"/>
                        </a:rPr>
                        <a:t> </a:t>
                      </a:r>
                      <a:r>
                        <a:rPr sz="2400">
                          <a:latin typeface="Calibri"/>
                          <a:cs typeface="Calibri"/>
                        </a:rPr>
                        <a:t>to</a:t>
                      </a:r>
                      <a:r>
                        <a:rPr sz="2400" spc="-30">
                          <a:latin typeface="Calibri"/>
                          <a:cs typeface="Calibri"/>
                        </a:rPr>
                        <a:t> </a:t>
                      </a:r>
                      <a:r>
                        <a:rPr sz="2400" spc="-50">
                          <a:latin typeface="Calibri"/>
                          <a:cs typeface="Calibri"/>
                        </a:rPr>
                        <a:t>P </a:t>
                      </a:r>
                      <a:r>
                        <a:rPr sz="2400" spc="-10">
                          <a:latin typeface="Calibri"/>
                          <a:cs typeface="Calibri"/>
                        </a:rPr>
                        <a:t>changes</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111760" marR="107950" indent="635" algn="ctr">
                        <a:lnSpc>
                          <a:spcPct val="100000"/>
                        </a:lnSpc>
                        <a:spcBef>
                          <a:spcPts val="580"/>
                        </a:spcBef>
                      </a:pPr>
                      <a:r>
                        <a:rPr sz="2400">
                          <a:latin typeface="Calibri"/>
                          <a:cs typeface="Calibri"/>
                        </a:rPr>
                        <a:t>Qhen</a:t>
                      </a:r>
                      <a:r>
                        <a:rPr sz="2400" spc="-80">
                          <a:latin typeface="Calibri"/>
                          <a:cs typeface="Calibri"/>
                        </a:rPr>
                        <a:t> </a:t>
                      </a:r>
                      <a:r>
                        <a:rPr sz="2400">
                          <a:latin typeface="Calibri"/>
                          <a:cs typeface="Calibri"/>
                        </a:rPr>
                        <a:t>the</a:t>
                      </a:r>
                      <a:r>
                        <a:rPr sz="2400" spc="-80">
                          <a:latin typeface="Calibri"/>
                          <a:cs typeface="Calibri"/>
                        </a:rPr>
                        <a:t> </a:t>
                      </a:r>
                      <a:r>
                        <a:rPr sz="2400">
                          <a:latin typeface="Calibri"/>
                          <a:cs typeface="Calibri"/>
                        </a:rPr>
                        <a:t>supplier</a:t>
                      </a:r>
                      <a:r>
                        <a:rPr sz="2400" spc="-80">
                          <a:latin typeface="Calibri"/>
                          <a:cs typeface="Calibri"/>
                        </a:rPr>
                        <a:t> </a:t>
                      </a:r>
                      <a:r>
                        <a:rPr sz="2400" spc="-25">
                          <a:latin typeface="Calibri"/>
                          <a:cs typeface="Calibri"/>
                        </a:rPr>
                        <a:t>is </a:t>
                      </a:r>
                      <a:r>
                        <a:rPr sz="2400">
                          <a:latin typeface="Calibri"/>
                          <a:cs typeface="Calibri"/>
                        </a:rPr>
                        <a:t>willing</a:t>
                      </a:r>
                      <a:r>
                        <a:rPr sz="2400" spc="-40">
                          <a:latin typeface="Calibri"/>
                          <a:cs typeface="Calibri"/>
                        </a:rPr>
                        <a:t> </a:t>
                      </a:r>
                      <a:r>
                        <a:rPr sz="2400">
                          <a:latin typeface="Calibri"/>
                          <a:cs typeface="Calibri"/>
                        </a:rPr>
                        <a:t>to</a:t>
                      </a:r>
                      <a:r>
                        <a:rPr sz="2400" spc="-40">
                          <a:latin typeface="Calibri"/>
                          <a:cs typeface="Calibri"/>
                        </a:rPr>
                        <a:t> </a:t>
                      </a:r>
                      <a:r>
                        <a:rPr sz="2400">
                          <a:latin typeface="Calibri"/>
                          <a:cs typeface="Calibri"/>
                        </a:rPr>
                        <a:t>sell</a:t>
                      </a:r>
                      <a:r>
                        <a:rPr sz="2400" spc="-40">
                          <a:latin typeface="Calibri"/>
                          <a:cs typeface="Calibri"/>
                        </a:rPr>
                        <a:t> </a:t>
                      </a:r>
                      <a:r>
                        <a:rPr sz="2400" spc="-25">
                          <a:latin typeface="Calibri"/>
                          <a:cs typeface="Calibri"/>
                        </a:rPr>
                        <a:t>any </a:t>
                      </a:r>
                      <a:r>
                        <a:rPr sz="2400">
                          <a:latin typeface="Calibri"/>
                          <a:cs typeface="Calibri"/>
                        </a:rPr>
                        <a:t>quantity</a:t>
                      </a:r>
                      <a:r>
                        <a:rPr sz="2400" spc="-70">
                          <a:latin typeface="Calibri"/>
                          <a:cs typeface="Calibri"/>
                        </a:rPr>
                        <a:t> </a:t>
                      </a:r>
                      <a:r>
                        <a:rPr sz="2400">
                          <a:latin typeface="Calibri"/>
                          <a:cs typeface="Calibri"/>
                        </a:rPr>
                        <a:t>at</a:t>
                      </a:r>
                      <a:r>
                        <a:rPr sz="2400" spc="-70">
                          <a:latin typeface="Calibri"/>
                          <a:cs typeface="Calibri"/>
                        </a:rPr>
                        <a:t> </a:t>
                      </a:r>
                      <a:r>
                        <a:rPr sz="2400">
                          <a:latin typeface="Calibri"/>
                          <a:cs typeface="Calibri"/>
                        </a:rPr>
                        <a:t>a</a:t>
                      </a:r>
                      <a:r>
                        <a:rPr sz="2400" spc="-70">
                          <a:latin typeface="Calibri"/>
                          <a:cs typeface="Calibri"/>
                        </a:rPr>
                        <a:t> </a:t>
                      </a:r>
                      <a:r>
                        <a:rPr sz="2400">
                          <a:latin typeface="Calibri"/>
                          <a:cs typeface="Calibri"/>
                        </a:rPr>
                        <a:t>specific</a:t>
                      </a:r>
                      <a:r>
                        <a:rPr sz="2400" spc="-70">
                          <a:latin typeface="Calibri"/>
                          <a:cs typeface="Calibri"/>
                        </a:rPr>
                        <a:t> </a:t>
                      </a:r>
                      <a:r>
                        <a:rPr sz="2400" spc="-50">
                          <a:latin typeface="Calibri"/>
                          <a:cs typeface="Calibri"/>
                        </a:rPr>
                        <a:t>P</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788035">
                <a:tc>
                  <a:txBody>
                    <a:bodyPr/>
                    <a:lstStyle/>
                    <a:p>
                      <a:pPr marL="85725">
                        <a:lnSpc>
                          <a:spcPct val="100000"/>
                        </a:lnSpc>
                        <a:spcBef>
                          <a:spcPts val="580"/>
                        </a:spcBef>
                      </a:pPr>
                      <a:r>
                        <a:rPr sz="2400">
                          <a:latin typeface="Calibri"/>
                          <a:cs typeface="Calibri"/>
                        </a:rPr>
                        <a:t>es</a:t>
                      </a:r>
                      <a:r>
                        <a:rPr sz="2400" spc="-35">
                          <a:latin typeface="Calibri"/>
                          <a:cs typeface="Calibri"/>
                        </a:rPr>
                        <a:t> </a:t>
                      </a:r>
                      <a:r>
                        <a:rPr sz="2400" spc="-20">
                          <a:latin typeface="Calibri"/>
                          <a:cs typeface="Calibri"/>
                        </a:rPr>
                        <a:t>range</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580"/>
                        </a:spcBef>
                      </a:pPr>
                      <a:r>
                        <a:rPr sz="2400">
                          <a:latin typeface="Arial MT"/>
                          <a:cs typeface="Arial MT"/>
                        </a:rPr>
                        <a:t>es</a:t>
                      </a:r>
                      <a:r>
                        <a:rPr sz="2400" spc="-20">
                          <a:latin typeface="Arial MT"/>
                          <a:cs typeface="Arial MT"/>
                        </a:rPr>
                        <a:t> </a:t>
                      </a:r>
                      <a:r>
                        <a:rPr sz="2400">
                          <a:latin typeface="Arial MT"/>
                          <a:cs typeface="Arial MT"/>
                        </a:rPr>
                        <a:t>=</a:t>
                      </a:r>
                      <a:r>
                        <a:rPr sz="2400" spc="-20">
                          <a:latin typeface="Arial MT"/>
                          <a:cs typeface="Arial MT"/>
                        </a:rPr>
                        <a:t> </a:t>
                      </a:r>
                      <a:r>
                        <a:rPr sz="2400" spc="-50">
                          <a:latin typeface="Arial MT"/>
                          <a:cs typeface="Arial MT"/>
                        </a:rPr>
                        <a:t>0</a:t>
                      </a:r>
                      <a:endParaRPr sz="2400">
                        <a:latin typeface="Arial MT"/>
                        <a:cs typeface="Arial MT"/>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R="885190" algn="r">
                        <a:lnSpc>
                          <a:spcPct val="100000"/>
                        </a:lnSpc>
                        <a:spcBef>
                          <a:spcPts val="580"/>
                        </a:spcBef>
                      </a:pPr>
                      <a:r>
                        <a:rPr sz="2400">
                          <a:latin typeface="Calibri"/>
                          <a:cs typeface="Calibri"/>
                        </a:rPr>
                        <a:t>es</a:t>
                      </a:r>
                      <a:r>
                        <a:rPr sz="2400" spc="-25">
                          <a:latin typeface="Calibri"/>
                          <a:cs typeface="Calibri"/>
                        </a:rPr>
                        <a:t> </a:t>
                      </a:r>
                      <a:r>
                        <a:rPr sz="2400">
                          <a:latin typeface="Calibri"/>
                          <a:cs typeface="Calibri"/>
                        </a:rPr>
                        <a:t>&lt;</a:t>
                      </a:r>
                      <a:r>
                        <a:rPr sz="2400" spc="-25">
                          <a:latin typeface="Calibri"/>
                          <a:cs typeface="Calibri"/>
                        </a:rPr>
                        <a:t> |1|</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99490">
                        <a:lnSpc>
                          <a:spcPct val="100000"/>
                        </a:lnSpc>
                        <a:spcBef>
                          <a:spcPts val="580"/>
                        </a:spcBef>
                      </a:pPr>
                      <a:r>
                        <a:rPr sz="2400">
                          <a:latin typeface="Calibri"/>
                          <a:cs typeface="Calibri"/>
                        </a:rPr>
                        <a:t>es</a:t>
                      </a:r>
                      <a:r>
                        <a:rPr sz="2400" spc="-25">
                          <a:latin typeface="Calibri"/>
                          <a:cs typeface="Calibri"/>
                        </a:rPr>
                        <a:t> </a:t>
                      </a:r>
                      <a:r>
                        <a:rPr sz="2400">
                          <a:latin typeface="Calibri"/>
                          <a:cs typeface="Calibri"/>
                        </a:rPr>
                        <a:t>=</a:t>
                      </a:r>
                      <a:r>
                        <a:rPr sz="2400" spc="-25">
                          <a:latin typeface="Calibri"/>
                          <a:cs typeface="Calibri"/>
                        </a:rPr>
                        <a:t> |1|</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99490">
                        <a:lnSpc>
                          <a:spcPct val="100000"/>
                        </a:lnSpc>
                        <a:spcBef>
                          <a:spcPts val="580"/>
                        </a:spcBef>
                      </a:pPr>
                      <a:r>
                        <a:rPr sz="2400">
                          <a:latin typeface="Calibri"/>
                          <a:cs typeface="Calibri"/>
                        </a:rPr>
                        <a:t>es</a:t>
                      </a:r>
                      <a:r>
                        <a:rPr sz="2400" spc="-25">
                          <a:latin typeface="Calibri"/>
                          <a:cs typeface="Calibri"/>
                        </a:rPr>
                        <a:t> </a:t>
                      </a:r>
                      <a:r>
                        <a:rPr sz="2400">
                          <a:latin typeface="Calibri"/>
                          <a:cs typeface="Calibri"/>
                        </a:rPr>
                        <a:t>&gt;</a:t>
                      </a:r>
                      <a:r>
                        <a:rPr sz="2400" spc="-25">
                          <a:latin typeface="Calibri"/>
                          <a:cs typeface="Calibri"/>
                        </a:rPr>
                        <a:t> |1|</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1000125">
                        <a:lnSpc>
                          <a:spcPct val="100000"/>
                        </a:lnSpc>
                        <a:spcBef>
                          <a:spcPts val="580"/>
                        </a:spcBef>
                      </a:pPr>
                      <a:r>
                        <a:rPr sz="2400">
                          <a:latin typeface="Calibri"/>
                          <a:cs typeface="Calibri"/>
                        </a:rPr>
                        <a:t>es</a:t>
                      </a:r>
                      <a:r>
                        <a:rPr sz="2400" spc="-25">
                          <a:latin typeface="Calibri"/>
                          <a:cs typeface="Calibri"/>
                        </a:rPr>
                        <a:t> </a:t>
                      </a:r>
                      <a:r>
                        <a:rPr sz="2400">
                          <a:latin typeface="Calibri"/>
                          <a:cs typeface="Calibri"/>
                        </a:rPr>
                        <a:t>=</a:t>
                      </a:r>
                      <a:r>
                        <a:rPr sz="2400" spc="-20">
                          <a:latin typeface="Calibri"/>
                          <a:cs typeface="Calibri"/>
                        </a:rPr>
                        <a:t> </a:t>
                      </a:r>
                      <a:r>
                        <a:rPr sz="2400" spc="-50">
                          <a:solidFill>
                            <a:srgbClr val="202124"/>
                          </a:solidFill>
                          <a:latin typeface="Arial MT"/>
                          <a:cs typeface="Arial MT"/>
                        </a:rPr>
                        <a:t>∞</a:t>
                      </a:r>
                      <a:endParaRPr sz="2400">
                        <a:latin typeface="Arial MT"/>
                        <a:cs typeface="Arial MT"/>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2501900">
                <a:tc>
                  <a:txBody>
                    <a:bodyPr/>
                    <a:lstStyle/>
                    <a:p>
                      <a:pPr marL="85725">
                        <a:lnSpc>
                          <a:spcPct val="100000"/>
                        </a:lnSpc>
                        <a:spcBef>
                          <a:spcPts val="580"/>
                        </a:spcBef>
                      </a:pPr>
                      <a:r>
                        <a:rPr sz="2400" spc="-10">
                          <a:latin typeface="Calibri"/>
                          <a:cs typeface="Calibri"/>
                        </a:rPr>
                        <a:t>graph</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1279525">
                <a:tc>
                  <a:txBody>
                    <a:bodyPr/>
                    <a:lstStyle/>
                    <a:p>
                      <a:pPr marL="85725">
                        <a:lnSpc>
                          <a:spcPct val="100000"/>
                        </a:lnSpc>
                        <a:spcBef>
                          <a:spcPts val="580"/>
                        </a:spcBef>
                      </a:pPr>
                      <a:r>
                        <a:rPr sz="2400" spc="-10">
                          <a:latin typeface="Calibri"/>
                          <a:cs typeface="Calibri"/>
                        </a:rPr>
                        <a:t>examples</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542925" marR="1112520" indent="-412750">
                        <a:lnSpc>
                          <a:spcPct val="114999"/>
                        </a:lnSpc>
                        <a:spcBef>
                          <a:spcPts val="145"/>
                        </a:spcBef>
                        <a:buFont typeface="Arial MT"/>
                        <a:buChar char="●"/>
                        <a:tabLst>
                          <a:tab pos="542925" algn="l"/>
                        </a:tabLst>
                      </a:pPr>
                      <a:r>
                        <a:rPr sz="2400" spc="-25">
                          <a:latin typeface="Calibri"/>
                          <a:cs typeface="Calibri"/>
                        </a:rPr>
                        <a:t>Van</a:t>
                      </a:r>
                      <a:r>
                        <a:rPr sz="2400" spc="-110">
                          <a:latin typeface="Calibri"/>
                          <a:cs typeface="Calibri"/>
                        </a:rPr>
                        <a:t> </a:t>
                      </a:r>
                      <a:r>
                        <a:rPr sz="2400" spc="-20">
                          <a:latin typeface="Calibri"/>
                          <a:cs typeface="Calibri"/>
                        </a:rPr>
                        <a:t>Gogh </a:t>
                      </a:r>
                      <a:r>
                        <a:rPr sz="2400" spc="-10">
                          <a:latin typeface="Calibri"/>
                          <a:cs typeface="Calibri"/>
                        </a:rPr>
                        <a:t>painting</a:t>
                      </a:r>
                      <a:endParaRPr sz="2400">
                        <a:latin typeface="Calibri"/>
                        <a:cs typeface="Calibri"/>
                      </a:endParaRPr>
                    </a:p>
                  </a:txBody>
                  <a:tcPr marL="0" marR="0" marT="1841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542925" marR="224154" indent="-412750">
                        <a:lnSpc>
                          <a:spcPct val="100000"/>
                        </a:lnSpc>
                        <a:spcBef>
                          <a:spcPts val="580"/>
                        </a:spcBef>
                        <a:buFont typeface="Arial MT"/>
                        <a:buChar char="●"/>
                        <a:tabLst>
                          <a:tab pos="542925" algn="l"/>
                        </a:tabLst>
                      </a:pPr>
                      <a:r>
                        <a:rPr sz="2400">
                          <a:latin typeface="Calibri"/>
                          <a:cs typeface="Calibri"/>
                        </a:rPr>
                        <a:t>goods</a:t>
                      </a:r>
                      <a:r>
                        <a:rPr sz="2400" spc="-35">
                          <a:latin typeface="Calibri"/>
                          <a:cs typeface="Calibri"/>
                        </a:rPr>
                        <a:t> </a:t>
                      </a:r>
                      <a:r>
                        <a:rPr sz="2400">
                          <a:latin typeface="Calibri"/>
                          <a:cs typeface="Calibri"/>
                        </a:rPr>
                        <a:t>that</a:t>
                      </a:r>
                      <a:r>
                        <a:rPr sz="2400" spc="-35">
                          <a:latin typeface="Calibri"/>
                          <a:cs typeface="Calibri"/>
                        </a:rPr>
                        <a:t> </a:t>
                      </a:r>
                      <a:r>
                        <a:rPr sz="2400" spc="-25">
                          <a:latin typeface="Calibri"/>
                          <a:cs typeface="Calibri"/>
                        </a:rPr>
                        <a:t>are </a:t>
                      </a:r>
                      <a:r>
                        <a:rPr sz="2400" spc="-10">
                          <a:latin typeface="Calibri"/>
                          <a:cs typeface="Calibri"/>
                        </a:rPr>
                        <a:t>produced</a:t>
                      </a:r>
                      <a:r>
                        <a:rPr sz="2400" spc="-60">
                          <a:latin typeface="Calibri"/>
                          <a:cs typeface="Calibri"/>
                        </a:rPr>
                        <a:t> </a:t>
                      </a:r>
                      <a:r>
                        <a:rPr sz="2400">
                          <a:latin typeface="Calibri"/>
                          <a:cs typeface="Calibri"/>
                        </a:rPr>
                        <a:t>in</a:t>
                      </a:r>
                      <a:r>
                        <a:rPr sz="2400" spc="-60">
                          <a:latin typeface="Calibri"/>
                          <a:cs typeface="Calibri"/>
                        </a:rPr>
                        <a:t> </a:t>
                      </a:r>
                      <a:r>
                        <a:rPr sz="2400" spc="-20">
                          <a:latin typeface="Calibri"/>
                          <a:cs typeface="Calibri"/>
                        </a:rPr>
                        <a:t>many </a:t>
                      </a:r>
                      <a:r>
                        <a:rPr sz="2400" spc="-10">
                          <a:latin typeface="Calibri"/>
                          <a:cs typeface="Calibri"/>
                        </a:rPr>
                        <a:t>countries</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bl>
          </a:graphicData>
        </a:graphic>
      </p:graphicFrame>
      <p:pic>
        <p:nvPicPr>
          <p:cNvPr id="4" name="object 4"/>
          <p:cNvPicPr/>
          <p:nvPr/>
        </p:nvPicPr>
        <p:blipFill>
          <a:blip r:embed="rId2" cstate="print"/>
          <a:stretch>
            <a:fillRect/>
          </a:stretch>
        </p:blipFill>
        <p:spPr>
          <a:xfrm>
            <a:off x="3267700" y="4751825"/>
            <a:ext cx="2192799" cy="1988749"/>
          </a:xfrm>
          <a:prstGeom prst="rect">
            <a:avLst/>
          </a:prstGeom>
        </p:spPr>
      </p:pic>
      <p:pic>
        <p:nvPicPr>
          <p:cNvPr id="5" name="object 5"/>
          <p:cNvPicPr/>
          <p:nvPr/>
        </p:nvPicPr>
        <p:blipFill>
          <a:blip r:embed="rId3" cstate="print"/>
          <a:stretch>
            <a:fillRect/>
          </a:stretch>
        </p:blipFill>
        <p:spPr>
          <a:xfrm>
            <a:off x="14691949" y="4850350"/>
            <a:ext cx="2192799" cy="1988749"/>
          </a:xfrm>
          <a:prstGeom prst="rect">
            <a:avLst/>
          </a:prstGeom>
        </p:spPr>
      </p:pic>
      <p:pic>
        <p:nvPicPr>
          <p:cNvPr id="6" name="object 6"/>
          <p:cNvPicPr/>
          <p:nvPr/>
        </p:nvPicPr>
        <p:blipFill>
          <a:blip r:embed="rId4" cstate="print"/>
          <a:stretch>
            <a:fillRect/>
          </a:stretch>
        </p:blipFill>
        <p:spPr>
          <a:xfrm>
            <a:off x="6088875" y="4751825"/>
            <a:ext cx="2192799" cy="1988749"/>
          </a:xfrm>
          <a:prstGeom prst="rect">
            <a:avLst/>
          </a:prstGeom>
        </p:spPr>
      </p:pic>
      <p:pic>
        <p:nvPicPr>
          <p:cNvPr id="7" name="object 7"/>
          <p:cNvPicPr/>
          <p:nvPr/>
        </p:nvPicPr>
        <p:blipFill>
          <a:blip r:embed="rId5" cstate="print"/>
          <a:stretch>
            <a:fillRect/>
          </a:stretch>
        </p:blipFill>
        <p:spPr>
          <a:xfrm>
            <a:off x="11800999" y="4751825"/>
            <a:ext cx="2192799" cy="1988749"/>
          </a:xfrm>
          <a:prstGeom prst="rect">
            <a:avLst/>
          </a:prstGeom>
        </p:spPr>
      </p:pic>
      <p:pic>
        <p:nvPicPr>
          <p:cNvPr id="8" name="object 8"/>
          <p:cNvPicPr/>
          <p:nvPr/>
        </p:nvPicPr>
        <p:blipFill>
          <a:blip r:embed="rId6" cstate="print"/>
          <a:stretch>
            <a:fillRect/>
          </a:stretch>
        </p:blipFill>
        <p:spPr>
          <a:xfrm>
            <a:off x="8910049" y="4850350"/>
            <a:ext cx="2192799" cy="198874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541542" y="5356136"/>
            <a:ext cx="3689058" cy="3395734"/>
          </a:xfrm>
          <a:prstGeom prst="rect">
            <a:avLst/>
          </a:prstGeom>
        </p:spPr>
      </p:pic>
      <p:pic>
        <p:nvPicPr>
          <p:cNvPr id="3" name="object 3"/>
          <p:cNvPicPr/>
          <p:nvPr/>
        </p:nvPicPr>
        <p:blipFill>
          <a:blip r:embed="rId3" cstate="print"/>
          <a:stretch>
            <a:fillRect/>
          </a:stretch>
        </p:blipFill>
        <p:spPr>
          <a:xfrm>
            <a:off x="15845980" y="0"/>
            <a:ext cx="2442019" cy="2391833"/>
          </a:xfrm>
          <a:prstGeom prst="rect">
            <a:avLst/>
          </a:prstGeom>
        </p:spPr>
      </p:pic>
      <p:sp>
        <p:nvSpPr>
          <p:cNvPr id="5" name="object 5"/>
          <p:cNvSpPr/>
          <p:nvPr/>
        </p:nvSpPr>
        <p:spPr>
          <a:xfrm>
            <a:off x="0" y="8987969"/>
            <a:ext cx="18288635" cy="1299210"/>
          </a:xfrm>
          <a:custGeom>
            <a:avLst/>
            <a:gdLst/>
            <a:ahLst/>
            <a:cxnLst/>
            <a:rect l="l" t="t" r="r" b="b"/>
            <a:pathLst>
              <a:path w="18288635" h="1299209">
                <a:moveTo>
                  <a:pt x="18288118" y="1299037"/>
                </a:moveTo>
                <a:lnTo>
                  <a:pt x="0" y="1299037"/>
                </a:lnTo>
                <a:lnTo>
                  <a:pt x="0" y="0"/>
                </a:lnTo>
                <a:lnTo>
                  <a:pt x="18288118" y="0"/>
                </a:lnTo>
                <a:lnTo>
                  <a:pt x="18288118" y="1299037"/>
                </a:lnTo>
                <a:close/>
              </a:path>
            </a:pathLst>
          </a:custGeom>
          <a:solidFill>
            <a:srgbClr val="FDC099"/>
          </a:solidFill>
        </p:spPr>
        <p:txBody>
          <a:bodyPr wrap="square" lIns="0" tIns="0" rIns="0" bIns="0" rtlCol="0"/>
          <a:lstStyle/>
          <a:p>
            <a:endParaRPr/>
          </a:p>
        </p:txBody>
      </p:sp>
      <p:pic>
        <p:nvPicPr>
          <p:cNvPr id="6" name="object 6"/>
          <p:cNvPicPr/>
          <p:nvPr/>
        </p:nvPicPr>
        <p:blipFill>
          <a:blip r:embed="rId4" cstate="print"/>
          <a:stretch>
            <a:fillRect/>
          </a:stretch>
        </p:blipFill>
        <p:spPr>
          <a:xfrm>
            <a:off x="107744" y="9061043"/>
            <a:ext cx="1716190" cy="1175658"/>
          </a:xfrm>
          <a:prstGeom prst="rect">
            <a:avLst/>
          </a:prstGeom>
        </p:spPr>
      </p:pic>
      <p:pic>
        <p:nvPicPr>
          <p:cNvPr id="7" name="object 7"/>
          <p:cNvPicPr/>
          <p:nvPr/>
        </p:nvPicPr>
        <p:blipFill>
          <a:blip r:embed="rId5" cstate="print"/>
          <a:stretch>
            <a:fillRect/>
          </a:stretch>
        </p:blipFill>
        <p:spPr>
          <a:xfrm>
            <a:off x="15845978" y="7130809"/>
            <a:ext cx="2442021" cy="3156189"/>
          </a:xfrm>
          <a:prstGeom prst="rect">
            <a:avLst/>
          </a:prstGeom>
        </p:spPr>
      </p:pic>
      <p:pic>
        <p:nvPicPr>
          <p:cNvPr id="8" name="object 8"/>
          <p:cNvPicPr/>
          <p:nvPr/>
        </p:nvPicPr>
        <p:blipFill>
          <a:blip r:embed="rId6" cstate="print"/>
          <a:stretch>
            <a:fillRect/>
          </a:stretch>
        </p:blipFill>
        <p:spPr>
          <a:xfrm>
            <a:off x="8615513" y="5212970"/>
            <a:ext cx="3889281" cy="3538900"/>
          </a:xfrm>
          <a:prstGeom prst="rect">
            <a:avLst/>
          </a:prstGeom>
        </p:spPr>
      </p:pic>
      <p:sp>
        <p:nvSpPr>
          <p:cNvPr id="9" name="object 9"/>
          <p:cNvSpPr txBox="1">
            <a:spLocks noGrp="1"/>
          </p:cNvSpPr>
          <p:nvPr>
            <p:ph type="title"/>
          </p:nvPr>
        </p:nvSpPr>
        <p:spPr>
          <a:prstGeom prst="rect">
            <a:avLst/>
          </a:prstGeom>
        </p:spPr>
        <p:txBody>
          <a:bodyPr vert="horz" wrap="square" lIns="0" tIns="385292" rIns="0" bIns="0" rtlCol="0">
            <a:spAutoFit/>
          </a:bodyPr>
          <a:lstStyle/>
          <a:p>
            <a:pPr marL="165100">
              <a:lnSpc>
                <a:spcPct val="100000"/>
              </a:lnSpc>
              <a:spcBef>
                <a:spcPts val="100"/>
              </a:spcBef>
            </a:pPr>
            <a:r>
              <a:rPr sz="4200"/>
              <a:t>5.</a:t>
            </a:r>
            <a:r>
              <a:rPr sz="4200" spc="-30"/>
              <a:t> </a:t>
            </a:r>
            <a:r>
              <a:rPr sz="4200"/>
              <a:t>Surplus</a:t>
            </a:r>
            <a:r>
              <a:rPr sz="4200" spc="-25"/>
              <a:t> </a:t>
            </a:r>
            <a:r>
              <a:rPr sz="4200"/>
              <a:t>&amp;</a:t>
            </a:r>
            <a:r>
              <a:rPr sz="4200" spc="-25"/>
              <a:t> </a:t>
            </a:r>
            <a:r>
              <a:rPr sz="4200" spc="-10"/>
              <a:t>Efficiency</a:t>
            </a:r>
            <a:endParaRPr sz="4200"/>
          </a:p>
        </p:txBody>
      </p:sp>
      <p:sp>
        <p:nvSpPr>
          <p:cNvPr id="10" name="object 10"/>
          <p:cNvSpPr txBox="1"/>
          <p:nvPr/>
        </p:nvSpPr>
        <p:spPr>
          <a:xfrm>
            <a:off x="1089751" y="2012333"/>
            <a:ext cx="7216775" cy="6163226"/>
          </a:xfrm>
          <a:prstGeom prst="rect">
            <a:avLst/>
          </a:prstGeom>
        </p:spPr>
        <p:txBody>
          <a:bodyPr vert="horz" wrap="square" lIns="0" tIns="210820" rIns="0" bIns="0" rtlCol="0">
            <a:spAutoFit/>
          </a:bodyPr>
          <a:lstStyle/>
          <a:p>
            <a:pPr marL="440055" indent="-427355">
              <a:spcBef>
                <a:spcPts val="1660"/>
              </a:spcBef>
              <a:buFont typeface="Arial"/>
              <a:buChar char="●"/>
              <a:tabLst>
                <a:tab pos="440055" algn="l"/>
              </a:tabLst>
            </a:pPr>
            <a:r>
              <a:rPr sz="3200" b="1">
                <a:latin typeface="Calibri"/>
                <a:cs typeface="Calibri"/>
              </a:rPr>
              <a:t>consumer</a:t>
            </a:r>
            <a:r>
              <a:rPr sz="3200" b="1" spc="-85">
                <a:latin typeface="Calibri"/>
                <a:cs typeface="Calibri"/>
              </a:rPr>
              <a:t> </a:t>
            </a:r>
            <a:r>
              <a:rPr sz="3200" b="1">
                <a:latin typeface="Calibri"/>
                <a:cs typeface="Calibri"/>
              </a:rPr>
              <a:t>surplus</a:t>
            </a:r>
            <a:r>
              <a:rPr sz="3200" b="1" spc="-80">
                <a:latin typeface="Calibri"/>
                <a:cs typeface="Calibri"/>
              </a:rPr>
              <a:t> </a:t>
            </a:r>
            <a:r>
              <a:rPr sz="3200" b="1">
                <a:latin typeface="Calibri"/>
                <a:cs typeface="Calibri"/>
              </a:rPr>
              <a:t>(CS):</a:t>
            </a:r>
            <a:r>
              <a:rPr sz="3200" b="1" spc="-60">
                <a:latin typeface="Calibri"/>
                <a:cs typeface="Calibri"/>
              </a:rPr>
              <a:t> </a:t>
            </a:r>
            <a:r>
              <a:rPr sz="3200">
                <a:latin typeface="Calibri"/>
                <a:cs typeface="Calibri"/>
              </a:rPr>
              <a:t>excess</a:t>
            </a:r>
            <a:r>
              <a:rPr sz="3200" spc="-80">
                <a:latin typeface="Calibri"/>
                <a:cs typeface="Calibri"/>
              </a:rPr>
              <a:t> </a:t>
            </a:r>
            <a:r>
              <a:rPr sz="3200">
                <a:latin typeface="Calibri"/>
                <a:cs typeface="Calibri"/>
              </a:rPr>
              <a:t>$</a:t>
            </a:r>
            <a:r>
              <a:rPr sz="3200" spc="-80">
                <a:latin typeface="Calibri"/>
                <a:cs typeface="Calibri"/>
              </a:rPr>
              <a:t> </a:t>
            </a:r>
            <a:r>
              <a:rPr sz="3200" spc="-10">
                <a:latin typeface="Calibri"/>
                <a:cs typeface="Calibri"/>
              </a:rPr>
              <a:t>saved</a:t>
            </a:r>
            <a:endParaRPr sz="3200">
              <a:latin typeface="Calibri"/>
              <a:cs typeface="Calibri"/>
            </a:endParaRPr>
          </a:p>
          <a:p>
            <a:pPr marL="897255" marR="200660" lvl="1" indent="-427990">
              <a:buFont typeface="Arial MT"/>
              <a:buChar char="○"/>
              <a:tabLst>
                <a:tab pos="897255" algn="l"/>
              </a:tabLst>
            </a:pPr>
            <a:r>
              <a:rPr sz="3200">
                <a:latin typeface="Calibri"/>
                <a:cs typeface="Calibri"/>
              </a:rPr>
              <a:t>what</a:t>
            </a:r>
            <a:r>
              <a:rPr sz="3200" spc="-80">
                <a:latin typeface="Calibri"/>
                <a:cs typeface="Calibri"/>
              </a:rPr>
              <a:t> </a:t>
            </a:r>
            <a:r>
              <a:rPr sz="3200" spc="-10">
                <a:latin typeface="Calibri"/>
                <a:cs typeface="Calibri"/>
              </a:rPr>
              <a:t>you’re</a:t>
            </a:r>
            <a:r>
              <a:rPr sz="3200" spc="-80">
                <a:latin typeface="Calibri"/>
                <a:cs typeface="Calibri"/>
              </a:rPr>
              <a:t> </a:t>
            </a:r>
            <a:r>
              <a:rPr sz="3200">
                <a:latin typeface="Calibri"/>
                <a:cs typeface="Calibri"/>
              </a:rPr>
              <a:t>willing</a:t>
            </a:r>
            <a:r>
              <a:rPr sz="3200" spc="-80">
                <a:latin typeface="Calibri"/>
                <a:cs typeface="Calibri"/>
              </a:rPr>
              <a:t> </a:t>
            </a:r>
            <a:r>
              <a:rPr sz="3200">
                <a:latin typeface="Calibri"/>
                <a:cs typeface="Calibri"/>
              </a:rPr>
              <a:t>to</a:t>
            </a:r>
            <a:r>
              <a:rPr sz="3200" spc="-80">
                <a:latin typeface="Calibri"/>
                <a:cs typeface="Calibri"/>
              </a:rPr>
              <a:t> </a:t>
            </a:r>
            <a:r>
              <a:rPr sz="3200">
                <a:latin typeface="Calibri"/>
                <a:cs typeface="Calibri"/>
              </a:rPr>
              <a:t>pay</a:t>
            </a:r>
            <a:r>
              <a:rPr sz="3200" spc="-80">
                <a:latin typeface="Calibri"/>
                <a:cs typeface="Calibri"/>
              </a:rPr>
              <a:t> </a:t>
            </a:r>
            <a:r>
              <a:rPr sz="3200">
                <a:latin typeface="Calibri"/>
                <a:cs typeface="Calibri"/>
              </a:rPr>
              <a:t>&gt;</a:t>
            </a:r>
            <a:r>
              <a:rPr sz="3200" spc="-75">
                <a:latin typeface="Calibri"/>
                <a:cs typeface="Calibri"/>
              </a:rPr>
              <a:t> </a:t>
            </a:r>
            <a:r>
              <a:rPr sz="3200">
                <a:latin typeface="Calibri"/>
                <a:cs typeface="Calibri"/>
              </a:rPr>
              <a:t>what</a:t>
            </a:r>
            <a:r>
              <a:rPr sz="3200" spc="-80">
                <a:latin typeface="Calibri"/>
                <a:cs typeface="Calibri"/>
              </a:rPr>
              <a:t> </a:t>
            </a:r>
            <a:r>
              <a:rPr sz="3200">
                <a:latin typeface="Calibri"/>
                <a:cs typeface="Calibri"/>
              </a:rPr>
              <a:t>you</a:t>
            </a:r>
            <a:r>
              <a:rPr sz="3200" spc="-80">
                <a:latin typeface="Calibri"/>
                <a:cs typeface="Calibri"/>
              </a:rPr>
              <a:t> </a:t>
            </a:r>
            <a:r>
              <a:rPr sz="3200" spc="-10">
                <a:latin typeface="Calibri"/>
                <a:cs typeface="Calibri"/>
              </a:rPr>
              <a:t>actually </a:t>
            </a:r>
            <a:r>
              <a:rPr sz="3200" spc="-25">
                <a:latin typeface="Calibri"/>
                <a:cs typeface="Calibri"/>
              </a:rPr>
              <a:t>pay</a:t>
            </a:r>
            <a:endParaRPr sz="3200">
              <a:latin typeface="Calibri"/>
              <a:cs typeface="Calibri"/>
            </a:endParaRPr>
          </a:p>
          <a:p>
            <a:pPr marL="440055" indent="-427355">
              <a:spcBef>
                <a:spcPts val="1560"/>
              </a:spcBef>
              <a:buFont typeface="Arial"/>
              <a:buChar char="●"/>
              <a:tabLst>
                <a:tab pos="440055" algn="l"/>
              </a:tabLst>
            </a:pPr>
            <a:r>
              <a:rPr sz="3200" b="1" spc="-10">
                <a:latin typeface="Calibri"/>
                <a:cs typeface="Calibri"/>
              </a:rPr>
              <a:t>producer</a:t>
            </a:r>
            <a:r>
              <a:rPr sz="3200" b="1" spc="-80">
                <a:latin typeface="Calibri"/>
                <a:cs typeface="Calibri"/>
              </a:rPr>
              <a:t> </a:t>
            </a:r>
            <a:r>
              <a:rPr sz="3200" b="1">
                <a:latin typeface="Calibri"/>
                <a:cs typeface="Calibri"/>
              </a:rPr>
              <a:t>surplus</a:t>
            </a:r>
            <a:r>
              <a:rPr sz="3200" b="1" spc="-75">
                <a:latin typeface="Calibri"/>
                <a:cs typeface="Calibri"/>
              </a:rPr>
              <a:t> </a:t>
            </a:r>
            <a:r>
              <a:rPr sz="3200" b="1">
                <a:latin typeface="Calibri"/>
                <a:cs typeface="Calibri"/>
              </a:rPr>
              <a:t>(PS)</a:t>
            </a:r>
            <a:r>
              <a:rPr sz="3200">
                <a:latin typeface="Calibri"/>
                <a:cs typeface="Calibri"/>
              </a:rPr>
              <a:t>:</a:t>
            </a:r>
            <a:r>
              <a:rPr sz="3200" spc="-75">
                <a:latin typeface="Calibri"/>
                <a:cs typeface="Calibri"/>
              </a:rPr>
              <a:t> </a:t>
            </a:r>
            <a:r>
              <a:rPr sz="3200">
                <a:latin typeface="Calibri"/>
                <a:cs typeface="Calibri"/>
              </a:rPr>
              <a:t>excess</a:t>
            </a:r>
            <a:r>
              <a:rPr sz="3200" spc="-75">
                <a:latin typeface="Calibri"/>
                <a:cs typeface="Calibri"/>
              </a:rPr>
              <a:t> </a:t>
            </a:r>
            <a:r>
              <a:rPr sz="3200">
                <a:latin typeface="Calibri"/>
                <a:cs typeface="Calibri"/>
              </a:rPr>
              <a:t>$</a:t>
            </a:r>
            <a:r>
              <a:rPr sz="3200" spc="-80">
                <a:latin typeface="Calibri"/>
                <a:cs typeface="Calibri"/>
              </a:rPr>
              <a:t> </a:t>
            </a:r>
            <a:r>
              <a:rPr sz="3200" spc="-10">
                <a:latin typeface="Calibri"/>
                <a:cs typeface="Calibri"/>
              </a:rPr>
              <a:t>received</a:t>
            </a:r>
            <a:endParaRPr sz="3200">
              <a:latin typeface="Calibri"/>
              <a:cs typeface="Calibri"/>
            </a:endParaRPr>
          </a:p>
          <a:p>
            <a:pPr marL="897255" lvl="1" indent="-427355">
              <a:spcBef>
                <a:spcPts val="1560"/>
              </a:spcBef>
              <a:buFont typeface="Arial MT"/>
              <a:buChar char="○"/>
              <a:tabLst>
                <a:tab pos="897255" algn="l"/>
              </a:tabLst>
            </a:pPr>
            <a:r>
              <a:rPr sz="3200">
                <a:latin typeface="Calibri"/>
                <a:cs typeface="Calibri"/>
              </a:rPr>
              <a:t>what</a:t>
            </a:r>
            <a:r>
              <a:rPr sz="3200" spc="-80">
                <a:latin typeface="Calibri"/>
                <a:cs typeface="Calibri"/>
              </a:rPr>
              <a:t> </a:t>
            </a:r>
            <a:r>
              <a:rPr sz="3200">
                <a:latin typeface="Calibri"/>
                <a:cs typeface="Calibri"/>
              </a:rPr>
              <a:t>you</a:t>
            </a:r>
            <a:r>
              <a:rPr sz="3200" spc="-80">
                <a:latin typeface="Calibri"/>
                <a:cs typeface="Calibri"/>
              </a:rPr>
              <a:t> </a:t>
            </a:r>
            <a:r>
              <a:rPr sz="3200">
                <a:latin typeface="Calibri"/>
                <a:cs typeface="Calibri"/>
              </a:rPr>
              <a:t>actually</a:t>
            </a:r>
            <a:r>
              <a:rPr sz="3200" spc="-80">
                <a:latin typeface="Calibri"/>
                <a:cs typeface="Calibri"/>
              </a:rPr>
              <a:t> </a:t>
            </a:r>
            <a:r>
              <a:rPr sz="3200">
                <a:latin typeface="Calibri"/>
                <a:cs typeface="Calibri"/>
              </a:rPr>
              <a:t>receive</a:t>
            </a:r>
            <a:r>
              <a:rPr sz="3200" spc="-80">
                <a:latin typeface="Calibri"/>
                <a:cs typeface="Calibri"/>
              </a:rPr>
              <a:t> </a:t>
            </a:r>
            <a:r>
              <a:rPr sz="3200">
                <a:latin typeface="Calibri"/>
                <a:cs typeface="Calibri"/>
              </a:rPr>
              <a:t>&gt;</a:t>
            </a:r>
            <a:r>
              <a:rPr sz="3200" spc="-80">
                <a:latin typeface="Calibri"/>
                <a:cs typeface="Calibri"/>
              </a:rPr>
              <a:t> </a:t>
            </a:r>
            <a:r>
              <a:rPr sz="3200">
                <a:latin typeface="Calibri"/>
                <a:cs typeface="Calibri"/>
              </a:rPr>
              <a:t>what</a:t>
            </a:r>
            <a:r>
              <a:rPr sz="3200" spc="-80">
                <a:latin typeface="Calibri"/>
                <a:cs typeface="Calibri"/>
              </a:rPr>
              <a:t> </a:t>
            </a:r>
            <a:r>
              <a:rPr sz="3200">
                <a:latin typeface="Calibri"/>
                <a:cs typeface="Calibri"/>
              </a:rPr>
              <a:t>you</a:t>
            </a:r>
            <a:r>
              <a:rPr sz="3200" spc="-80">
                <a:latin typeface="Calibri"/>
                <a:cs typeface="Calibri"/>
              </a:rPr>
              <a:t> </a:t>
            </a:r>
            <a:r>
              <a:rPr sz="3200" spc="-10">
                <a:latin typeface="Calibri"/>
                <a:cs typeface="Calibri"/>
              </a:rPr>
              <a:t>expected</a:t>
            </a:r>
            <a:endParaRPr sz="3200">
              <a:latin typeface="Calibri"/>
              <a:cs typeface="Calibri"/>
            </a:endParaRPr>
          </a:p>
          <a:p>
            <a:pPr marL="440055" indent="-427355">
              <a:spcBef>
                <a:spcPts val="1560"/>
              </a:spcBef>
              <a:buFont typeface="Arial MT"/>
              <a:buChar char="●"/>
              <a:tabLst>
                <a:tab pos="440055" algn="l"/>
              </a:tabLst>
            </a:pPr>
            <a:r>
              <a:rPr sz="3200">
                <a:latin typeface="Calibri"/>
                <a:cs typeface="Calibri"/>
              </a:rPr>
              <a:t>when</a:t>
            </a:r>
            <a:r>
              <a:rPr sz="3200" spc="-45">
                <a:latin typeface="Calibri"/>
                <a:cs typeface="Calibri"/>
              </a:rPr>
              <a:t> </a:t>
            </a:r>
            <a:r>
              <a:rPr sz="3200">
                <a:latin typeface="Calibri"/>
                <a:cs typeface="Calibri"/>
              </a:rPr>
              <a:t>not</a:t>
            </a:r>
            <a:r>
              <a:rPr sz="3200" spc="-40">
                <a:latin typeface="Calibri"/>
                <a:cs typeface="Calibri"/>
              </a:rPr>
              <a:t> </a:t>
            </a:r>
            <a:r>
              <a:rPr sz="3200">
                <a:latin typeface="Calibri"/>
                <a:cs typeface="Calibri"/>
              </a:rPr>
              <a:t>at</a:t>
            </a:r>
            <a:r>
              <a:rPr sz="3200" spc="-40">
                <a:latin typeface="Calibri"/>
                <a:cs typeface="Calibri"/>
              </a:rPr>
              <a:t> </a:t>
            </a:r>
            <a:r>
              <a:rPr sz="3200" spc="-20">
                <a:latin typeface="Calibri"/>
                <a:cs typeface="Calibri"/>
              </a:rPr>
              <a:t>EQM:</a:t>
            </a:r>
            <a:endParaRPr sz="3200">
              <a:latin typeface="Calibri"/>
              <a:cs typeface="Calibri"/>
            </a:endParaRPr>
          </a:p>
          <a:p>
            <a:pPr marL="897255" lvl="1" indent="-427355">
              <a:spcBef>
                <a:spcPts val="1560"/>
              </a:spcBef>
              <a:buFont typeface="Arial MT"/>
              <a:buChar char="○"/>
              <a:tabLst>
                <a:tab pos="897255" algn="l"/>
              </a:tabLst>
            </a:pPr>
            <a:r>
              <a:rPr sz="3200" spc="-10">
                <a:latin typeface="Calibri"/>
                <a:cs typeface="Calibri"/>
              </a:rPr>
              <a:t>inefficient</a:t>
            </a:r>
            <a:endParaRPr sz="3200">
              <a:latin typeface="Calibri"/>
              <a:cs typeface="Calibri"/>
            </a:endParaRPr>
          </a:p>
          <a:p>
            <a:pPr marL="897255" lvl="1" indent="-427355">
              <a:spcBef>
                <a:spcPts val="1560"/>
              </a:spcBef>
              <a:buFont typeface="Arial"/>
              <a:buChar char="○"/>
              <a:tabLst>
                <a:tab pos="897255" algn="l"/>
              </a:tabLst>
            </a:pPr>
            <a:r>
              <a:rPr sz="3200" b="1" spc="-10">
                <a:latin typeface="Calibri"/>
                <a:cs typeface="Calibri"/>
              </a:rPr>
              <a:t>deadweight</a:t>
            </a:r>
            <a:r>
              <a:rPr sz="3200" b="1" spc="-75">
                <a:latin typeface="Calibri"/>
                <a:cs typeface="Calibri"/>
              </a:rPr>
              <a:t> </a:t>
            </a:r>
            <a:r>
              <a:rPr sz="3200" b="1">
                <a:latin typeface="Calibri"/>
                <a:cs typeface="Calibri"/>
              </a:rPr>
              <a:t>loss</a:t>
            </a:r>
            <a:r>
              <a:rPr sz="3200" b="1" spc="-70">
                <a:latin typeface="Calibri"/>
                <a:cs typeface="Calibri"/>
              </a:rPr>
              <a:t> </a:t>
            </a:r>
            <a:r>
              <a:rPr sz="3200" b="1">
                <a:latin typeface="Calibri"/>
                <a:cs typeface="Calibri"/>
              </a:rPr>
              <a:t>(DWL)</a:t>
            </a:r>
            <a:r>
              <a:rPr sz="3200">
                <a:latin typeface="Calibri"/>
                <a:cs typeface="Calibri"/>
              </a:rPr>
              <a:t>:</a:t>
            </a:r>
            <a:r>
              <a:rPr sz="3200" spc="-70">
                <a:latin typeface="Calibri"/>
                <a:cs typeface="Calibri"/>
              </a:rPr>
              <a:t> </a:t>
            </a:r>
            <a:r>
              <a:rPr sz="3200">
                <a:latin typeface="Calibri"/>
                <a:cs typeface="Calibri"/>
              </a:rPr>
              <a:t>amount</a:t>
            </a:r>
            <a:r>
              <a:rPr sz="3200" spc="-70">
                <a:latin typeface="Calibri"/>
                <a:cs typeface="Calibri"/>
              </a:rPr>
              <a:t> </a:t>
            </a:r>
            <a:r>
              <a:rPr sz="3200">
                <a:latin typeface="Calibri"/>
                <a:cs typeface="Calibri"/>
              </a:rPr>
              <a:t>of</a:t>
            </a:r>
            <a:r>
              <a:rPr sz="3200" spc="-75">
                <a:latin typeface="Calibri"/>
                <a:cs typeface="Calibri"/>
              </a:rPr>
              <a:t> </a:t>
            </a:r>
            <a:r>
              <a:rPr sz="3200">
                <a:latin typeface="Calibri"/>
                <a:cs typeface="Calibri"/>
              </a:rPr>
              <a:t>lost</a:t>
            </a:r>
            <a:r>
              <a:rPr sz="3200" spc="-70">
                <a:latin typeface="Calibri"/>
                <a:cs typeface="Calibri"/>
              </a:rPr>
              <a:t> </a:t>
            </a:r>
            <a:r>
              <a:rPr sz="3200" spc="-10">
                <a:latin typeface="Calibri"/>
                <a:cs typeface="Calibri"/>
              </a:rPr>
              <a:t>surplus</a:t>
            </a:r>
            <a:endParaRPr sz="3200">
              <a:latin typeface="Calibri"/>
              <a:cs typeface="Calibri"/>
            </a:endParaRPr>
          </a:p>
        </p:txBody>
      </p:sp>
      <p:pic>
        <p:nvPicPr>
          <p:cNvPr id="11" name="object 11"/>
          <p:cNvPicPr/>
          <p:nvPr/>
        </p:nvPicPr>
        <p:blipFill>
          <a:blip r:embed="rId7" cstate="print"/>
          <a:stretch>
            <a:fillRect/>
          </a:stretch>
        </p:blipFill>
        <p:spPr>
          <a:xfrm>
            <a:off x="8390972" y="559054"/>
            <a:ext cx="5306990" cy="479708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5845980" y="0"/>
            <a:ext cx="2442019" cy="2391833"/>
          </a:xfrm>
          <a:prstGeom prst="rect">
            <a:avLst/>
          </a:prstGeom>
        </p:spPr>
      </p:pic>
      <p:sp>
        <p:nvSpPr>
          <p:cNvPr id="5" name="object 5"/>
          <p:cNvSpPr/>
          <p:nvPr/>
        </p:nvSpPr>
        <p:spPr>
          <a:xfrm>
            <a:off x="0" y="8987969"/>
            <a:ext cx="18288635" cy="1299210"/>
          </a:xfrm>
          <a:custGeom>
            <a:avLst/>
            <a:gdLst/>
            <a:ahLst/>
            <a:cxnLst/>
            <a:rect l="l" t="t" r="r" b="b"/>
            <a:pathLst>
              <a:path w="18288635" h="1299209">
                <a:moveTo>
                  <a:pt x="18288118" y="1299037"/>
                </a:moveTo>
                <a:lnTo>
                  <a:pt x="0" y="1299037"/>
                </a:lnTo>
                <a:lnTo>
                  <a:pt x="0" y="0"/>
                </a:lnTo>
                <a:lnTo>
                  <a:pt x="18288118" y="0"/>
                </a:lnTo>
                <a:lnTo>
                  <a:pt x="18288118" y="1299037"/>
                </a:lnTo>
                <a:close/>
              </a:path>
            </a:pathLst>
          </a:custGeom>
          <a:solidFill>
            <a:srgbClr val="FDC099"/>
          </a:solidFill>
        </p:spPr>
        <p:txBody>
          <a:bodyPr wrap="square" lIns="0" tIns="0" rIns="0" bIns="0" rtlCol="0"/>
          <a:lstStyle/>
          <a:p>
            <a:endParaRPr/>
          </a:p>
        </p:txBody>
      </p:sp>
      <p:pic>
        <p:nvPicPr>
          <p:cNvPr id="6" name="object 6"/>
          <p:cNvPicPr/>
          <p:nvPr/>
        </p:nvPicPr>
        <p:blipFill>
          <a:blip r:embed="rId3" cstate="print"/>
          <a:stretch>
            <a:fillRect/>
          </a:stretch>
        </p:blipFill>
        <p:spPr>
          <a:xfrm>
            <a:off x="107744" y="9061043"/>
            <a:ext cx="1716190" cy="1175658"/>
          </a:xfrm>
          <a:prstGeom prst="rect">
            <a:avLst/>
          </a:prstGeom>
        </p:spPr>
      </p:pic>
      <p:pic>
        <p:nvPicPr>
          <p:cNvPr id="7" name="object 7"/>
          <p:cNvPicPr/>
          <p:nvPr/>
        </p:nvPicPr>
        <p:blipFill>
          <a:blip r:embed="rId4" cstate="print"/>
          <a:stretch>
            <a:fillRect/>
          </a:stretch>
        </p:blipFill>
        <p:spPr>
          <a:xfrm>
            <a:off x="15845978" y="7130809"/>
            <a:ext cx="2442021" cy="3156189"/>
          </a:xfrm>
          <a:prstGeom prst="rect">
            <a:avLst/>
          </a:prstGeom>
        </p:spPr>
      </p:pic>
      <p:sp>
        <p:nvSpPr>
          <p:cNvPr id="9" name="object 9"/>
          <p:cNvSpPr txBox="1">
            <a:spLocks noGrp="1"/>
          </p:cNvSpPr>
          <p:nvPr>
            <p:ph type="title"/>
          </p:nvPr>
        </p:nvSpPr>
        <p:spPr>
          <a:prstGeom prst="rect">
            <a:avLst/>
          </a:prstGeom>
        </p:spPr>
        <p:txBody>
          <a:bodyPr vert="horz" wrap="square" lIns="0" tIns="385292" rIns="0" bIns="0" rtlCol="0">
            <a:spAutoFit/>
          </a:bodyPr>
          <a:lstStyle/>
          <a:p>
            <a:pPr marL="165100">
              <a:lnSpc>
                <a:spcPct val="100000"/>
              </a:lnSpc>
              <a:spcBef>
                <a:spcPts val="100"/>
              </a:spcBef>
            </a:pPr>
            <a:r>
              <a:rPr sz="4200"/>
              <a:t>5.</a:t>
            </a:r>
            <a:r>
              <a:rPr sz="4200" spc="-30"/>
              <a:t> </a:t>
            </a:r>
            <a:r>
              <a:rPr sz="4200"/>
              <a:t>Surplus</a:t>
            </a:r>
            <a:r>
              <a:rPr sz="4200" spc="-25"/>
              <a:t> </a:t>
            </a:r>
            <a:r>
              <a:rPr sz="4200"/>
              <a:t>&amp;</a:t>
            </a:r>
            <a:r>
              <a:rPr sz="4200" spc="-25"/>
              <a:t> </a:t>
            </a:r>
            <a:r>
              <a:rPr sz="4200" spc="-10"/>
              <a:t>Efficiency</a:t>
            </a:r>
            <a:endParaRPr sz="4200"/>
          </a:p>
        </p:txBody>
      </p:sp>
      <p:sp>
        <p:nvSpPr>
          <p:cNvPr id="10" name="object 10"/>
          <p:cNvSpPr txBox="1"/>
          <p:nvPr/>
        </p:nvSpPr>
        <p:spPr>
          <a:xfrm>
            <a:off x="965839" y="1767802"/>
            <a:ext cx="10006961" cy="5363007"/>
          </a:xfrm>
          <a:prstGeom prst="rect">
            <a:avLst/>
          </a:prstGeom>
        </p:spPr>
        <p:txBody>
          <a:bodyPr vert="horz" wrap="square" lIns="0" tIns="210820" rIns="0" bIns="0" rtlCol="0">
            <a:spAutoFit/>
          </a:bodyPr>
          <a:lstStyle/>
          <a:p>
            <a:pPr marL="469900">
              <a:spcBef>
                <a:spcPts val="1560"/>
              </a:spcBef>
              <a:tabLst>
                <a:tab pos="897255" algn="l"/>
              </a:tabLst>
            </a:pPr>
            <a:r>
              <a:rPr lang="en-CA" sz="3200" b="1" u="heavy">
                <a:solidFill>
                  <a:srgbClr val="1155CC"/>
                </a:solidFill>
                <a:uFill>
                  <a:solidFill>
                    <a:srgbClr val="1155CC"/>
                  </a:solidFill>
                </a:uFill>
                <a:latin typeface="Calibri"/>
                <a:cs typeface="Calibri"/>
              </a:rPr>
              <a:t>Q11: </a:t>
            </a:r>
            <a:r>
              <a:rPr lang="en-CA" sz="3200">
                <a:latin typeface="Calibri"/>
                <a:cs typeface="Calibri"/>
              </a:rPr>
              <a:t>the figure shows Arnold’s demand curve for burritos.</a:t>
            </a:r>
          </a:p>
          <a:p>
            <a:pPr marL="469900">
              <a:spcBef>
                <a:spcPts val="1560"/>
              </a:spcBef>
              <a:tabLst>
                <a:tab pos="897255" algn="l"/>
              </a:tabLst>
            </a:pPr>
            <a:r>
              <a:rPr lang="en-CA" sz="3200">
                <a:latin typeface="Calibri"/>
                <a:cs typeface="Calibri"/>
              </a:rPr>
              <a:t>If the market price is $1.00, what is Arnold’s consumer surplus?</a:t>
            </a:r>
          </a:p>
          <a:p>
            <a:pPr marL="984250" indent="-514350">
              <a:spcBef>
                <a:spcPts val="600"/>
              </a:spcBef>
              <a:buFont typeface="+mj-lt"/>
              <a:buAutoNum type="alphaLcParenR"/>
              <a:tabLst>
                <a:tab pos="897255" algn="l"/>
              </a:tabLst>
            </a:pPr>
            <a:r>
              <a:rPr lang="en-CA" sz="3200">
                <a:latin typeface="Calibri"/>
                <a:cs typeface="Calibri"/>
              </a:rPr>
              <a:t>$1.00</a:t>
            </a:r>
          </a:p>
          <a:p>
            <a:pPr marL="984250" indent="-514350">
              <a:spcBef>
                <a:spcPts val="600"/>
              </a:spcBef>
              <a:buFont typeface="+mj-lt"/>
              <a:buAutoNum type="alphaLcParenR"/>
              <a:tabLst>
                <a:tab pos="897255" algn="l"/>
              </a:tabLst>
            </a:pPr>
            <a:r>
              <a:rPr lang="en-CA" sz="3200">
                <a:latin typeface="Calibri"/>
                <a:cs typeface="Calibri"/>
              </a:rPr>
              <a:t>$2.00</a:t>
            </a:r>
          </a:p>
          <a:p>
            <a:pPr marL="984250" indent="-514350">
              <a:spcBef>
                <a:spcPts val="600"/>
              </a:spcBef>
              <a:buFont typeface="+mj-lt"/>
              <a:buAutoNum type="alphaLcParenR"/>
              <a:tabLst>
                <a:tab pos="897255" algn="l"/>
              </a:tabLst>
            </a:pPr>
            <a:r>
              <a:rPr lang="en-CA" sz="3200">
                <a:latin typeface="Calibri"/>
                <a:cs typeface="Calibri"/>
              </a:rPr>
              <a:t>$4.00</a:t>
            </a:r>
          </a:p>
          <a:p>
            <a:pPr marL="984250" indent="-514350">
              <a:spcBef>
                <a:spcPts val="600"/>
              </a:spcBef>
              <a:buFont typeface="+mj-lt"/>
              <a:buAutoNum type="alphaLcParenR"/>
              <a:tabLst>
                <a:tab pos="897255" algn="l"/>
              </a:tabLst>
            </a:pPr>
            <a:r>
              <a:rPr lang="en-CA" sz="3200">
                <a:latin typeface="Calibri"/>
                <a:cs typeface="Calibri"/>
              </a:rPr>
              <a:t>$7.00</a:t>
            </a:r>
          </a:p>
          <a:p>
            <a:pPr marL="469900">
              <a:spcBef>
                <a:spcPts val="1560"/>
              </a:spcBef>
              <a:tabLst>
                <a:tab pos="897255" algn="l"/>
              </a:tabLst>
            </a:pPr>
            <a:endParaRPr sz="3200">
              <a:latin typeface="Calibri"/>
              <a:cs typeface="Calibri"/>
            </a:endParaRPr>
          </a:p>
        </p:txBody>
      </p:sp>
      <p:pic>
        <p:nvPicPr>
          <p:cNvPr id="12" name="Picture 11">
            <a:extLst>
              <a:ext uri="{FF2B5EF4-FFF2-40B4-BE49-F238E27FC236}">
                <a16:creationId xmlns:a16="http://schemas.microsoft.com/office/drawing/2014/main" id="{49D8A4AE-5F53-0848-FE91-CD84D97B5DD6}"/>
              </a:ext>
            </a:extLst>
          </p:cNvPr>
          <p:cNvPicPr>
            <a:picLocks noChangeAspect="1"/>
          </p:cNvPicPr>
          <p:nvPr/>
        </p:nvPicPr>
        <p:blipFill>
          <a:blip r:embed="rId5"/>
          <a:stretch>
            <a:fillRect/>
          </a:stretch>
        </p:blipFill>
        <p:spPr>
          <a:xfrm>
            <a:off x="10959737" y="1790481"/>
            <a:ext cx="5325011" cy="4564295"/>
          </a:xfrm>
          <a:prstGeom prst="rect">
            <a:avLst/>
          </a:prstGeom>
        </p:spPr>
      </p:pic>
    </p:spTree>
    <p:extLst>
      <p:ext uri="{BB962C8B-B14F-4D97-AF65-F5344CB8AC3E}">
        <p14:creationId xmlns:p14="http://schemas.microsoft.com/office/powerpoint/2010/main" val="33554967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73208" y="3333294"/>
            <a:ext cx="7539355" cy="2287905"/>
          </a:xfrm>
          <a:prstGeom prst="rect">
            <a:avLst/>
          </a:prstGeom>
        </p:spPr>
        <p:txBody>
          <a:bodyPr vert="horz" wrap="square" lIns="0" tIns="15240" rIns="0" bIns="0" rtlCol="0">
            <a:spAutoFit/>
          </a:bodyPr>
          <a:lstStyle/>
          <a:p>
            <a:pPr marL="12700" marR="5080" indent="191135">
              <a:lnSpc>
                <a:spcPct val="122100"/>
              </a:lnSpc>
              <a:spcBef>
                <a:spcPts val="120"/>
              </a:spcBef>
              <a:tabLst>
                <a:tab pos="1368425" algn="l"/>
                <a:tab pos="2844800" algn="l"/>
                <a:tab pos="3213735" algn="l"/>
                <a:tab pos="4338955" algn="l"/>
                <a:tab pos="5111115" algn="l"/>
                <a:tab pos="6745605" algn="l"/>
              </a:tabLst>
            </a:pPr>
            <a:r>
              <a:rPr sz="3050" b="0" spc="155">
                <a:latin typeface="Arial MT"/>
                <a:cs typeface="Arial MT"/>
              </a:rPr>
              <a:t>We</a:t>
            </a:r>
            <a:r>
              <a:rPr sz="3050" b="0" spc="240">
                <a:latin typeface="Arial MT"/>
                <a:cs typeface="Arial MT"/>
              </a:rPr>
              <a:t> </a:t>
            </a:r>
            <a:r>
              <a:rPr sz="3050" b="0" spc="114">
                <a:latin typeface="Arial MT"/>
                <a:cs typeface="Arial MT"/>
              </a:rPr>
              <a:t>hope</a:t>
            </a:r>
            <a:r>
              <a:rPr sz="3050" b="0" spc="229">
                <a:latin typeface="Arial MT"/>
                <a:cs typeface="Arial MT"/>
              </a:rPr>
              <a:t> </a:t>
            </a:r>
            <a:r>
              <a:rPr sz="3050" b="0" spc="110">
                <a:latin typeface="Arial MT"/>
                <a:cs typeface="Arial MT"/>
              </a:rPr>
              <a:t>you</a:t>
            </a:r>
            <a:r>
              <a:rPr sz="3050" b="0" spc="300">
                <a:latin typeface="Arial MT"/>
                <a:cs typeface="Arial MT"/>
              </a:rPr>
              <a:t> </a:t>
            </a:r>
            <a:r>
              <a:rPr sz="3050" b="0" spc="125">
                <a:latin typeface="Arial MT"/>
                <a:cs typeface="Arial MT"/>
              </a:rPr>
              <a:t>have</a:t>
            </a:r>
            <a:r>
              <a:rPr sz="3050" b="0" spc="275">
                <a:latin typeface="Arial MT"/>
                <a:cs typeface="Arial MT"/>
              </a:rPr>
              <a:t> </a:t>
            </a:r>
            <a:r>
              <a:rPr sz="3050" b="0" spc="95">
                <a:latin typeface="Arial MT"/>
                <a:cs typeface="Arial MT"/>
              </a:rPr>
              <a:t>been</a:t>
            </a:r>
            <a:r>
              <a:rPr sz="3050" b="0" spc="240">
                <a:latin typeface="Arial MT"/>
                <a:cs typeface="Arial MT"/>
              </a:rPr>
              <a:t> </a:t>
            </a:r>
            <a:r>
              <a:rPr sz="3050" b="0" spc="140">
                <a:latin typeface="Arial MT"/>
                <a:cs typeface="Arial MT"/>
              </a:rPr>
              <a:t>enjoying</a:t>
            </a:r>
            <a:r>
              <a:rPr sz="3050" b="0">
                <a:latin typeface="Arial MT"/>
                <a:cs typeface="Arial MT"/>
              </a:rPr>
              <a:t>	</a:t>
            </a:r>
            <a:r>
              <a:rPr sz="3050" b="0" spc="125">
                <a:latin typeface="Arial MT"/>
                <a:cs typeface="Arial MT"/>
              </a:rPr>
              <a:t>the </a:t>
            </a:r>
            <a:r>
              <a:rPr sz="3000" b="0" spc="100">
                <a:latin typeface="Arial MT"/>
                <a:cs typeface="Arial MT"/>
              </a:rPr>
              <a:t>review</a:t>
            </a:r>
            <a:r>
              <a:rPr sz="3000" b="0">
                <a:latin typeface="Arial MT"/>
                <a:cs typeface="Arial MT"/>
              </a:rPr>
              <a:t>	</a:t>
            </a:r>
            <a:r>
              <a:rPr sz="3000" b="0" spc="-10">
                <a:latin typeface="Arial MT"/>
                <a:cs typeface="Arial MT"/>
              </a:rPr>
              <a:t>session</a:t>
            </a:r>
            <a:r>
              <a:rPr sz="3000" b="0">
                <a:latin typeface="Arial MT"/>
                <a:cs typeface="Arial MT"/>
              </a:rPr>
              <a:t>	so</a:t>
            </a:r>
            <a:r>
              <a:rPr sz="3000" b="0" spc="360">
                <a:latin typeface="Arial MT"/>
                <a:cs typeface="Arial MT"/>
              </a:rPr>
              <a:t> </a:t>
            </a:r>
            <a:r>
              <a:rPr sz="3000" b="0" spc="245">
                <a:latin typeface="Arial MT"/>
                <a:cs typeface="Arial MT"/>
              </a:rPr>
              <a:t>for!</a:t>
            </a:r>
            <a:r>
              <a:rPr sz="3000" b="0" spc="15">
                <a:latin typeface="Arial MT"/>
                <a:cs typeface="Arial MT"/>
              </a:rPr>
              <a:t> </a:t>
            </a:r>
            <a:r>
              <a:rPr sz="3000" b="0" spc="190">
                <a:latin typeface="Arial MT"/>
                <a:cs typeface="Arial MT"/>
              </a:rPr>
              <a:t>When</a:t>
            </a:r>
            <a:r>
              <a:rPr sz="3000" b="0" spc="360">
                <a:latin typeface="Arial MT"/>
                <a:cs typeface="Arial MT"/>
              </a:rPr>
              <a:t> </a:t>
            </a:r>
            <a:r>
              <a:rPr sz="3000" b="0" spc="125">
                <a:latin typeface="Arial MT"/>
                <a:cs typeface="Arial MT"/>
              </a:rPr>
              <a:t>you</a:t>
            </a:r>
            <a:r>
              <a:rPr sz="3000" b="0" spc="310">
                <a:latin typeface="Arial MT"/>
                <a:cs typeface="Arial MT"/>
              </a:rPr>
              <a:t> </a:t>
            </a:r>
            <a:r>
              <a:rPr sz="3000" b="0" spc="170">
                <a:latin typeface="Arial MT"/>
                <a:cs typeface="Arial MT"/>
              </a:rPr>
              <a:t>hove</a:t>
            </a:r>
            <a:r>
              <a:rPr sz="3000" b="0" spc="210">
                <a:latin typeface="Arial MT"/>
                <a:cs typeface="Arial MT"/>
              </a:rPr>
              <a:t> </a:t>
            </a:r>
            <a:r>
              <a:rPr sz="3000" b="0" spc="130">
                <a:latin typeface="Arial MT"/>
                <a:cs typeface="Arial MT"/>
              </a:rPr>
              <a:t>a </a:t>
            </a:r>
            <a:r>
              <a:rPr sz="3000" b="0" spc="100">
                <a:latin typeface="Arial MT"/>
                <a:cs typeface="Arial MT"/>
              </a:rPr>
              <a:t>chance,</a:t>
            </a:r>
            <a:r>
              <a:rPr sz="3000" b="0" spc="190">
                <a:latin typeface="Arial MT"/>
                <a:cs typeface="Arial MT"/>
              </a:rPr>
              <a:t> </a:t>
            </a:r>
            <a:r>
              <a:rPr sz="3000" b="0" spc="125">
                <a:latin typeface="Arial MT"/>
                <a:cs typeface="Arial MT"/>
              </a:rPr>
              <a:t>please</a:t>
            </a:r>
            <a:r>
              <a:rPr sz="3000" b="0" spc="280">
                <a:latin typeface="Arial MT"/>
                <a:cs typeface="Arial MT"/>
              </a:rPr>
              <a:t> </a:t>
            </a:r>
            <a:r>
              <a:rPr sz="3000" b="0">
                <a:latin typeface="Arial MT"/>
                <a:cs typeface="Arial MT"/>
              </a:rPr>
              <a:t>Bill</a:t>
            </a:r>
            <a:r>
              <a:rPr sz="3000" b="0" spc="310">
                <a:latin typeface="Arial MT"/>
                <a:cs typeface="Arial MT"/>
              </a:rPr>
              <a:t> </a:t>
            </a:r>
            <a:r>
              <a:rPr sz="3000" b="0" spc="-25">
                <a:latin typeface="Arial MT"/>
                <a:cs typeface="Arial MT"/>
              </a:rPr>
              <a:t>out</a:t>
            </a:r>
            <a:r>
              <a:rPr sz="3000" b="0">
                <a:latin typeface="Arial MT"/>
                <a:cs typeface="Arial MT"/>
              </a:rPr>
              <a:t>	</a:t>
            </a:r>
            <a:r>
              <a:rPr sz="3000" b="0" spc="114">
                <a:latin typeface="Arial MT"/>
                <a:cs typeface="Arial MT"/>
              </a:rPr>
              <a:t>our</a:t>
            </a:r>
            <a:r>
              <a:rPr sz="3000" b="0">
                <a:latin typeface="Arial MT"/>
                <a:cs typeface="Arial MT"/>
              </a:rPr>
              <a:t>	</a:t>
            </a:r>
            <a:r>
              <a:rPr sz="3000" b="0" spc="75">
                <a:latin typeface="Arial MT"/>
                <a:cs typeface="Arial MT"/>
              </a:rPr>
              <a:t>survey.</a:t>
            </a:r>
            <a:r>
              <a:rPr sz="3000" b="0" spc="254">
                <a:latin typeface="Arial MT"/>
                <a:cs typeface="Arial MT"/>
              </a:rPr>
              <a:t> </a:t>
            </a:r>
            <a:r>
              <a:rPr sz="3000" b="0" spc="170">
                <a:latin typeface="Arial MT"/>
                <a:cs typeface="Arial MT"/>
              </a:rPr>
              <a:t>We </a:t>
            </a:r>
            <a:r>
              <a:rPr sz="3100" b="0" spc="150">
                <a:latin typeface="Arial MT"/>
                <a:cs typeface="Arial MT"/>
              </a:rPr>
              <a:t>appreciate</a:t>
            </a:r>
            <a:r>
              <a:rPr sz="3100" b="0" spc="434">
                <a:latin typeface="Arial MT"/>
                <a:cs typeface="Arial MT"/>
              </a:rPr>
              <a:t> </a:t>
            </a:r>
            <a:r>
              <a:rPr sz="3100" b="0" spc="40">
                <a:latin typeface="Arial MT"/>
                <a:cs typeface="Arial MT"/>
              </a:rPr>
              <a:t>your</a:t>
            </a:r>
            <a:r>
              <a:rPr sz="3100" b="0">
                <a:latin typeface="Arial MT"/>
                <a:cs typeface="Arial MT"/>
              </a:rPr>
              <a:t>	</a:t>
            </a:r>
            <a:r>
              <a:rPr sz="3100" b="0" spc="85">
                <a:latin typeface="Arial MT"/>
                <a:cs typeface="Arial MT"/>
              </a:rPr>
              <a:t>feedback.</a:t>
            </a:r>
            <a:endParaRPr sz="3100">
              <a:latin typeface="Arial MT"/>
              <a:cs typeface="Arial M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4700" y="448022"/>
            <a:ext cx="15279894" cy="1035385"/>
          </a:xfrm>
          <a:prstGeom prst="rect">
            <a:avLst/>
          </a:prstGeom>
        </p:spPr>
        <p:txBody>
          <a:bodyPr vert="horz" wrap="square" lIns="0" tIns="385292" rIns="0" bIns="0" rtlCol="0">
            <a:spAutoFit/>
          </a:bodyPr>
          <a:lstStyle/>
          <a:p>
            <a:pPr marL="165100">
              <a:lnSpc>
                <a:spcPct val="100000"/>
              </a:lnSpc>
              <a:spcBef>
                <a:spcPts val="100"/>
              </a:spcBef>
            </a:pPr>
            <a:r>
              <a:rPr lang="en-CA" sz="4200"/>
              <a:t>6</a:t>
            </a:r>
            <a:r>
              <a:rPr sz="4200"/>
              <a:t>.</a:t>
            </a:r>
            <a:r>
              <a:rPr sz="4200" spc="-95"/>
              <a:t> </a:t>
            </a:r>
            <a:r>
              <a:rPr sz="4200"/>
              <a:t>Government</a:t>
            </a:r>
            <a:r>
              <a:rPr sz="4200" spc="-90"/>
              <a:t> </a:t>
            </a:r>
            <a:r>
              <a:rPr sz="4200"/>
              <a:t>Actions</a:t>
            </a:r>
            <a:r>
              <a:rPr sz="4200" spc="-90"/>
              <a:t> </a:t>
            </a:r>
            <a:r>
              <a:rPr sz="4200"/>
              <a:t>in</a:t>
            </a:r>
            <a:r>
              <a:rPr sz="4200" spc="-90"/>
              <a:t> </a:t>
            </a:r>
            <a:r>
              <a:rPr sz="4200"/>
              <a:t>Market</a:t>
            </a:r>
            <a:r>
              <a:rPr sz="4200" spc="-90"/>
              <a:t> </a:t>
            </a:r>
            <a:r>
              <a:rPr sz="4200"/>
              <a:t>-</a:t>
            </a:r>
            <a:r>
              <a:rPr sz="4200" spc="-90"/>
              <a:t> </a:t>
            </a:r>
            <a:r>
              <a:rPr sz="4200" spc="-10"/>
              <a:t>Regulations</a:t>
            </a:r>
            <a:r>
              <a:rPr sz="4200" spc="-100"/>
              <a:t> </a:t>
            </a:r>
            <a:r>
              <a:rPr sz="4200"/>
              <a:t>on</a:t>
            </a:r>
            <a:r>
              <a:rPr sz="4200" spc="-90"/>
              <a:t> </a:t>
            </a:r>
            <a:r>
              <a:rPr sz="4200"/>
              <a:t>the</a:t>
            </a:r>
            <a:r>
              <a:rPr sz="4200" spc="-90"/>
              <a:t> </a:t>
            </a:r>
            <a:r>
              <a:rPr sz="4200" spc="-10"/>
              <a:t>Price</a:t>
            </a:r>
            <a:endParaRPr sz="4200"/>
          </a:p>
        </p:txBody>
      </p:sp>
      <p:graphicFrame>
        <p:nvGraphicFramePr>
          <p:cNvPr id="3" name="object 3"/>
          <p:cNvGraphicFramePr>
            <a:graphicFrameLocks noGrp="1"/>
          </p:cNvGraphicFramePr>
          <p:nvPr/>
        </p:nvGraphicFramePr>
        <p:xfrm>
          <a:off x="947800" y="1909062"/>
          <a:ext cx="16382365" cy="6614160"/>
        </p:xfrm>
        <a:graphic>
          <a:graphicData uri="http://schemas.openxmlformats.org/drawingml/2006/table">
            <a:tbl>
              <a:tblPr firstRow="1" bandRow="1">
                <a:tableStyleId>{2D5ABB26-0587-4C30-8999-92F81FD0307C}</a:tableStyleId>
              </a:tblPr>
              <a:tblGrid>
                <a:gridCol w="2760345">
                  <a:extLst>
                    <a:ext uri="{9D8B030D-6E8A-4147-A177-3AD203B41FA5}">
                      <a16:colId xmlns:a16="http://schemas.microsoft.com/office/drawing/2014/main" val="20000"/>
                    </a:ext>
                  </a:extLst>
                </a:gridCol>
                <a:gridCol w="6828790">
                  <a:extLst>
                    <a:ext uri="{9D8B030D-6E8A-4147-A177-3AD203B41FA5}">
                      <a16:colId xmlns:a16="http://schemas.microsoft.com/office/drawing/2014/main" val="20001"/>
                    </a:ext>
                  </a:extLst>
                </a:gridCol>
                <a:gridCol w="6793230">
                  <a:extLst>
                    <a:ext uri="{9D8B030D-6E8A-4147-A177-3AD203B41FA5}">
                      <a16:colId xmlns:a16="http://schemas.microsoft.com/office/drawing/2014/main" val="20002"/>
                    </a:ext>
                  </a:extLst>
                </a:gridCol>
              </a:tblGrid>
              <a:tr h="944880">
                <a:tc>
                  <a:txBody>
                    <a:bodyPr/>
                    <a:lstStyle/>
                    <a:p>
                      <a:pPr>
                        <a:lnSpc>
                          <a:spcPct val="100000"/>
                        </a:lnSpc>
                      </a:pPr>
                      <a:endParaRPr sz="28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2055"/>
                        </a:spcBef>
                      </a:pPr>
                      <a:r>
                        <a:rPr sz="2600" b="1">
                          <a:latin typeface="Calibri"/>
                          <a:cs typeface="Calibri"/>
                        </a:rPr>
                        <a:t>Price</a:t>
                      </a:r>
                      <a:r>
                        <a:rPr sz="2600" b="1" spc="-80">
                          <a:latin typeface="Calibri"/>
                          <a:cs typeface="Calibri"/>
                        </a:rPr>
                        <a:t> </a:t>
                      </a:r>
                      <a:r>
                        <a:rPr sz="2600" b="1" spc="-10">
                          <a:latin typeface="Calibri"/>
                          <a:cs typeface="Calibri"/>
                        </a:rPr>
                        <a:t>Ceiling</a:t>
                      </a:r>
                      <a:endParaRPr sz="2600">
                        <a:latin typeface="Calibri"/>
                        <a:cs typeface="Calibri"/>
                      </a:endParaRPr>
                    </a:p>
                  </a:txBody>
                  <a:tcPr marL="0" marR="0" marT="26098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2055"/>
                        </a:spcBef>
                      </a:pPr>
                      <a:r>
                        <a:rPr sz="2600" b="1">
                          <a:latin typeface="Calibri"/>
                          <a:cs typeface="Calibri"/>
                        </a:rPr>
                        <a:t>Price</a:t>
                      </a:r>
                      <a:r>
                        <a:rPr sz="2600" b="1" spc="-80">
                          <a:latin typeface="Calibri"/>
                          <a:cs typeface="Calibri"/>
                        </a:rPr>
                        <a:t> </a:t>
                      </a:r>
                      <a:r>
                        <a:rPr sz="2600" b="1" spc="-10">
                          <a:latin typeface="Calibri"/>
                          <a:cs typeface="Calibri"/>
                        </a:rPr>
                        <a:t>Floor</a:t>
                      </a:r>
                      <a:endParaRPr sz="2600">
                        <a:latin typeface="Calibri"/>
                        <a:cs typeface="Calibri"/>
                      </a:endParaRPr>
                    </a:p>
                  </a:txBody>
                  <a:tcPr marL="0" marR="0" marT="26098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944880">
                <a:tc>
                  <a:txBody>
                    <a:bodyPr/>
                    <a:lstStyle/>
                    <a:p>
                      <a:pPr marL="85725">
                        <a:lnSpc>
                          <a:spcPct val="100000"/>
                        </a:lnSpc>
                        <a:spcBef>
                          <a:spcPts val="2055"/>
                        </a:spcBef>
                      </a:pPr>
                      <a:r>
                        <a:rPr sz="2600" spc="-10">
                          <a:latin typeface="Calibri"/>
                          <a:cs typeface="Calibri"/>
                        </a:rPr>
                        <a:t>Definition</a:t>
                      </a:r>
                      <a:endParaRPr sz="2600">
                        <a:latin typeface="Calibri"/>
                        <a:cs typeface="Calibri"/>
                      </a:endParaRPr>
                    </a:p>
                  </a:txBody>
                  <a:tcPr marL="0" marR="0" marT="26098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2055"/>
                        </a:spcBef>
                      </a:pPr>
                      <a:r>
                        <a:rPr sz="2600">
                          <a:latin typeface="Calibri"/>
                          <a:cs typeface="Calibri"/>
                        </a:rPr>
                        <a:t>when</a:t>
                      </a:r>
                      <a:r>
                        <a:rPr sz="2600" spc="-90">
                          <a:latin typeface="Calibri"/>
                          <a:cs typeface="Calibri"/>
                        </a:rPr>
                        <a:t> </a:t>
                      </a:r>
                      <a:r>
                        <a:rPr sz="2600">
                          <a:latin typeface="Calibri"/>
                          <a:cs typeface="Calibri"/>
                        </a:rPr>
                        <a:t>it’s</a:t>
                      </a:r>
                      <a:r>
                        <a:rPr sz="2600" spc="-85">
                          <a:latin typeface="Calibri"/>
                          <a:cs typeface="Calibri"/>
                        </a:rPr>
                        <a:t> </a:t>
                      </a:r>
                      <a:r>
                        <a:rPr sz="2600">
                          <a:latin typeface="Calibri"/>
                          <a:cs typeface="Calibri"/>
                        </a:rPr>
                        <a:t>illegal</a:t>
                      </a:r>
                      <a:r>
                        <a:rPr sz="2600" spc="-90">
                          <a:latin typeface="Calibri"/>
                          <a:cs typeface="Calibri"/>
                        </a:rPr>
                        <a:t> </a:t>
                      </a:r>
                      <a:r>
                        <a:rPr sz="2600">
                          <a:latin typeface="Calibri"/>
                          <a:cs typeface="Calibri"/>
                        </a:rPr>
                        <a:t>to</a:t>
                      </a:r>
                      <a:r>
                        <a:rPr sz="2600" spc="-85">
                          <a:latin typeface="Calibri"/>
                          <a:cs typeface="Calibri"/>
                        </a:rPr>
                        <a:t> </a:t>
                      </a:r>
                      <a:r>
                        <a:rPr sz="2600">
                          <a:latin typeface="Calibri"/>
                          <a:cs typeface="Calibri"/>
                        </a:rPr>
                        <a:t>charge</a:t>
                      </a:r>
                      <a:r>
                        <a:rPr sz="2600" spc="-65">
                          <a:latin typeface="Calibri"/>
                          <a:cs typeface="Calibri"/>
                        </a:rPr>
                        <a:t> </a:t>
                      </a:r>
                      <a:r>
                        <a:rPr sz="2600" i="1">
                          <a:latin typeface="Calibri"/>
                          <a:cs typeface="Calibri"/>
                        </a:rPr>
                        <a:t>above</a:t>
                      </a:r>
                      <a:r>
                        <a:rPr sz="2600" i="1" spc="-90">
                          <a:latin typeface="Calibri"/>
                          <a:cs typeface="Calibri"/>
                        </a:rPr>
                        <a:t> </a:t>
                      </a:r>
                      <a:r>
                        <a:rPr sz="2600">
                          <a:latin typeface="Calibri"/>
                          <a:cs typeface="Calibri"/>
                        </a:rPr>
                        <a:t>a</a:t>
                      </a:r>
                      <a:r>
                        <a:rPr sz="2600" spc="-85">
                          <a:latin typeface="Calibri"/>
                          <a:cs typeface="Calibri"/>
                        </a:rPr>
                        <a:t> </a:t>
                      </a:r>
                      <a:r>
                        <a:rPr sz="2600">
                          <a:latin typeface="Calibri"/>
                          <a:cs typeface="Calibri"/>
                        </a:rPr>
                        <a:t>certain</a:t>
                      </a:r>
                      <a:r>
                        <a:rPr sz="2600" spc="-90">
                          <a:latin typeface="Calibri"/>
                          <a:cs typeface="Calibri"/>
                        </a:rPr>
                        <a:t> </a:t>
                      </a:r>
                      <a:r>
                        <a:rPr sz="2600" spc="-10">
                          <a:latin typeface="Calibri"/>
                          <a:cs typeface="Calibri"/>
                        </a:rPr>
                        <a:t>price</a:t>
                      </a:r>
                      <a:endParaRPr sz="2600">
                        <a:latin typeface="Calibri"/>
                        <a:cs typeface="Calibri"/>
                      </a:endParaRPr>
                    </a:p>
                  </a:txBody>
                  <a:tcPr marL="0" marR="0" marT="26098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2055"/>
                        </a:spcBef>
                      </a:pPr>
                      <a:r>
                        <a:rPr sz="2600">
                          <a:latin typeface="Calibri"/>
                          <a:cs typeface="Calibri"/>
                        </a:rPr>
                        <a:t>when</a:t>
                      </a:r>
                      <a:r>
                        <a:rPr sz="2600" spc="-90">
                          <a:latin typeface="Calibri"/>
                          <a:cs typeface="Calibri"/>
                        </a:rPr>
                        <a:t> </a:t>
                      </a:r>
                      <a:r>
                        <a:rPr sz="2600">
                          <a:latin typeface="Calibri"/>
                          <a:cs typeface="Calibri"/>
                        </a:rPr>
                        <a:t>it’s</a:t>
                      </a:r>
                      <a:r>
                        <a:rPr sz="2600" spc="-95">
                          <a:latin typeface="Calibri"/>
                          <a:cs typeface="Calibri"/>
                        </a:rPr>
                        <a:t> </a:t>
                      </a:r>
                      <a:r>
                        <a:rPr sz="2600">
                          <a:latin typeface="Calibri"/>
                          <a:cs typeface="Calibri"/>
                        </a:rPr>
                        <a:t>illegal</a:t>
                      </a:r>
                      <a:r>
                        <a:rPr sz="2600" spc="-90">
                          <a:latin typeface="Calibri"/>
                          <a:cs typeface="Calibri"/>
                        </a:rPr>
                        <a:t> </a:t>
                      </a:r>
                      <a:r>
                        <a:rPr sz="2600">
                          <a:latin typeface="Calibri"/>
                          <a:cs typeface="Calibri"/>
                        </a:rPr>
                        <a:t>to</a:t>
                      </a:r>
                      <a:r>
                        <a:rPr sz="2600" spc="-90">
                          <a:latin typeface="Calibri"/>
                          <a:cs typeface="Calibri"/>
                        </a:rPr>
                        <a:t> </a:t>
                      </a:r>
                      <a:r>
                        <a:rPr sz="2600">
                          <a:latin typeface="Calibri"/>
                          <a:cs typeface="Calibri"/>
                        </a:rPr>
                        <a:t>charge</a:t>
                      </a:r>
                      <a:r>
                        <a:rPr sz="2600" spc="-65">
                          <a:latin typeface="Calibri"/>
                          <a:cs typeface="Calibri"/>
                        </a:rPr>
                        <a:t> </a:t>
                      </a:r>
                      <a:r>
                        <a:rPr sz="2600" i="1">
                          <a:latin typeface="Calibri"/>
                          <a:cs typeface="Calibri"/>
                        </a:rPr>
                        <a:t>below</a:t>
                      </a:r>
                      <a:r>
                        <a:rPr sz="2600" i="1" spc="-90">
                          <a:latin typeface="Calibri"/>
                          <a:cs typeface="Calibri"/>
                        </a:rPr>
                        <a:t> </a:t>
                      </a:r>
                      <a:r>
                        <a:rPr sz="2600">
                          <a:latin typeface="Calibri"/>
                          <a:cs typeface="Calibri"/>
                        </a:rPr>
                        <a:t>a</a:t>
                      </a:r>
                      <a:r>
                        <a:rPr sz="2600" spc="-90">
                          <a:latin typeface="Calibri"/>
                          <a:cs typeface="Calibri"/>
                        </a:rPr>
                        <a:t> </a:t>
                      </a:r>
                      <a:r>
                        <a:rPr sz="2600">
                          <a:latin typeface="Calibri"/>
                          <a:cs typeface="Calibri"/>
                        </a:rPr>
                        <a:t>certain</a:t>
                      </a:r>
                      <a:r>
                        <a:rPr sz="2600" spc="-90">
                          <a:latin typeface="Calibri"/>
                          <a:cs typeface="Calibri"/>
                        </a:rPr>
                        <a:t> </a:t>
                      </a:r>
                      <a:r>
                        <a:rPr sz="2600" spc="-10">
                          <a:latin typeface="Calibri"/>
                          <a:cs typeface="Calibri"/>
                        </a:rPr>
                        <a:t>price</a:t>
                      </a:r>
                      <a:endParaRPr sz="2600">
                        <a:latin typeface="Calibri"/>
                        <a:cs typeface="Calibri"/>
                      </a:endParaRPr>
                    </a:p>
                  </a:txBody>
                  <a:tcPr marL="0" marR="0" marT="26098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944880">
                <a:tc>
                  <a:txBody>
                    <a:bodyPr/>
                    <a:lstStyle/>
                    <a:p>
                      <a:pPr marL="85725">
                        <a:lnSpc>
                          <a:spcPct val="100000"/>
                        </a:lnSpc>
                        <a:spcBef>
                          <a:spcPts val="2055"/>
                        </a:spcBef>
                      </a:pPr>
                      <a:r>
                        <a:rPr sz="2600" spc="-20">
                          <a:latin typeface="Calibri"/>
                          <a:cs typeface="Calibri"/>
                        </a:rPr>
                        <a:t>Goal</a:t>
                      </a:r>
                      <a:endParaRPr sz="2600">
                        <a:latin typeface="Calibri"/>
                        <a:cs typeface="Calibri"/>
                      </a:endParaRPr>
                    </a:p>
                  </a:txBody>
                  <a:tcPr marL="0" marR="0" marT="26098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2055"/>
                        </a:spcBef>
                      </a:pPr>
                      <a:r>
                        <a:rPr sz="2600">
                          <a:latin typeface="Calibri"/>
                          <a:cs typeface="Calibri"/>
                        </a:rPr>
                        <a:t>Decrease</a:t>
                      </a:r>
                      <a:r>
                        <a:rPr sz="2600" spc="-125">
                          <a:latin typeface="Calibri"/>
                          <a:cs typeface="Calibri"/>
                        </a:rPr>
                        <a:t> </a:t>
                      </a:r>
                      <a:r>
                        <a:rPr sz="2600" spc="-10">
                          <a:latin typeface="Calibri"/>
                          <a:cs typeface="Calibri"/>
                        </a:rPr>
                        <a:t>price</a:t>
                      </a:r>
                      <a:endParaRPr sz="2600">
                        <a:latin typeface="Calibri"/>
                        <a:cs typeface="Calibri"/>
                      </a:endParaRPr>
                    </a:p>
                  </a:txBody>
                  <a:tcPr marL="0" marR="0" marT="26098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2055"/>
                        </a:spcBef>
                      </a:pPr>
                      <a:r>
                        <a:rPr sz="2600">
                          <a:latin typeface="Calibri"/>
                          <a:cs typeface="Calibri"/>
                        </a:rPr>
                        <a:t>Increase</a:t>
                      </a:r>
                      <a:r>
                        <a:rPr sz="2600" spc="-75">
                          <a:latin typeface="Calibri"/>
                          <a:cs typeface="Calibri"/>
                        </a:rPr>
                        <a:t> </a:t>
                      </a:r>
                      <a:r>
                        <a:rPr sz="2600" spc="-10">
                          <a:latin typeface="Calibri"/>
                          <a:cs typeface="Calibri"/>
                        </a:rPr>
                        <a:t>price</a:t>
                      </a:r>
                      <a:endParaRPr sz="2600">
                        <a:latin typeface="Calibri"/>
                        <a:cs typeface="Calibri"/>
                      </a:endParaRPr>
                    </a:p>
                  </a:txBody>
                  <a:tcPr marL="0" marR="0" marT="26098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944880">
                <a:tc>
                  <a:txBody>
                    <a:bodyPr/>
                    <a:lstStyle/>
                    <a:p>
                      <a:pPr marL="85725">
                        <a:lnSpc>
                          <a:spcPct val="100000"/>
                        </a:lnSpc>
                        <a:spcBef>
                          <a:spcPts val="2055"/>
                        </a:spcBef>
                      </a:pPr>
                      <a:r>
                        <a:rPr sz="2600" spc="-20">
                          <a:latin typeface="Calibri"/>
                          <a:cs typeface="Calibri"/>
                        </a:rPr>
                        <a:t>How?</a:t>
                      </a:r>
                      <a:endParaRPr sz="2600">
                        <a:latin typeface="Calibri"/>
                        <a:cs typeface="Calibri"/>
                      </a:endParaRPr>
                    </a:p>
                  </a:txBody>
                  <a:tcPr marL="0" marR="0" marT="26098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2055"/>
                        </a:spcBef>
                      </a:pPr>
                      <a:r>
                        <a:rPr sz="2600">
                          <a:latin typeface="Calibri"/>
                          <a:cs typeface="Calibri"/>
                        </a:rPr>
                        <a:t>Price</a:t>
                      </a:r>
                      <a:r>
                        <a:rPr sz="2600" spc="-50">
                          <a:latin typeface="Calibri"/>
                          <a:cs typeface="Calibri"/>
                        </a:rPr>
                        <a:t> </a:t>
                      </a:r>
                      <a:r>
                        <a:rPr sz="2600">
                          <a:latin typeface="Calibri"/>
                          <a:cs typeface="Calibri"/>
                        </a:rPr>
                        <a:t>ceiling</a:t>
                      </a:r>
                      <a:r>
                        <a:rPr sz="2600" spc="-50">
                          <a:latin typeface="Calibri"/>
                          <a:cs typeface="Calibri"/>
                        </a:rPr>
                        <a:t> </a:t>
                      </a:r>
                      <a:r>
                        <a:rPr sz="2600">
                          <a:latin typeface="Calibri"/>
                          <a:cs typeface="Calibri"/>
                        </a:rPr>
                        <a:t>&lt;</a:t>
                      </a:r>
                      <a:r>
                        <a:rPr sz="2600" spc="-50">
                          <a:latin typeface="Calibri"/>
                          <a:cs typeface="Calibri"/>
                        </a:rPr>
                        <a:t> </a:t>
                      </a:r>
                      <a:r>
                        <a:rPr sz="2600" spc="-25">
                          <a:latin typeface="Calibri"/>
                          <a:cs typeface="Calibri"/>
                        </a:rPr>
                        <a:t>P*</a:t>
                      </a:r>
                      <a:endParaRPr sz="2600">
                        <a:latin typeface="Calibri"/>
                        <a:cs typeface="Calibri"/>
                      </a:endParaRPr>
                    </a:p>
                  </a:txBody>
                  <a:tcPr marL="0" marR="0" marT="26098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2055"/>
                        </a:spcBef>
                      </a:pPr>
                      <a:r>
                        <a:rPr sz="2600">
                          <a:latin typeface="Calibri"/>
                          <a:cs typeface="Calibri"/>
                        </a:rPr>
                        <a:t>Price</a:t>
                      </a:r>
                      <a:r>
                        <a:rPr sz="2600" spc="-40">
                          <a:latin typeface="Calibri"/>
                          <a:cs typeface="Calibri"/>
                        </a:rPr>
                        <a:t> </a:t>
                      </a:r>
                      <a:r>
                        <a:rPr sz="2600">
                          <a:latin typeface="Calibri"/>
                          <a:cs typeface="Calibri"/>
                        </a:rPr>
                        <a:t>floor</a:t>
                      </a:r>
                      <a:r>
                        <a:rPr sz="2600" spc="-40">
                          <a:latin typeface="Calibri"/>
                          <a:cs typeface="Calibri"/>
                        </a:rPr>
                        <a:t> </a:t>
                      </a:r>
                      <a:r>
                        <a:rPr sz="2600">
                          <a:latin typeface="Calibri"/>
                          <a:cs typeface="Calibri"/>
                        </a:rPr>
                        <a:t>&gt;</a:t>
                      </a:r>
                      <a:r>
                        <a:rPr sz="2600" spc="-40">
                          <a:latin typeface="Calibri"/>
                          <a:cs typeface="Calibri"/>
                        </a:rPr>
                        <a:t> </a:t>
                      </a:r>
                      <a:r>
                        <a:rPr sz="2600" spc="-25">
                          <a:latin typeface="Calibri"/>
                          <a:cs typeface="Calibri"/>
                        </a:rPr>
                        <a:t>P*</a:t>
                      </a:r>
                      <a:endParaRPr sz="2600">
                        <a:latin typeface="Calibri"/>
                        <a:cs typeface="Calibri"/>
                      </a:endParaRPr>
                    </a:p>
                  </a:txBody>
                  <a:tcPr marL="0" marR="0" marT="26098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944880">
                <a:tc>
                  <a:txBody>
                    <a:bodyPr/>
                    <a:lstStyle/>
                    <a:p>
                      <a:pPr marL="85725">
                        <a:lnSpc>
                          <a:spcPct val="100000"/>
                        </a:lnSpc>
                        <a:spcBef>
                          <a:spcPts val="2055"/>
                        </a:spcBef>
                      </a:pPr>
                      <a:r>
                        <a:rPr sz="2600" spc="-10">
                          <a:latin typeface="Calibri"/>
                          <a:cs typeface="Calibri"/>
                        </a:rPr>
                        <a:t>Market</a:t>
                      </a:r>
                      <a:r>
                        <a:rPr sz="2600" spc="-125">
                          <a:latin typeface="Calibri"/>
                          <a:cs typeface="Calibri"/>
                        </a:rPr>
                        <a:t> </a:t>
                      </a:r>
                      <a:r>
                        <a:rPr sz="2600" spc="-10">
                          <a:latin typeface="Calibri"/>
                          <a:cs typeface="Calibri"/>
                        </a:rPr>
                        <a:t>Failure</a:t>
                      </a:r>
                      <a:endParaRPr sz="2600">
                        <a:latin typeface="Calibri"/>
                        <a:cs typeface="Calibri"/>
                      </a:endParaRPr>
                    </a:p>
                  </a:txBody>
                  <a:tcPr marL="0" marR="0" marT="26098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2055"/>
                        </a:spcBef>
                      </a:pPr>
                      <a:r>
                        <a:rPr sz="2600" spc="-10">
                          <a:latin typeface="Calibri"/>
                          <a:cs typeface="Calibri"/>
                        </a:rPr>
                        <a:t>underproduction</a:t>
                      </a:r>
                      <a:endParaRPr sz="2600">
                        <a:latin typeface="Calibri"/>
                        <a:cs typeface="Calibri"/>
                      </a:endParaRPr>
                    </a:p>
                  </a:txBody>
                  <a:tcPr marL="0" marR="0" marT="26098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2055"/>
                        </a:spcBef>
                      </a:pPr>
                      <a:r>
                        <a:rPr sz="2600" spc="-10">
                          <a:latin typeface="Calibri"/>
                          <a:cs typeface="Calibri"/>
                        </a:rPr>
                        <a:t>underproduction</a:t>
                      </a:r>
                      <a:endParaRPr sz="2600">
                        <a:latin typeface="Calibri"/>
                        <a:cs typeface="Calibri"/>
                      </a:endParaRPr>
                    </a:p>
                  </a:txBody>
                  <a:tcPr marL="0" marR="0" marT="26098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944880">
                <a:tc>
                  <a:txBody>
                    <a:bodyPr/>
                    <a:lstStyle/>
                    <a:p>
                      <a:pPr marL="85725">
                        <a:lnSpc>
                          <a:spcPct val="100000"/>
                        </a:lnSpc>
                        <a:spcBef>
                          <a:spcPts val="2055"/>
                        </a:spcBef>
                      </a:pPr>
                      <a:r>
                        <a:rPr sz="2600" spc="-10">
                          <a:latin typeface="Calibri"/>
                          <a:cs typeface="Calibri"/>
                        </a:rPr>
                        <a:t>Consequence</a:t>
                      </a:r>
                      <a:endParaRPr sz="2600">
                        <a:latin typeface="Calibri"/>
                        <a:cs typeface="Calibri"/>
                      </a:endParaRPr>
                    </a:p>
                  </a:txBody>
                  <a:tcPr marL="0" marR="0" marT="26098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2055"/>
                        </a:spcBef>
                      </a:pPr>
                      <a:r>
                        <a:rPr sz="2600">
                          <a:latin typeface="Calibri"/>
                          <a:cs typeface="Calibri"/>
                        </a:rPr>
                        <a:t>D</a:t>
                      </a:r>
                      <a:r>
                        <a:rPr sz="2600" spc="-20">
                          <a:latin typeface="Calibri"/>
                          <a:cs typeface="Calibri"/>
                        </a:rPr>
                        <a:t> </a:t>
                      </a:r>
                      <a:r>
                        <a:rPr sz="2600">
                          <a:latin typeface="Calibri"/>
                          <a:cs typeface="Calibri"/>
                        </a:rPr>
                        <a:t>&gt;</a:t>
                      </a:r>
                      <a:r>
                        <a:rPr sz="2600" spc="-15">
                          <a:latin typeface="Calibri"/>
                          <a:cs typeface="Calibri"/>
                        </a:rPr>
                        <a:t> </a:t>
                      </a:r>
                      <a:r>
                        <a:rPr sz="2600">
                          <a:latin typeface="Calibri"/>
                          <a:cs typeface="Calibri"/>
                        </a:rPr>
                        <a:t>S</a:t>
                      </a:r>
                      <a:r>
                        <a:rPr sz="2600" spc="-15">
                          <a:latin typeface="Calibri"/>
                          <a:cs typeface="Calibri"/>
                        </a:rPr>
                        <a:t> </a:t>
                      </a:r>
                      <a:r>
                        <a:rPr sz="2600">
                          <a:latin typeface="Arial MT"/>
                          <a:cs typeface="Arial MT"/>
                        </a:rPr>
                        <a:t>→</a:t>
                      </a:r>
                      <a:r>
                        <a:rPr sz="2600" spc="-150">
                          <a:latin typeface="Arial MT"/>
                          <a:cs typeface="Arial MT"/>
                        </a:rPr>
                        <a:t> </a:t>
                      </a:r>
                      <a:r>
                        <a:rPr sz="2600" spc="-10">
                          <a:latin typeface="Calibri"/>
                          <a:cs typeface="Calibri"/>
                        </a:rPr>
                        <a:t>shortages</a:t>
                      </a:r>
                      <a:endParaRPr sz="2600">
                        <a:latin typeface="Calibri"/>
                        <a:cs typeface="Calibri"/>
                      </a:endParaRPr>
                    </a:p>
                  </a:txBody>
                  <a:tcPr marL="0" marR="0" marT="26098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2055"/>
                        </a:spcBef>
                      </a:pPr>
                      <a:r>
                        <a:rPr sz="2600">
                          <a:latin typeface="Calibri"/>
                          <a:cs typeface="Calibri"/>
                        </a:rPr>
                        <a:t>S</a:t>
                      </a:r>
                      <a:r>
                        <a:rPr sz="2600" spc="-20">
                          <a:latin typeface="Calibri"/>
                          <a:cs typeface="Calibri"/>
                        </a:rPr>
                        <a:t> </a:t>
                      </a:r>
                      <a:r>
                        <a:rPr sz="2600">
                          <a:latin typeface="Calibri"/>
                          <a:cs typeface="Calibri"/>
                        </a:rPr>
                        <a:t>&gt;</a:t>
                      </a:r>
                      <a:r>
                        <a:rPr sz="2600" spc="-15">
                          <a:latin typeface="Calibri"/>
                          <a:cs typeface="Calibri"/>
                        </a:rPr>
                        <a:t> </a:t>
                      </a:r>
                      <a:r>
                        <a:rPr sz="2600">
                          <a:latin typeface="Calibri"/>
                          <a:cs typeface="Calibri"/>
                        </a:rPr>
                        <a:t>D</a:t>
                      </a:r>
                      <a:r>
                        <a:rPr sz="2600" spc="-10">
                          <a:latin typeface="Calibri"/>
                          <a:cs typeface="Calibri"/>
                        </a:rPr>
                        <a:t> </a:t>
                      </a:r>
                      <a:r>
                        <a:rPr sz="2600">
                          <a:latin typeface="Arial MT"/>
                          <a:cs typeface="Arial MT"/>
                        </a:rPr>
                        <a:t>→</a:t>
                      </a:r>
                      <a:r>
                        <a:rPr sz="2600" spc="-150">
                          <a:latin typeface="Arial MT"/>
                          <a:cs typeface="Arial MT"/>
                        </a:rPr>
                        <a:t> </a:t>
                      </a:r>
                      <a:r>
                        <a:rPr sz="2600" spc="-10">
                          <a:latin typeface="Calibri"/>
                          <a:cs typeface="Calibri"/>
                        </a:rPr>
                        <a:t>surplus</a:t>
                      </a:r>
                      <a:endParaRPr sz="2600">
                        <a:latin typeface="Calibri"/>
                        <a:cs typeface="Calibri"/>
                      </a:endParaRPr>
                    </a:p>
                  </a:txBody>
                  <a:tcPr marL="0" marR="0" marT="26098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r h="944880">
                <a:tc>
                  <a:txBody>
                    <a:bodyPr/>
                    <a:lstStyle/>
                    <a:p>
                      <a:pPr marL="85725">
                        <a:lnSpc>
                          <a:spcPct val="100000"/>
                        </a:lnSpc>
                        <a:spcBef>
                          <a:spcPts val="2055"/>
                        </a:spcBef>
                      </a:pPr>
                      <a:r>
                        <a:rPr sz="2600" spc="-25">
                          <a:latin typeface="Calibri"/>
                          <a:cs typeface="Calibri"/>
                        </a:rPr>
                        <a:t>Eg.</a:t>
                      </a:r>
                      <a:endParaRPr sz="2600">
                        <a:latin typeface="Calibri"/>
                        <a:cs typeface="Calibri"/>
                      </a:endParaRPr>
                    </a:p>
                  </a:txBody>
                  <a:tcPr marL="0" marR="0" marT="26098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2055"/>
                        </a:spcBef>
                      </a:pPr>
                      <a:r>
                        <a:rPr sz="2600">
                          <a:latin typeface="Calibri"/>
                          <a:cs typeface="Calibri"/>
                        </a:rPr>
                        <a:t>Rent</a:t>
                      </a:r>
                      <a:r>
                        <a:rPr sz="2600" spc="-110">
                          <a:latin typeface="Calibri"/>
                          <a:cs typeface="Calibri"/>
                        </a:rPr>
                        <a:t> </a:t>
                      </a:r>
                      <a:r>
                        <a:rPr sz="2600" spc="-10">
                          <a:latin typeface="Calibri"/>
                          <a:cs typeface="Calibri"/>
                        </a:rPr>
                        <a:t>market</a:t>
                      </a:r>
                      <a:endParaRPr sz="2600">
                        <a:latin typeface="Calibri"/>
                        <a:cs typeface="Calibri"/>
                      </a:endParaRPr>
                    </a:p>
                  </a:txBody>
                  <a:tcPr marL="0" marR="0" marT="26098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2055"/>
                        </a:spcBef>
                      </a:pPr>
                      <a:r>
                        <a:rPr sz="2600">
                          <a:latin typeface="Calibri"/>
                          <a:cs typeface="Calibri"/>
                        </a:rPr>
                        <a:t>Labour</a:t>
                      </a:r>
                      <a:r>
                        <a:rPr sz="2600" spc="-105">
                          <a:latin typeface="Calibri"/>
                          <a:cs typeface="Calibri"/>
                        </a:rPr>
                        <a:t> </a:t>
                      </a:r>
                      <a:r>
                        <a:rPr sz="2600" spc="-10">
                          <a:latin typeface="Calibri"/>
                          <a:cs typeface="Calibri"/>
                        </a:rPr>
                        <a:t>market</a:t>
                      </a:r>
                      <a:endParaRPr sz="2600">
                        <a:latin typeface="Calibri"/>
                        <a:cs typeface="Calibri"/>
                      </a:endParaRPr>
                    </a:p>
                  </a:txBody>
                  <a:tcPr marL="0" marR="0" marT="26098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4700" y="448022"/>
            <a:ext cx="15279894" cy="1035385"/>
          </a:xfrm>
          <a:prstGeom prst="rect">
            <a:avLst/>
          </a:prstGeom>
        </p:spPr>
        <p:txBody>
          <a:bodyPr vert="horz" wrap="square" lIns="0" tIns="385292" rIns="0" bIns="0" rtlCol="0">
            <a:spAutoFit/>
          </a:bodyPr>
          <a:lstStyle/>
          <a:p>
            <a:pPr marL="165100">
              <a:lnSpc>
                <a:spcPct val="100000"/>
              </a:lnSpc>
              <a:spcBef>
                <a:spcPts val="100"/>
              </a:spcBef>
            </a:pPr>
            <a:r>
              <a:rPr lang="en-CA" sz="4200"/>
              <a:t>6</a:t>
            </a:r>
            <a:r>
              <a:rPr sz="4200"/>
              <a:t>.</a:t>
            </a:r>
            <a:r>
              <a:rPr sz="4200" spc="-95"/>
              <a:t> </a:t>
            </a:r>
            <a:r>
              <a:rPr sz="4200"/>
              <a:t>Government</a:t>
            </a:r>
            <a:r>
              <a:rPr sz="4200" spc="-90"/>
              <a:t> </a:t>
            </a:r>
            <a:r>
              <a:rPr sz="4200"/>
              <a:t>Actions</a:t>
            </a:r>
            <a:r>
              <a:rPr sz="4200" spc="-90"/>
              <a:t> </a:t>
            </a:r>
            <a:r>
              <a:rPr sz="4200"/>
              <a:t>in</a:t>
            </a:r>
            <a:r>
              <a:rPr sz="4200" spc="-90"/>
              <a:t> </a:t>
            </a:r>
            <a:r>
              <a:rPr sz="4200"/>
              <a:t>Market</a:t>
            </a:r>
            <a:r>
              <a:rPr sz="4200" spc="-90"/>
              <a:t> </a:t>
            </a:r>
            <a:r>
              <a:rPr sz="4200"/>
              <a:t>-</a:t>
            </a:r>
            <a:r>
              <a:rPr sz="4200" spc="-90"/>
              <a:t> </a:t>
            </a:r>
            <a:r>
              <a:rPr sz="4200" spc="-10"/>
              <a:t>Regulations</a:t>
            </a:r>
            <a:r>
              <a:rPr sz="4200" spc="-100"/>
              <a:t> </a:t>
            </a:r>
            <a:r>
              <a:rPr sz="4200"/>
              <a:t>on</a:t>
            </a:r>
            <a:r>
              <a:rPr sz="4200" spc="-90"/>
              <a:t> </a:t>
            </a:r>
            <a:r>
              <a:rPr sz="4200"/>
              <a:t>the</a:t>
            </a:r>
            <a:r>
              <a:rPr sz="4200" spc="-90"/>
              <a:t> </a:t>
            </a:r>
            <a:r>
              <a:rPr sz="4200" spc="-10"/>
              <a:t>Price</a:t>
            </a:r>
            <a:endParaRPr sz="4200"/>
          </a:p>
        </p:txBody>
      </p:sp>
      <p:graphicFrame>
        <p:nvGraphicFramePr>
          <p:cNvPr id="3" name="object 3"/>
          <p:cNvGraphicFramePr>
            <a:graphicFrameLocks noGrp="1"/>
          </p:cNvGraphicFramePr>
          <p:nvPr/>
        </p:nvGraphicFramePr>
        <p:xfrm>
          <a:off x="954637" y="1777650"/>
          <a:ext cx="16236313" cy="6711315"/>
        </p:xfrm>
        <a:graphic>
          <a:graphicData uri="http://schemas.openxmlformats.org/drawingml/2006/table">
            <a:tbl>
              <a:tblPr firstRow="1" bandRow="1">
                <a:tableStyleId>{2D5ABB26-0587-4C30-8999-92F81FD0307C}</a:tableStyleId>
              </a:tblPr>
              <a:tblGrid>
                <a:gridCol w="8125459">
                  <a:extLst>
                    <a:ext uri="{9D8B030D-6E8A-4147-A177-3AD203B41FA5}">
                      <a16:colId xmlns:a16="http://schemas.microsoft.com/office/drawing/2014/main" val="20000"/>
                    </a:ext>
                  </a:extLst>
                </a:gridCol>
                <a:gridCol w="8110854">
                  <a:extLst>
                    <a:ext uri="{9D8B030D-6E8A-4147-A177-3AD203B41FA5}">
                      <a16:colId xmlns:a16="http://schemas.microsoft.com/office/drawing/2014/main" val="20001"/>
                    </a:ext>
                  </a:extLst>
                </a:gridCol>
              </a:tblGrid>
              <a:tr h="655320">
                <a:tc>
                  <a:txBody>
                    <a:bodyPr/>
                    <a:lstStyle/>
                    <a:p>
                      <a:pPr algn="ctr">
                        <a:lnSpc>
                          <a:spcPct val="100000"/>
                        </a:lnSpc>
                        <a:spcBef>
                          <a:spcPts val="915"/>
                        </a:spcBef>
                      </a:pPr>
                      <a:r>
                        <a:rPr sz="2600" b="1">
                          <a:latin typeface="Calibri"/>
                          <a:cs typeface="Calibri"/>
                        </a:rPr>
                        <a:t>Price</a:t>
                      </a:r>
                      <a:r>
                        <a:rPr sz="2600" b="1" spc="-80">
                          <a:latin typeface="Calibri"/>
                          <a:cs typeface="Calibri"/>
                        </a:rPr>
                        <a:t> </a:t>
                      </a:r>
                      <a:r>
                        <a:rPr sz="2600" b="1" spc="-10">
                          <a:latin typeface="Calibri"/>
                          <a:cs typeface="Calibri"/>
                        </a:rPr>
                        <a:t>Ceiling</a:t>
                      </a:r>
                      <a:endParaRPr sz="2600">
                        <a:latin typeface="Calibri"/>
                        <a:cs typeface="Calibri"/>
                      </a:endParaRPr>
                    </a:p>
                  </a:txBody>
                  <a:tcPr marL="0" marR="0" marT="1162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915"/>
                        </a:spcBef>
                      </a:pPr>
                      <a:r>
                        <a:rPr sz="2600" b="1">
                          <a:latin typeface="Calibri"/>
                          <a:cs typeface="Calibri"/>
                        </a:rPr>
                        <a:t>Price</a:t>
                      </a:r>
                      <a:r>
                        <a:rPr sz="2600" b="1" spc="-80">
                          <a:latin typeface="Calibri"/>
                          <a:cs typeface="Calibri"/>
                        </a:rPr>
                        <a:t> </a:t>
                      </a:r>
                      <a:r>
                        <a:rPr sz="2600" b="1" spc="-10">
                          <a:latin typeface="Calibri"/>
                          <a:cs typeface="Calibri"/>
                        </a:rPr>
                        <a:t>Floor</a:t>
                      </a:r>
                      <a:endParaRPr sz="2600">
                        <a:latin typeface="Calibri"/>
                        <a:cs typeface="Calibri"/>
                      </a:endParaRPr>
                    </a:p>
                  </a:txBody>
                  <a:tcPr marL="0" marR="0" marT="1162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6055995">
                <a:tc>
                  <a:txBody>
                    <a:bodyPr/>
                    <a:lstStyle/>
                    <a:p>
                      <a:pPr>
                        <a:lnSpc>
                          <a:spcPct val="100000"/>
                        </a:lnSpc>
                      </a:pPr>
                      <a:endParaRPr sz="37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37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bl>
          </a:graphicData>
        </a:graphic>
      </p:graphicFrame>
      <p:pic>
        <p:nvPicPr>
          <p:cNvPr id="4" name="object 4"/>
          <p:cNvPicPr/>
          <p:nvPr/>
        </p:nvPicPr>
        <p:blipFill>
          <a:blip r:embed="rId2" cstate="print"/>
          <a:stretch>
            <a:fillRect/>
          </a:stretch>
        </p:blipFill>
        <p:spPr>
          <a:xfrm>
            <a:off x="1916951" y="2919375"/>
            <a:ext cx="5993698" cy="5189824"/>
          </a:xfrm>
          <a:prstGeom prst="rect">
            <a:avLst/>
          </a:prstGeom>
        </p:spPr>
      </p:pic>
      <p:pic>
        <p:nvPicPr>
          <p:cNvPr id="5" name="object 5"/>
          <p:cNvPicPr/>
          <p:nvPr/>
        </p:nvPicPr>
        <p:blipFill>
          <a:blip r:embed="rId3" cstate="print"/>
          <a:stretch>
            <a:fillRect/>
          </a:stretch>
        </p:blipFill>
        <p:spPr>
          <a:xfrm>
            <a:off x="10020499" y="2874366"/>
            <a:ext cx="5728698" cy="534396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4700" y="448022"/>
            <a:ext cx="15279894" cy="1035385"/>
          </a:xfrm>
          <a:prstGeom prst="rect">
            <a:avLst/>
          </a:prstGeom>
        </p:spPr>
        <p:txBody>
          <a:bodyPr vert="horz" wrap="square" lIns="0" tIns="385292" rIns="0" bIns="0" rtlCol="0">
            <a:spAutoFit/>
          </a:bodyPr>
          <a:lstStyle/>
          <a:p>
            <a:pPr marL="165100">
              <a:lnSpc>
                <a:spcPct val="100000"/>
              </a:lnSpc>
              <a:spcBef>
                <a:spcPts val="100"/>
              </a:spcBef>
            </a:pPr>
            <a:r>
              <a:rPr lang="en-CA" sz="4200"/>
              <a:t>6</a:t>
            </a:r>
            <a:r>
              <a:rPr sz="4200"/>
              <a:t>.</a:t>
            </a:r>
            <a:r>
              <a:rPr sz="4200" spc="-95"/>
              <a:t> </a:t>
            </a:r>
            <a:r>
              <a:rPr sz="4200"/>
              <a:t>Government</a:t>
            </a:r>
            <a:r>
              <a:rPr sz="4200" spc="-90"/>
              <a:t> </a:t>
            </a:r>
            <a:r>
              <a:rPr sz="4200"/>
              <a:t>Actions</a:t>
            </a:r>
            <a:r>
              <a:rPr sz="4200" spc="-90"/>
              <a:t> </a:t>
            </a:r>
            <a:r>
              <a:rPr sz="4200"/>
              <a:t>in</a:t>
            </a:r>
            <a:r>
              <a:rPr sz="4200" spc="-90"/>
              <a:t> </a:t>
            </a:r>
            <a:r>
              <a:rPr sz="4200"/>
              <a:t>Market</a:t>
            </a:r>
            <a:r>
              <a:rPr sz="4200" spc="-90"/>
              <a:t> </a:t>
            </a:r>
            <a:r>
              <a:rPr sz="4200"/>
              <a:t>-</a:t>
            </a:r>
            <a:r>
              <a:rPr sz="4200" spc="-90"/>
              <a:t> </a:t>
            </a:r>
            <a:r>
              <a:rPr sz="4200" spc="-10"/>
              <a:t>Regulations</a:t>
            </a:r>
            <a:r>
              <a:rPr sz="4200" spc="-100"/>
              <a:t> </a:t>
            </a:r>
            <a:r>
              <a:rPr sz="4200"/>
              <a:t>on</a:t>
            </a:r>
            <a:r>
              <a:rPr sz="4200" spc="-90"/>
              <a:t> </a:t>
            </a:r>
            <a:r>
              <a:rPr sz="4200"/>
              <a:t>the</a:t>
            </a:r>
            <a:r>
              <a:rPr sz="4200" spc="-90"/>
              <a:t> </a:t>
            </a:r>
            <a:r>
              <a:rPr sz="4200" spc="-10"/>
              <a:t>Price</a:t>
            </a:r>
            <a:endParaRPr sz="4200"/>
          </a:p>
        </p:txBody>
      </p:sp>
      <p:graphicFrame>
        <p:nvGraphicFramePr>
          <p:cNvPr id="3" name="object 3"/>
          <p:cNvGraphicFramePr>
            <a:graphicFrameLocks noGrp="1"/>
          </p:cNvGraphicFramePr>
          <p:nvPr/>
        </p:nvGraphicFramePr>
        <p:xfrm>
          <a:off x="954637" y="1777650"/>
          <a:ext cx="16236313" cy="6711315"/>
        </p:xfrm>
        <a:graphic>
          <a:graphicData uri="http://schemas.openxmlformats.org/drawingml/2006/table">
            <a:tbl>
              <a:tblPr firstRow="1" bandRow="1">
                <a:tableStyleId>{2D5ABB26-0587-4C30-8999-92F81FD0307C}</a:tableStyleId>
              </a:tblPr>
              <a:tblGrid>
                <a:gridCol w="8125459">
                  <a:extLst>
                    <a:ext uri="{9D8B030D-6E8A-4147-A177-3AD203B41FA5}">
                      <a16:colId xmlns:a16="http://schemas.microsoft.com/office/drawing/2014/main" val="20000"/>
                    </a:ext>
                  </a:extLst>
                </a:gridCol>
                <a:gridCol w="8110854">
                  <a:extLst>
                    <a:ext uri="{9D8B030D-6E8A-4147-A177-3AD203B41FA5}">
                      <a16:colId xmlns:a16="http://schemas.microsoft.com/office/drawing/2014/main" val="20001"/>
                    </a:ext>
                  </a:extLst>
                </a:gridCol>
              </a:tblGrid>
              <a:tr h="655320">
                <a:tc>
                  <a:txBody>
                    <a:bodyPr/>
                    <a:lstStyle/>
                    <a:p>
                      <a:pPr algn="ctr">
                        <a:lnSpc>
                          <a:spcPct val="100000"/>
                        </a:lnSpc>
                        <a:spcBef>
                          <a:spcPts val="915"/>
                        </a:spcBef>
                      </a:pPr>
                      <a:r>
                        <a:rPr sz="2600" b="1">
                          <a:latin typeface="Calibri"/>
                          <a:cs typeface="Calibri"/>
                        </a:rPr>
                        <a:t>Price</a:t>
                      </a:r>
                      <a:r>
                        <a:rPr sz="2600" b="1" spc="-80">
                          <a:latin typeface="Calibri"/>
                          <a:cs typeface="Calibri"/>
                        </a:rPr>
                        <a:t> </a:t>
                      </a:r>
                      <a:r>
                        <a:rPr sz="2600" b="1" spc="-10">
                          <a:latin typeface="Calibri"/>
                          <a:cs typeface="Calibri"/>
                        </a:rPr>
                        <a:t>Ceiling</a:t>
                      </a:r>
                      <a:endParaRPr sz="2600">
                        <a:latin typeface="Calibri"/>
                        <a:cs typeface="Calibri"/>
                      </a:endParaRPr>
                    </a:p>
                  </a:txBody>
                  <a:tcPr marL="0" marR="0" marT="1162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915"/>
                        </a:spcBef>
                      </a:pPr>
                      <a:r>
                        <a:rPr sz="2600" b="1">
                          <a:latin typeface="Calibri"/>
                          <a:cs typeface="Calibri"/>
                        </a:rPr>
                        <a:t>Price</a:t>
                      </a:r>
                      <a:r>
                        <a:rPr sz="2600" b="1" spc="-80">
                          <a:latin typeface="Calibri"/>
                          <a:cs typeface="Calibri"/>
                        </a:rPr>
                        <a:t> </a:t>
                      </a:r>
                      <a:r>
                        <a:rPr sz="2600" b="1" spc="-10">
                          <a:latin typeface="Calibri"/>
                          <a:cs typeface="Calibri"/>
                        </a:rPr>
                        <a:t>Floor</a:t>
                      </a:r>
                      <a:endParaRPr sz="2600">
                        <a:latin typeface="Calibri"/>
                        <a:cs typeface="Calibri"/>
                      </a:endParaRPr>
                    </a:p>
                  </a:txBody>
                  <a:tcPr marL="0" marR="0" marT="1162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6055995">
                <a:tc>
                  <a:txBody>
                    <a:bodyPr/>
                    <a:lstStyle/>
                    <a:p>
                      <a:pPr>
                        <a:lnSpc>
                          <a:spcPct val="100000"/>
                        </a:lnSpc>
                      </a:pPr>
                      <a:endParaRPr sz="37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37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bl>
          </a:graphicData>
        </a:graphic>
      </p:graphicFrame>
      <p:pic>
        <p:nvPicPr>
          <p:cNvPr id="4" name="object 4"/>
          <p:cNvPicPr/>
          <p:nvPr/>
        </p:nvPicPr>
        <p:blipFill>
          <a:blip r:embed="rId2" cstate="print"/>
          <a:stretch>
            <a:fillRect/>
          </a:stretch>
        </p:blipFill>
        <p:spPr>
          <a:xfrm>
            <a:off x="1890293" y="2796652"/>
            <a:ext cx="5993077" cy="5362576"/>
          </a:xfrm>
          <a:prstGeom prst="rect">
            <a:avLst/>
          </a:prstGeom>
        </p:spPr>
      </p:pic>
      <p:pic>
        <p:nvPicPr>
          <p:cNvPr id="5" name="object 5"/>
          <p:cNvPicPr/>
          <p:nvPr/>
        </p:nvPicPr>
        <p:blipFill>
          <a:blip r:embed="rId3" cstate="print"/>
          <a:stretch>
            <a:fillRect/>
          </a:stretch>
        </p:blipFill>
        <p:spPr>
          <a:xfrm>
            <a:off x="10479125" y="2690475"/>
            <a:ext cx="5582729" cy="556167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4700" y="448022"/>
            <a:ext cx="15279894" cy="1035385"/>
          </a:xfrm>
          <a:prstGeom prst="rect">
            <a:avLst/>
          </a:prstGeom>
        </p:spPr>
        <p:txBody>
          <a:bodyPr vert="horz" wrap="square" lIns="0" tIns="385292" rIns="0" bIns="0" rtlCol="0">
            <a:spAutoFit/>
          </a:bodyPr>
          <a:lstStyle/>
          <a:p>
            <a:pPr marL="165100">
              <a:lnSpc>
                <a:spcPct val="100000"/>
              </a:lnSpc>
              <a:spcBef>
                <a:spcPts val="100"/>
              </a:spcBef>
            </a:pPr>
            <a:r>
              <a:rPr lang="en-CA" sz="4200"/>
              <a:t>6</a:t>
            </a:r>
            <a:r>
              <a:rPr sz="4200"/>
              <a:t>.</a:t>
            </a:r>
            <a:r>
              <a:rPr sz="4200" spc="-105"/>
              <a:t> </a:t>
            </a:r>
            <a:r>
              <a:rPr sz="4200"/>
              <a:t>Government</a:t>
            </a:r>
            <a:r>
              <a:rPr sz="4200" spc="-105"/>
              <a:t> </a:t>
            </a:r>
            <a:r>
              <a:rPr sz="4200"/>
              <a:t>Actions</a:t>
            </a:r>
            <a:r>
              <a:rPr sz="4200" spc="-100"/>
              <a:t> </a:t>
            </a:r>
            <a:r>
              <a:rPr sz="4200"/>
              <a:t>in</a:t>
            </a:r>
            <a:r>
              <a:rPr sz="4200" spc="-105"/>
              <a:t> </a:t>
            </a:r>
            <a:r>
              <a:rPr sz="4200"/>
              <a:t>Market</a:t>
            </a:r>
            <a:r>
              <a:rPr sz="4200" spc="-105"/>
              <a:t> </a:t>
            </a:r>
            <a:r>
              <a:rPr sz="4200"/>
              <a:t>-</a:t>
            </a:r>
            <a:r>
              <a:rPr sz="4200" spc="-100"/>
              <a:t> </a:t>
            </a:r>
            <a:r>
              <a:rPr sz="4200"/>
              <a:t>Price</a:t>
            </a:r>
            <a:r>
              <a:rPr sz="4200" spc="-105"/>
              <a:t> </a:t>
            </a:r>
            <a:r>
              <a:rPr sz="4200" spc="-10"/>
              <a:t>Ceiling</a:t>
            </a:r>
            <a:endParaRPr sz="4200"/>
          </a:p>
        </p:txBody>
      </p:sp>
      <p:sp>
        <p:nvSpPr>
          <p:cNvPr id="4" name="object 4"/>
          <p:cNvSpPr txBox="1"/>
          <p:nvPr/>
        </p:nvSpPr>
        <p:spPr>
          <a:xfrm>
            <a:off x="1206400" y="1858819"/>
            <a:ext cx="14798194" cy="4106252"/>
          </a:xfrm>
          <a:prstGeom prst="rect">
            <a:avLst/>
          </a:prstGeom>
        </p:spPr>
        <p:txBody>
          <a:bodyPr vert="horz" wrap="square" lIns="0" tIns="12700" rIns="0" bIns="0" rtlCol="0">
            <a:spAutoFit/>
          </a:bodyPr>
          <a:lstStyle/>
          <a:p>
            <a:pPr>
              <a:lnSpc>
                <a:spcPct val="100000"/>
              </a:lnSpc>
              <a:spcBef>
                <a:spcPts val="380"/>
              </a:spcBef>
            </a:pPr>
            <a:r>
              <a:rPr lang="en-CA" sz="3200" b="1" u="heavy">
                <a:solidFill>
                  <a:srgbClr val="1155CC"/>
                </a:solidFill>
                <a:uFill>
                  <a:solidFill>
                    <a:srgbClr val="1155CC"/>
                  </a:solidFill>
                </a:uFill>
                <a:latin typeface="Calibri"/>
                <a:cs typeface="Calibri"/>
              </a:rPr>
              <a:t>Q12: </a:t>
            </a:r>
            <a:r>
              <a:rPr lang="en-US" sz="3200">
                <a:latin typeface="Calibri"/>
                <a:cs typeface="Calibri"/>
              </a:rPr>
              <a:t>A low-income country decides to set a price ceiling on bread so it can make sure that bread is affordable to the poor. Table provides the conditions of demand and supply. What are the equilibrium price and equilibrium quantity before the price ceiling? What will the excess demand or the shortage (that is, quantity demanded minus quantity supplied) be if the price ceiling is set at $2.40?</a:t>
            </a:r>
          </a:p>
          <a:p>
            <a:pPr>
              <a:lnSpc>
                <a:spcPct val="100000"/>
              </a:lnSpc>
              <a:spcBef>
                <a:spcPts val="380"/>
              </a:spcBef>
            </a:pPr>
            <a:endParaRPr lang="en-US" sz="3200">
              <a:latin typeface="Calibri"/>
              <a:cs typeface="Calibri"/>
            </a:endParaRPr>
          </a:p>
          <a:p>
            <a:pPr>
              <a:lnSpc>
                <a:spcPct val="100000"/>
              </a:lnSpc>
              <a:spcBef>
                <a:spcPts val="380"/>
              </a:spcBef>
            </a:pPr>
            <a:endParaRPr lang="en-US" sz="3200">
              <a:latin typeface="Calibri"/>
              <a:cs typeface="Calibri"/>
            </a:endParaRPr>
          </a:p>
          <a:p>
            <a:pPr>
              <a:lnSpc>
                <a:spcPct val="100000"/>
              </a:lnSpc>
              <a:spcBef>
                <a:spcPts val="380"/>
              </a:spcBef>
            </a:pPr>
            <a:endParaRPr sz="3200">
              <a:latin typeface="Calibri"/>
              <a:cs typeface="Calibri"/>
            </a:endParaRPr>
          </a:p>
        </p:txBody>
      </p:sp>
      <p:graphicFrame>
        <p:nvGraphicFramePr>
          <p:cNvPr id="5" name="Table 4">
            <a:extLst>
              <a:ext uri="{FF2B5EF4-FFF2-40B4-BE49-F238E27FC236}">
                <a16:creationId xmlns:a16="http://schemas.microsoft.com/office/drawing/2014/main" id="{B9E66CE1-9534-AA04-8D30-E3A9C595728D}"/>
              </a:ext>
            </a:extLst>
          </p:cNvPr>
          <p:cNvGraphicFramePr>
            <a:graphicFrameLocks noGrp="1"/>
          </p:cNvGraphicFramePr>
          <p:nvPr>
            <p:extLst>
              <p:ext uri="{D42A27DB-BD31-4B8C-83A1-F6EECF244321}">
                <p14:modId xmlns:p14="http://schemas.microsoft.com/office/powerpoint/2010/main" val="1868719693"/>
              </p:ext>
            </p:extLst>
          </p:nvPr>
        </p:nvGraphicFramePr>
        <p:xfrm>
          <a:off x="1173270" y="4667131"/>
          <a:ext cx="10180530" cy="4053840"/>
        </p:xfrm>
        <a:graphic>
          <a:graphicData uri="http://schemas.openxmlformats.org/drawingml/2006/table">
            <a:tbl>
              <a:tblPr firstRow="1" bandRow="1">
                <a:tableStyleId>{68D230F3-CF80-4859-8CE7-A43EE81993B5}</a:tableStyleId>
              </a:tblPr>
              <a:tblGrid>
                <a:gridCol w="3393510">
                  <a:extLst>
                    <a:ext uri="{9D8B030D-6E8A-4147-A177-3AD203B41FA5}">
                      <a16:colId xmlns:a16="http://schemas.microsoft.com/office/drawing/2014/main" val="3555564111"/>
                    </a:ext>
                  </a:extLst>
                </a:gridCol>
                <a:gridCol w="3393510">
                  <a:extLst>
                    <a:ext uri="{9D8B030D-6E8A-4147-A177-3AD203B41FA5}">
                      <a16:colId xmlns:a16="http://schemas.microsoft.com/office/drawing/2014/main" val="1816190874"/>
                    </a:ext>
                  </a:extLst>
                </a:gridCol>
                <a:gridCol w="3393510">
                  <a:extLst>
                    <a:ext uri="{9D8B030D-6E8A-4147-A177-3AD203B41FA5}">
                      <a16:colId xmlns:a16="http://schemas.microsoft.com/office/drawing/2014/main" val="2553869444"/>
                    </a:ext>
                  </a:extLst>
                </a:gridCol>
              </a:tblGrid>
              <a:tr h="370840">
                <a:tc>
                  <a:txBody>
                    <a:bodyPr/>
                    <a:lstStyle/>
                    <a:p>
                      <a:pPr algn="ctr"/>
                      <a:r>
                        <a:rPr lang="en-CA" sz="3200"/>
                        <a:t>Price ($)</a:t>
                      </a:r>
                    </a:p>
                  </a:txBody>
                  <a:tcPr/>
                </a:tc>
                <a:tc>
                  <a:txBody>
                    <a:bodyPr/>
                    <a:lstStyle/>
                    <a:p>
                      <a:pPr algn="ctr"/>
                      <a:r>
                        <a:rPr lang="en-CA" sz="3200" err="1"/>
                        <a:t>Qd</a:t>
                      </a:r>
                      <a:endParaRPr lang="en-CA" sz="3200"/>
                    </a:p>
                  </a:txBody>
                  <a:tcPr/>
                </a:tc>
                <a:tc>
                  <a:txBody>
                    <a:bodyPr/>
                    <a:lstStyle/>
                    <a:p>
                      <a:pPr algn="ctr"/>
                      <a:r>
                        <a:rPr lang="en-CA" sz="3200"/>
                        <a:t>Qs</a:t>
                      </a:r>
                    </a:p>
                  </a:txBody>
                  <a:tcPr/>
                </a:tc>
                <a:extLst>
                  <a:ext uri="{0D108BD9-81ED-4DB2-BD59-A6C34878D82A}">
                    <a16:rowId xmlns:a16="http://schemas.microsoft.com/office/drawing/2014/main" val="3840528900"/>
                  </a:ext>
                </a:extLst>
              </a:tr>
              <a:tr h="370840">
                <a:tc>
                  <a:txBody>
                    <a:bodyPr/>
                    <a:lstStyle/>
                    <a:p>
                      <a:pPr algn="ctr"/>
                      <a:r>
                        <a:rPr lang="en-CA" sz="3200"/>
                        <a:t>1.60</a:t>
                      </a:r>
                    </a:p>
                  </a:txBody>
                  <a:tcPr/>
                </a:tc>
                <a:tc>
                  <a:txBody>
                    <a:bodyPr/>
                    <a:lstStyle/>
                    <a:p>
                      <a:pPr algn="ctr"/>
                      <a:r>
                        <a:rPr lang="en-CA" sz="3200"/>
                        <a:t>9000</a:t>
                      </a:r>
                    </a:p>
                  </a:txBody>
                  <a:tcPr/>
                </a:tc>
                <a:tc>
                  <a:txBody>
                    <a:bodyPr/>
                    <a:lstStyle/>
                    <a:p>
                      <a:pPr algn="ctr"/>
                      <a:r>
                        <a:rPr lang="en-CA" sz="3200"/>
                        <a:t>5000</a:t>
                      </a:r>
                    </a:p>
                  </a:txBody>
                  <a:tcPr/>
                </a:tc>
                <a:extLst>
                  <a:ext uri="{0D108BD9-81ED-4DB2-BD59-A6C34878D82A}">
                    <a16:rowId xmlns:a16="http://schemas.microsoft.com/office/drawing/2014/main" val="760624858"/>
                  </a:ext>
                </a:extLst>
              </a:tr>
              <a:tr h="370840">
                <a:tc>
                  <a:txBody>
                    <a:bodyPr/>
                    <a:lstStyle/>
                    <a:p>
                      <a:pPr algn="ctr"/>
                      <a:r>
                        <a:rPr lang="en-CA" sz="3200"/>
                        <a:t>2.00</a:t>
                      </a:r>
                    </a:p>
                  </a:txBody>
                  <a:tcPr/>
                </a:tc>
                <a:tc>
                  <a:txBody>
                    <a:bodyPr/>
                    <a:lstStyle/>
                    <a:p>
                      <a:pPr algn="ctr"/>
                      <a:r>
                        <a:rPr lang="en-CA" sz="3200"/>
                        <a:t>8500</a:t>
                      </a:r>
                    </a:p>
                  </a:txBody>
                  <a:tcPr/>
                </a:tc>
                <a:tc>
                  <a:txBody>
                    <a:bodyPr/>
                    <a:lstStyle/>
                    <a:p>
                      <a:pPr algn="ctr"/>
                      <a:r>
                        <a:rPr lang="en-CA" sz="3200"/>
                        <a:t>5500</a:t>
                      </a:r>
                    </a:p>
                  </a:txBody>
                  <a:tcPr/>
                </a:tc>
                <a:extLst>
                  <a:ext uri="{0D108BD9-81ED-4DB2-BD59-A6C34878D82A}">
                    <a16:rowId xmlns:a16="http://schemas.microsoft.com/office/drawing/2014/main" val="2792084745"/>
                  </a:ext>
                </a:extLst>
              </a:tr>
              <a:tr h="370840">
                <a:tc>
                  <a:txBody>
                    <a:bodyPr/>
                    <a:lstStyle/>
                    <a:p>
                      <a:pPr algn="ctr"/>
                      <a:r>
                        <a:rPr lang="en-CA" sz="3200"/>
                        <a:t>2.40</a:t>
                      </a:r>
                    </a:p>
                  </a:txBody>
                  <a:tcPr/>
                </a:tc>
                <a:tc>
                  <a:txBody>
                    <a:bodyPr/>
                    <a:lstStyle/>
                    <a:p>
                      <a:pPr algn="ctr"/>
                      <a:r>
                        <a:rPr lang="en-CA" sz="3200"/>
                        <a:t>8000</a:t>
                      </a:r>
                    </a:p>
                  </a:txBody>
                  <a:tcPr/>
                </a:tc>
                <a:tc>
                  <a:txBody>
                    <a:bodyPr/>
                    <a:lstStyle/>
                    <a:p>
                      <a:pPr algn="ctr"/>
                      <a:r>
                        <a:rPr lang="en-CA" sz="3200"/>
                        <a:t>6400</a:t>
                      </a:r>
                    </a:p>
                  </a:txBody>
                  <a:tcPr/>
                </a:tc>
                <a:extLst>
                  <a:ext uri="{0D108BD9-81ED-4DB2-BD59-A6C34878D82A}">
                    <a16:rowId xmlns:a16="http://schemas.microsoft.com/office/drawing/2014/main" val="3472171227"/>
                  </a:ext>
                </a:extLst>
              </a:tr>
              <a:tr h="370840">
                <a:tc>
                  <a:txBody>
                    <a:bodyPr/>
                    <a:lstStyle/>
                    <a:p>
                      <a:pPr algn="ctr"/>
                      <a:r>
                        <a:rPr lang="en-CA" sz="3200"/>
                        <a:t>2.80</a:t>
                      </a:r>
                    </a:p>
                  </a:txBody>
                  <a:tcPr/>
                </a:tc>
                <a:tc>
                  <a:txBody>
                    <a:bodyPr/>
                    <a:lstStyle/>
                    <a:p>
                      <a:pPr algn="ctr"/>
                      <a:r>
                        <a:rPr lang="en-CA" sz="3200"/>
                        <a:t>7500</a:t>
                      </a:r>
                    </a:p>
                  </a:txBody>
                  <a:tcPr/>
                </a:tc>
                <a:tc>
                  <a:txBody>
                    <a:bodyPr/>
                    <a:lstStyle/>
                    <a:p>
                      <a:pPr algn="ctr"/>
                      <a:r>
                        <a:rPr lang="en-CA" sz="3200"/>
                        <a:t>7500</a:t>
                      </a:r>
                    </a:p>
                  </a:txBody>
                  <a:tcPr/>
                </a:tc>
                <a:extLst>
                  <a:ext uri="{0D108BD9-81ED-4DB2-BD59-A6C34878D82A}">
                    <a16:rowId xmlns:a16="http://schemas.microsoft.com/office/drawing/2014/main" val="1006501177"/>
                  </a:ext>
                </a:extLst>
              </a:tr>
              <a:tr h="370840">
                <a:tc>
                  <a:txBody>
                    <a:bodyPr/>
                    <a:lstStyle/>
                    <a:p>
                      <a:pPr algn="ctr"/>
                      <a:r>
                        <a:rPr lang="en-CA" sz="3200"/>
                        <a:t>3.20</a:t>
                      </a:r>
                    </a:p>
                  </a:txBody>
                  <a:tcPr/>
                </a:tc>
                <a:tc>
                  <a:txBody>
                    <a:bodyPr/>
                    <a:lstStyle/>
                    <a:p>
                      <a:pPr algn="ctr"/>
                      <a:r>
                        <a:rPr lang="en-CA" sz="3200"/>
                        <a:t>7000</a:t>
                      </a:r>
                    </a:p>
                  </a:txBody>
                  <a:tcPr/>
                </a:tc>
                <a:tc>
                  <a:txBody>
                    <a:bodyPr/>
                    <a:lstStyle/>
                    <a:p>
                      <a:pPr algn="ctr"/>
                      <a:r>
                        <a:rPr lang="en-CA" sz="3200"/>
                        <a:t>9000</a:t>
                      </a:r>
                    </a:p>
                  </a:txBody>
                  <a:tcPr/>
                </a:tc>
                <a:extLst>
                  <a:ext uri="{0D108BD9-81ED-4DB2-BD59-A6C34878D82A}">
                    <a16:rowId xmlns:a16="http://schemas.microsoft.com/office/drawing/2014/main" val="1318785623"/>
                  </a:ext>
                </a:extLst>
              </a:tr>
              <a:tr h="370840">
                <a:tc>
                  <a:txBody>
                    <a:bodyPr/>
                    <a:lstStyle/>
                    <a:p>
                      <a:pPr algn="ctr"/>
                      <a:r>
                        <a:rPr lang="en-CA" sz="3200"/>
                        <a:t>3.60</a:t>
                      </a:r>
                    </a:p>
                  </a:txBody>
                  <a:tcPr/>
                </a:tc>
                <a:tc>
                  <a:txBody>
                    <a:bodyPr/>
                    <a:lstStyle/>
                    <a:p>
                      <a:pPr algn="ctr"/>
                      <a:r>
                        <a:rPr lang="en-CA" sz="3200"/>
                        <a:t>6500</a:t>
                      </a:r>
                    </a:p>
                  </a:txBody>
                  <a:tcPr/>
                </a:tc>
                <a:tc>
                  <a:txBody>
                    <a:bodyPr/>
                    <a:lstStyle/>
                    <a:p>
                      <a:pPr algn="ctr"/>
                      <a:r>
                        <a:rPr lang="en-CA" sz="3200"/>
                        <a:t>11000</a:t>
                      </a:r>
                    </a:p>
                  </a:txBody>
                  <a:tcPr/>
                </a:tc>
                <a:extLst>
                  <a:ext uri="{0D108BD9-81ED-4DB2-BD59-A6C34878D82A}">
                    <a16:rowId xmlns:a16="http://schemas.microsoft.com/office/drawing/2014/main" val="663605522"/>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21167" y="1981960"/>
            <a:ext cx="15485633" cy="6373540"/>
          </a:xfrm>
          <a:prstGeom prst="rect">
            <a:avLst/>
          </a:prstGeom>
        </p:spPr>
        <p:txBody>
          <a:bodyPr vert="horz" wrap="square" lIns="0" tIns="12700" rIns="0" bIns="0" rtlCol="0" anchor="t">
            <a:spAutoFit/>
          </a:bodyPr>
          <a:lstStyle/>
          <a:p>
            <a:pPr marL="440055" marR="5080" indent="-427990">
              <a:spcBef>
                <a:spcPts val="100"/>
              </a:spcBef>
              <a:buFont typeface="Arial"/>
              <a:buChar char="●"/>
              <a:tabLst>
                <a:tab pos="440055" algn="l"/>
              </a:tabLst>
            </a:pPr>
            <a:r>
              <a:rPr sz="3200" b="1" spc="-10">
                <a:latin typeface="Calibri"/>
                <a:cs typeface="Calibri"/>
              </a:rPr>
              <a:t>Economics</a:t>
            </a:r>
            <a:r>
              <a:rPr sz="3200" spc="-10">
                <a:latin typeface="Calibri"/>
                <a:cs typeface="Calibri"/>
              </a:rPr>
              <a:t>:</a:t>
            </a:r>
            <a:r>
              <a:rPr sz="3200" spc="-60">
                <a:latin typeface="Calibri"/>
                <a:cs typeface="Calibri"/>
              </a:rPr>
              <a:t> </a:t>
            </a:r>
            <a:r>
              <a:rPr sz="3200">
                <a:latin typeface="Calibri"/>
                <a:cs typeface="Calibri"/>
              </a:rPr>
              <a:t>social</a:t>
            </a:r>
            <a:r>
              <a:rPr sz="3200" spc="-55">
                <a:latin typeface="Calibri"/>
                <a:cs typeface="Calibri"/>
              </a:rPr>
              <a:t> </a:t>
            </a:r>
            <a:r>
              <a:rPr sz="3200">
                <a:latin typeface="Calibri"/>
                <a:cs typeface="Calibri"/>
              </a:rPr>
              <a:t>science</a:t>
            </a:r>
            <a:r>
              <a:rPr sz="3200" spc="-60">
                <a:latin typeface="Calibri"/>
                <a:cs typeface="Calibri"/>
              </a:rPr>
              <a:t> </a:t>
            </a:r>
            <a:r>
              <a:rPr sz="3200">
                <a:latin typeface="Calibri"/>
                <a:cs typeface="Calibri"/>
              </a:rPr>
              <a:t>that</a:t>
            </a:r>
            <a:r>
              <a:rPr sz="3200" spc="-55">
                <a:latin typeface="Calibri"/>
                <a:cs typeface="Calibri"/>
              </a:rPr>
              <a:t> </a:t>
            </a:r>
            <a:r>
              <a:rPr sz="3200">
                <a:latin typeface="Calibri"/>
                <a:cs typeface="Calibri"/>
              </a:rPr>
              <a:t>studies</a:t>
            </a:r>
            <a:r>
              <a:rPr sz="3200" spc="-60">
                <a:latin typeface="Calibri"/>
                <a:cs typeface="Calibri"/>
              </a:rPr>
              <a:t> </a:t>
            </a:r>
            <a:r>
              <a:rPr sz="3200">
                <a:latin typeface="Calibri"/>
                <a:cs typeface="Calibri"/>
              </a:rPr>
              <a:t>the</a:t>
            </a:r>
            <a:r>
              <a:rPr sz="3200" spc="-55">
                <a:latin typeface="Calibri"/>
                <a:cs typeface="Calibri"/>
              </a:rPr>
              <a:t> </a:t>
            </a:r>
            <a:r>
              <a:rPr sz="3200">
                <a:latin typeface="Calibri"/>
                <a:cs typeface="Calibri"/>
              </a:rPr>
              <a:t>choices</a:t>
            </a:r>
            <a:r>
              <a:rPr sz="3200" spc="-60">
                <a:latin typeface="Calibri"/>
                <a:cs typeface="Calibri"/>
              </a:rPr>
              <a:t> </a:t>
            </a:r>
            <a:r>
              <a:rPr sz="3200" spc="-10">
                <a:latin typeface="Calibri"/>
                <a:cs typeface="Calibri"/>
              </a:rPr>
              <a:t>individual</a:t>
            </a:r>
            <a:r>
              <a:rPr sz="3200" spc="-55">
                <a:latin typeface="Calibri"/>
                <a:cs typeface="Calibri"/>
              </a:rPr>
              <a:t> </a:t>
            </a:r>
            <a:r>
              <a:rPr sz="3200">
                <a:latin typeface="Calibri"/>
                <a:cs typeface="Calibri"/>
              </a:rPr>
              <a:t>people,</a:t>
            </a:r>
            <a:r>
              <a:rPr sz="3200" spc="-60">
                <a:latin typeface="Calibri"/>
                <a:cs typeface="Calibri"/>
              </a:rPr>
              <a:t> </a:t>
            </a:r>
            <a:r>
              <a:rPr sz="3200">
                <a:latin typeface="Calibri"/>
                <a:cs typeface="Calibri"/>
              </a:rPr>
              <a:t>businesses,</a:t>
            </a:r>
            <a:r>
              <a:rPr sz="3200" spc="-55">
                <a:latin typeface="Calibri"/>
                <a:cs typeface="Calibri"/>
              </a:rPr>
              <a:t> </a:t>
            </a:r>
            <a:r>
              <a:rPr sz="3200" spc="-10">
                <a:latin typeface="Calibri"/>
                <a:cs typeface="Calibri"/>
              </a:rPr>
              <a:t>government,</a:t>
            </a:r>
            <a:r>
              <a:rPr sz="3200" spc="-55">
                <a:latin typeface="Calibri"/>
                <a:cs typeface="Calibri"/>
              </a:rPr>
              <a:t> </a:t>
            </a:r>
            <a:r>
              <a:rPr sz="3200">
                <a:latin typeface="Calibri"/>
                <a:cs typeface="Calibri"/>
              </a:rPr>
              <a:t>and</a:t>
            </a:r>
            <a:r>
              <a:rPr sz="3200" spc="-60">
                <a:latin typeface="Calibri"/>
                <a:cs typeface="Calibri"/>
              </a:rPr>
              <a:t> </a:t>
            </a:r>
            <a:r>
              <a:rPr sz="3200">
                <a:latin typeface="Calibri"/>
                <a:cs typeface="Calibri"/>
              </a:rPr>
              <a:t>societies</a:t>
            </a:r>
            <a:r>
              <a:rPr sz="3200" spc="-55">
                <a:latin typeface="Calibri"/>
                <a:cs typeface="Calibri"/>
              </a:rPr>
              <a:t> </a:t>
            </a:r>
            <a:r>
              <a:rPr sz="3200">
                <a:latin typeface="Calibri"/>
                <a:cs typeface="Calibri"/>
              </a:rPr>
              <a:t>make</a:t>
            </a:r>
            <a:r>
              <a:rPr sz="3200" spc="-60">
                <a:latin typeface="Calibri"/>
                <a:cs typeface="Calibri"/>
              </a:rPr>
              <a:t> </a:t>
            </a:r>
            <a:r>
              <a:rPr sz="3200">
                <a:latin typeface="Calibri"/>
                <a:cs typeface="Calibri"/>
              </a:rPr>
              <a:t>to </a:t>
            </a:r>
            <a:r>
              <a:rPr sz="3200" spc="-20">
                <a:latin typeface="Calibri"/>
                <a:cs typeface="Calibri"/>
              </a:rPr>
              <a:t>cope </a:t>
            </a:r>
            <a:r>
              <a:rPr sz="3200">
                <a:latin typeface="Calibri"/>
                <a:cs typeface="Calibri"/>
              </a:rPr>
              <a:t>with</a:t>
            </a:r>
            <a:r>
              <a:rPr sz="3200" spc="-70">
                <a:latin typeface="Calibri"/>
                <a:cs typeface="Calibri"/>
              </a:rPr>
              <a:t> </a:t>
            </a:r>
            <a:r>
              <a:rPr sz="3200" spc="-10">
                <a:latin typeface="Calibri"/>
                <a:cs typeface="Calibri"/>
              </a:rPr>
              <a:t>scarcity</a:t>
            </a:r>
            <a:endParaRPr sz="3200">
              <a:latin typeface="Calibri"/>
              <a:cs typeface="Calibri"/>
            </a:endParaRPr>
          </a:p>
          <a:p>
            <a:pPr marL="897255" lvl="1" indent="-427355">
              <a:spcBef>
                <a:spcPts val="1560"/>
              </a:spcBef>
              <a:buFont typeface="Arial MT"/>
              <a:buChar char="○"/>
              <a:tabLst>
                <a:tab pos="897255" algn="l"/>
              </a:tabLst>
            </a:pPr>
            <a:r>
              <a:rPr lang="en-US" sz="3200" b="1" spc="-10">
                <a:latin typeface="Calibri"/>
                <a:cs typeface="Calibri"/>
              </a:rPr>
              <a:t>Scarcity</a:t>
            </a:r>
            <a:r>
              <a:rPr sz="3200" spc="-10">
                <a:latin typeface="Calibri"/>
                <a:cs typeface="Calibri"/>
              </a:rPr>
              <a:t>:</a:t>
            </a:r>
            <a:r>
              <a:rPr sz="3200" spc="-70">
                <a:latin typeface="Calibri"/>
                <a:cs typeface="Calibri"/>
              </a:rPr>
              <a:t> </a:t>
            </a:r>
            <a:r>
              <a:rPr sz="3200">
                <a:latin typeface="Calibri"/>
                <a:cs typeface="Calibri"/>
              </a:rPr>
              <a:t>our</a:t>
            </a:r>
            <a:r>
              <a:rPr sz="3200" spc="-70">
                <a:latin typeface="Calibri"/>
                <a:cs typeface="Calibri"/>
              </a:rPr>
              <a:t> </a:t>
            </a:r>
            <a:r>
              <a:rPr sz="3200">
                <a:latin typeface="Calibri"/>
                <a:cs typeface="Calibri"/>
              </a:rPr>
              <a:t>inability</a:t>
            </a:r>
            <a:r>
              <a:rPr sz="3200" spc="-70">
                <a:latin typeface="Calibri"/>
                <a:cs typeface="Calibri"/>
              </a:rPr>
              <a:t> </a:t>
            </a:r>
            <a:r>
              <a:rPr sz="3200">
                <a:latin typeface="Calibri"/>
                <a:cs typeface="Calibri"/>
              </a:rPr>
              <a:t>to</a:t>
            </a:r>
            <a:r>
              <a:rPr sz="3200" spc="-70">
                <a:latin typeface="Calibri"/>
                <a:cs typeface="Calibri"/>
              </a:rPr>
              <a:t> </a:t>
            </a:r>
            <a:r>
              <a:rPr sz="3200">
                <a:latin typeface="Calibri"/>
                <a:cs typeface="Calibri"/>
              </a:rPr>
              <a:t>get</a:t>
            </a:r>
            <a:r>
              <a:rPr sz="3200" spc="-70">
                <a:latin typeface="Calibri"/>
                <a:cs typeface="Calibri"/>
              </a:rPr>
              <a:t> </a:t>
            </a:r>
            <a:r>
              <a:rPr sz="3200">
                <a:latin typeface="Calibri"/>
                <a:cs typeface="Calibri"/>
              </a:rPr>
              <a:t>everything</a:t>
            </a:r>
            <a:r>
              <a:rPr sz="3200" spc="-70">
                <a:latin typeface="Calibri"/>
                <a:cs typeface="Calibri"/>
              </a:rPr>
              <a:t> </a:t>
            </a:r>
            <a:r>
              <a:rPr sz="3200">
                <a:latin typeface="Calibri"/>
                <a:cs typeface="Calibri"/>
              </a:rPr>
              <a:t>we</a:t>
            </a:r>
            <a:r>
              <a:rPr sz="3200" spc="-70">
                <a:latin typeface="Calibri"/>
                <a:cs typeface="Calibri"/>
              </a:rPr>
              <a:t> </a:t>
            </a:r>
            <a:r>
              <a:rPr sz="3200">
                <a:latin typeface="Calibri"/>
                <a:cs typeface="Calibri"/>
              </a:rPr>
              <a:t>want</a:t>
            </a:r>
            <a:r>
              <a:rPr sz="3200" spc="-70">
                <a:latin typeface="Calibri"/>
                <a:cs typeface="Calibri"/>
              </a:rPr>
              <a:t> </a:t>
            </a:r>
            <a:r>
              <a:rPr sz="3200">
                <a:latin typeface="Calibri"/>
                <a:cs typeface="Calibri"/>
              </a:rPr>
              <a:t>due</a:t>
            </a:r>
            <a:r>
              <a:rPr sz="3200" spc="-70">
                <a:latin typeface="Calibri"/>
                <a:cs typeface="Calibri"/>
              </a:rPr>
              <a:t> </a:t>
            </a:r>
            <a:r>
              <a:rPr sz="3200">
                <a:latin typeface="Calibri"/>
                <a:cs typeface="Calibri"/>
              </a:rPr>
              <a:t>to</a:t>
            </a:r>
            <a:r>
              <a:rPr sz="3200" spc="-70">
                <a:latin typeface="Calibri"/>
                <a:cs typeface="Calibri"/>
              </a:rPr>
              <a:t> </a:t>
            </a:r>
            <a:r>
              <a:rPr sz="3200">
                <a:latin typeface="Calibri"/>
                <a:cs typeface="Calibri"/>
              </a:rPr>
              <a:t>limited</a:t>
            </a:r>
            <a:r>
              <a:rPr sz="3200" spc="-70">
                <a:latin typeface="Calibri"/>
                <a:cs typeface="Calibri"/>
              </a:rPr>
              <a:t> </a:t>
            </a:r>
            <a:r>
              <a:rPr sz="3200" spc="-10">
                <a:latin typeface="Calibri"/>
                <a:cs typeface="Calibri"/>
              </a:rPr>
              <a:t>resources</a:t>
            </a:r>
            <a:endParaRPr sz="3200">
              <a:latin typeface="Calibri"/>
              <a:cs typeface="Calibri"/>
            </a:endParaRPr>
          </a:p>
          <a:p>
            <a:pPr marL="897255" lvl="1" indent="-427355">
              <a:spcBef>
                <a:spcPts val="1560"/>
              </a:spcBef>
              <a:buFont typeface="Arial MT"/>
              <a:buChar char="○"/>
              <a:tabLst>
                <a:tab pos="897255" algn="l"/>
              </a:tabLst>
            </a:pPr>
            <a:r>
              <a:rPr lang="en-US" sz="3200" b="1" spc="-30">
                <a:latin typeface="Calibri"/>
                <a:cs typeface="Calibri"/>
              </a:rPr>
              <a:t>Trade-</a:t>
            </a:r>
            <a:r>
              <a:rPr lang="en-US" sz="3200" b="1">
                <a:latin typeface="Calibri"/>
                <a:cs typeface="Calibri"/>
              </a:rPr>
              <a:t>offs</a:t>
            </a:r>
            <a:r>
              <a:rPr sz="3200" b="1">
                <a:latin typeface="Calibri"/>
                <a:cs typeface="Calibri"/>
              </a:rPr>
              <a:t>:</a:t>
            </a:r>
            <a:r>
              <a:rPr sz="3200" b="1" spc="-45">
                <a:latin typeface="Calibri"/>
                <a:cs typeface="Calibri"/>
              </a:rPr>
              <a:t> </a:t>
            </a:r>
            <a:r>
              <a:rPr sz="3200">
                <a:latin typeface="Calibri"/>
                <a:cs typeface="Calibri"/>
              </a:rPr>
              <a:t>must</a:t>
            </a:r>
            <a:r>
              <a:rPr sz="3200" spc="-50">
                <a:latin typeface="Calibri"/>
                <a:cs typeface="Calibri"/>
              </a:rPr>
              <a:t> </a:t>
            </a:r>
            <a:r>
              <a:rPr sz="3200">
                <a:latin typeface="Calibri"/>
                <a:cs typeface="Calibri"/>
              </a:rPr>
              <a:t>give</a:t>
            </a:r>
            <a:r>
              <a:rPr sz="3200" spc="-50">
                <a:latin typeface="Calibri"/>
                <a:cs typeface="Calibri"/>
              </a:rPr>
              <a:t> </a:t>
            </a:r>
            <a:r>
              <a:rPr sz="3200">
                <a:latin typeface="Calibri"/>
                <a:cs typeface="Calibri"/>
              </a:rPr>
              <a:t>up</a:t>
            </a:r>
            <a:r>
              <a:rPr sz="3200" spc="-45">
                <a:latin typeface="Calibri"/>
                <a:cs typeface="Calibri"/>
              </a:rPr>
              <a:t> </a:t>
            </a:r>
            <a:r>
              <a:rPr sz="3200">
                <a:latin typeface="Calibri"/>
                <a:cs typeface="Calibri"/>
              </a:rPr>
              <a:t>1</a:t>
            </a:r>
            <a:r>
              <a:rPr sz="3200" spc="-50">
                <a:latin typeface="Calibri"/>
                <a:cs typeface="Calibri"/>
              </a:rPr>
              <a:t> </a:t>
            </a:r>
            <a:r>
              <a:rPr sz="3200">
                <a:latin typeface="Calibri"/>
                <a:cs typeface="Calibri"/>
              </a:rPr>
              <a:t>thing</a:t>
            </a:r>
            <a:r>
              <a:rPr sz="3200" spc="-50">
                <a:latin typeface="Calibri"/>
                <a:cs typeface="Calibri"/>
              </a:rPr>
              <a:t> </a:t>
            </a:r>
            <a:r>
              <a:rPr sz="3200">
                <a:latin typeface="Calibri"/>
                <a:cs typeface="Calibri"/>
              </a:rPr>
              <a:t>if</a:t>
            </a:r>
            <a:r>
              <a:rPr sz="3200" spc="-50">
                <a:latin typeface="Calibri"/>
                <a:cs typeface="Calibri"/>
              </a:rPr>
              <a:t> </a:t>
            </a:r>
            <a:r>
              <a:rPr sz="3200">
                <a:latin typeface="Calibri"/>
                <a:cs typeface="Calibri"/>
              </a:rPr>
              <a:t>you</a:t>
            </a:r>
            <a:r>
              <a:rPr sz="3200" spc="-50">
                <a:latin typeface="Calibri"/>
                <a:cs typeface="Calibri"/>
              </a:rPr>
              <a:t> </a:t>
            </a:r>
            <a:r>
              <a:rPr sz="3200">
                <a:latin typeface="Calibri"/>
                <a:cs typeface="Calibri"/>
              </a:rPr>
              <a:t>want</a:t>
            </a:r>
            <a:r>
              <a:rPr sz="3200" spc="-45">
                <a:latin typeface="Calibri"/>
                <a:cs typeface="Calibri"/>
              </a:rPr>
              <a:t> </a:t>
            </a:r>
            <a:r>
              <a:rPr sz="3200" spc="-10">
                <a:latin typeface="Calibri"/>
                <a:cs typeface="Calibri"/>
              </a:rPr>
              <a:t>another</a:t>
            </a:r>
            <a:endParaRPr sz="3200">
              <a:latin typeface="Calibri"/>
              <a:cs typeface="Calibri"/>
            </a:endParaRPr>
          </a:p>
          <a:p>
            <a:pPr marL="440055" indent="-427355">
              <a:spcBef>
                <a:spcPts val="1560"/>
              </a:spcBef>
              <a:buFont typeface="Arial"/>
              <a:buChar char="●"/>
              <a:tabLst>
                <a:tab pos="440055" algn="l"/>
              </a:tabLst>
            </a:pPr>
            <a:r>
              <a:rPr sz="3200" b="1" spc="-10">
                <a:latin typeface="Calibri"/>
                <a:cs typeface="Calibri"/>
              </a:rPr>
              <a:t>Microeconomics</a:t>
            </a:r>
            <a:r>
              <a:rPr sz="3200" spc="-10">
                <a:latin typeface="Calibri"/>
                <a:cs typeface="Calibri"/>
              </a:rPr>
              <a:t>:</a:t>
            </a:r>
            <a:r>
              <a:rPr sz="3200" spc="-55">
                <a:latin typeface="Calibri"/>
                <a:cs typeface="Calibri"/>
              </a:rPr>
              <a:t> </a:t>
            </a:r>
            <a:r>
              <a:rPr sz="3200">
                <a:latin typeface="Calibri"/>
                <a:cs typeface="Calibri"/>
              </a:rPr>
              <a:t>focuses</a:t>
            </a:r>
            <a:r>
              <a:rPr sz="3200" spc="-50">
                <a:latin typeface="Calibri"/>
                <a:cs typeface="Calibri"/>
              </a:rPr>
              <a:t> </a:t>
            </a:r>
            <a:r>
              <a:rPr sz="3200">
                <a:latin typeface="Calibri"/>
                <a:cs typeface="Calibri"/>
              </a:rPr>
              <a:t>on</a:t>
            </a:r>
            <a:r>
              <a:rPr sz="3200" spc="-50">
                <a:latin typeface="Calibri"/>
                <a:cs typeface="Calibri"/>
              </a:rPr>
              <a:t> </a:t>
            </a:r>
            <a:r>
              <a:rPr sz="3200">
                <a:latin typeface="Calibri"/>
                <a:cs typeface="Calibri"/>
              </a:rPr>
              <a:t>the</a:t>
            </a:r>
            <a:r>
              <a:rPr sz="3200" spc="-50">
                <a:latin typeface="Calibri"/>
                <a:cs typeface="Calibri"/>
              </a:rPr>
              <a:t> </a:t>
            </a:r>
            <a:r>
              <a:rPr sz="3200">
                <a:latin typeface="Calibri"/>
                <a:cs typeface="Calibri"/>
              </a:rPr>
              <a:t>choices</a:t>
            </a:r>
            <a:r>
              <a:rPr sz="3200" spc="-50">
                <a:latin typeface="Calibri"/>
                <a:cs typeface="Calibri"/>
              </a:rPr>
              <a:t> </a:t>
            </a:r>
            <a:r>
              <a:rPr sz="3200">
                <a:latin typeface="Calibri"/>
                <a:cs typeface="Calibri"/>
              </a:rPr>
              <a:t>people</a:t>
            </a:r>
            <a:r>
              <a:rPr sz="3200" spc="-50">
                <a:latin typeface="Calibri"/>
                <a:cs typeface="Calibri"/>
              </a:rPr>
              <a:t> </a:t>
            </a:r>
            <a:r>
              <a:rPr sz="3200">
                <a:latin typeface="Calibri"/>
                <a:cs typeface="Calibri"/>
              </a:rPr>
              <a:t>and</a:t>
            </a:r>
            <a:r>
              <a:rPr sz="3200" spc="-50">
                <a:latin typeface="Calibri"/>
                <a:cs typeface="Calibri"/>
              </a:rPr>
              <a:t> </a:t>
            </a:r>
            <a:r>
              <a:rPr sz="3200">
                <a:latin typeface="Calibri"/>
                <a:cs typeface="Calibri"/>
              </a:rPr>
              <a:t>businesses</a:t>
            </a:r>
            <a:r>
              <a:rPr sz="3200" spc="-50">
                <a:latin typeface="Calibri"/>
                <a:cs typeface="Calibri"/>
              </a:rPr>
              <a:t> </a:t>
            </a:r>
            <a:r>
              <a:rPr sz="3200" spc="-20">
                <a:latin typeface="Calibri"/>
                <a:cs typeface="Calibri"/>
              </a:rPr>
              <a:t>make</a:t>
            </a:r>
            <a:endParaRPr lang="en-CA" sz="3200" spc="-20">
              <a:latin typeface="Calibri"/>
              <a:cs typeface="Calibri"/>
            </a:endParaRPr>
          </a:p>
          <a:p>
            <a:pPr marL="440055" indent="-427355">
              <a:spcBef>
                <a:spcPts val="1560"/>
              </a:spcBef>
              <a:buFont typeface="Arial"/>
              <a:buChar char="●"/>
              <a:tabLst>
                <a:tab pos="440055" algn="l"/>
              </a:tabLst>
            </a:pPr>
            <a:r>
              <a:rPr lang="en-CA" sz="3200" b="1" spc="-20">
                <a:latin typeface="Calibri"/>
                <a:cs typeface="Calibri"/>
              </a:rPr>
              <a:t>Macroeconomics: </a:t>
            </a:r>
            <a:r>
              <a:rPr lang="en-CA" sz="3200" spc="-20">
                <a:latin typeface="Calibri"/>
                <a:cs typeface="Calibri"/>
              </a:rPr>
              <a:t>focuses on the economy as a whole</a:t>
            </a:r>
            <a:endParaRPr lang="en-CA" sz="3200" b="1" spc="-20">
              <a:latin typeface="Calibri"/>
              <a:cs typeface="Calibri"/>
            </a:endParaRPr>
          </a:p>
          <a:p>
            <a:pPr marL="12700">
              <a:spcBef>
                <a:spcPts val="1560"/>
              </a:spcBef>
              <a:tabLst>
                <a:tab pos="440055" algn="l"/>
              </a:tabLst>
            </a:pPr>
            <a:endParaRPr sz="3200">
              <a:latin typeface="Calibri"/>
              <a:cs typeface="Calibri"/>
            </a:endParaRPr>
          </a:p>
          <a:p>
            <a:pPr marL="101600">
              <a:tabLst>
                <a:tab pos="440055" algn="l"/>
              </a:tabLst>
            </a:pPr>
            <a:r>
              <a:rPr lang="en-CA" sz="3200" b="1" spc="-40">
                <a:latin typeface="Calibri"/>
                <a:cs typeface="Calibri"/>
              </a:rPr>
              <a:t>Two</a:t>
            </a:r>
            <a:r>
              <a:rPr sz="3200" b="1" spc="-40">
                <a:latin typeface="Calibri"/>
                <a:cs typeface="Calibri"/>
              </a:rPr>
              <a:t> </a:t>
            </a:r>
            <a:r>
              <a:rPr sz="3200" b="1" spc="-10">
                <a:latin typeface="Calibri"/>
                <a:cs typeface="Calibri"/>
              </a:rPr>
              <a:t>economic</a:t>
            </a:r>
            <a:r>
              <a:rPr sz="3200" b="1" spc="-40">
                <a:latin typeface="Calibri"/>
                <a:cs typeface="Calibri"/>
              </a:rPr>
              <a:t> </a:t>
            </a:r>
            <a:r>
              <a:rPr sz="3200" b="1" spc="-10">
                <a:latin typeface="Calibri"/>
                <a:cs typeface="Calibri"/>
              </a:rPr>
              <a:t>questions</a:t>
            </a:r>
            <a:r>
              <a:rPr sz="3200" spc="-10">
                <a:latin typeface="Calibri"/>
                <a:cs typeface="Calibri"/>
              </a:rPr>
              <a:t>:</a:t>
            </a:r>
            <a:endParaRPr sz="3200">
              <a:latin typeface="Calibri"/>
              <a:cs typeface="Calibri"/>
            </a:endParaRPr>
          </a:p>
          <a:p>
            <a:pPr marL="1811655" lvl="1" indent="-478790">
              <a:spcBef>
                <a:spcPts val="1560"/>
              </a:spcBef>
              <a:buAutoNum type="arabicPeriod"/>
              <a:tabLst>
                <a:tab pos="1811655" algn="l"/>
              </a:tabLst>
            </a:pPr>
            <a:r>
              <a:rPr sz="3200">
                <a:latin typeface="Calibri"/>
                <a:cs typeface="Calibri"/>
              </a:rPr>
              <a:t>What,</a:t>
            </a:r>
            <a:r>
              <a:rPr sz="3200" spc="-75">
                <a:latin typeface="Calibri"/>
                <a:cs typeface="Calibri"/>
              </a:rPr>
              <a:t> </a:t>
            </a:r>
            <a:r>
              <a:rPr sz="3200" spc="-55">
                <a:latin typeface="Calibri"/>
                <a:cs typeface="Calibri"/>
              </a:rPr>
              <a:t>how,</a:t>
            </a:r>
            <a:r>
              <a:rPr sz="3200" spc="-70">
                <a:latin typeface="Calibri"/>
                <a:cs typeface="Calibri"/>
              </a:rPr>
              <a:t> </a:t>
            </a:r>
            <a:r>
              <a:rPr sz="3200">
                <a:latin typeface="Calibri"/>
                <a:cs typeface="Calibri"/>
              </a:rPr>
              <a:t>for</a:t>
            </a:r>
            <a:r>
              <a:rPr sz="3200" spc="-75">
                <a:latin typeface="Calibri"/>
                <a:cs typeface="Calibri"/>
              </a:rPr>
              <a:t> </a:t>
            </a:r>
            <a:r>
              <a:rPr sz="3200">
                <a:latin typeface="Calibri"/>
                <a:cs typeface="Calibri"/>
              </a:rPr>
              <a:t>whom</a:t>
            </a:r>
            <a:r>
              <a:rPr sz="3200" spc="-70">
                <a:latin typeface="Calibri"/>
                <a:cs typeface="Calibri"/>
              </a:rPr>
              <a:t> </a:t>
            </a:r>
            <a:r>
              <a:rPr sz="3200">
                <a:latin typeface="Calibri"/>
                <a:cs typeface="Calibri"/>
              </a:rPr>
              <a:t>to</a:t>
            </a:r>
            <a:r>
              <a:rPr sz="3200" spc="-70">
                <a:latin typeface="Calibri"/>
                <a:cs typeface="Calibri"/>
              </a:rPr>
              <a:t> </a:t>
            </a:r>
            <a:r>
              <a:rPr sz="3200" spc="-10">
                <a:latin typeface="Calibri"/>
                <a:cs typeface="Calibri"/>
              </a:rPr>
              <a:t>produce?</a:t>
            </a:r>
            <a:endParaRPr sz="3200">
              <a:latin typeface="Calibri"/>
              <a:cs typeface="Calibri"/>
            </a:endParaRPr>
          </a:p>
          <a:p>
            <a:pPr marL="1811655" lvl="1" indent="-478790">
              <a:spcBef>
                <a:spcPts val="1560"/>
              </a:spcBef>
              <a:buAutoNum type="arabicPeriod"/>
              <a:tabLst>
                <a:tab pos="1811655" algn="l"/>
              </a:tabLst>
            </a:pPr>
            <a:r>
              <a:rPr sz="3200">
                <a:latin typeface="Calibri"/>
                <a:cs typeface="Calibri"/>
              </a:rPr>
              <a:t>When</a:t>
            </a:r>
            <a:r>
              <a:rPr sz="3200" spc="-65">
                <a:latin typeface="Calibri"/>
                <a:cs typeface="Calibri"/>
              </a:rPr>
              <a:t> </a:t>
            </a:r>
            <a:r>
              <a:rPr sz="3200">
                <a:latin typeface="Calibri"/>
                <a:cs typeface="Calibri"/>
              </a:rPr>
              <a:t>does</a:t>
            </a:r>
            <a:r>
              <a:rPr sz="3200" spc="-65">
                <a:latin typeface="Calibri"/>
                <a:cs typeface="Calibri"/>
              </a:rPr>
              <a:t> </a:t>
            </a:r>
            <a:r>
              <a:rPr sz="3200" spc="-25">
                <a:latin typeface="Calibri"/>
                <a:cs typeface="Calibri"/>
              </a:rPr>
              <a:t>self-</a:t>
            </a:r>
            <a:r>
              <a:rPr sz="3200" spc="-10">
                <a:latin typeface="Calibri"/>
                <a:cs typeface="Calibri"/>
              </a:rPr>
              <a:t>interest</a:t>
            </a:r>
            <a:r>
              <a:rPr sz="3200" spc="-60">
                <a:latin typeface="Calibri"/>
                <a:cs typeface="Calibri"/>
              </a:rPr>
              <a:t> </a:t>
            </a:r>
            <a:r>
              <a:rPr sz="3200" spc="-10">
                <a:latin typeface="Calibri"/>
                <a:cs typeface="Calibri"/>
              </a:rPr>
              <a:t>promote</a:t>
            </a:r>
            <a:r>
              <a:rPr sz="3200" spc="-65">
                <a:latin typeface="Calibri"/>
                <a:cs typeface="Calibri"/>
              </a:rPr>
              <a:t> </a:t>
            </a:r>
            <a:r>
              <a:rPr sz="3200">
                <a:latin typeface="Calibri"/>
                <a:cs typeface="Calibri"/>
              </a:rPr>
              <a:t>social</a:t>
            </a:r>
            <a:r>
              <a:rPr sz="3200" spc="-60">
                <a:latin typeface="Calibri"/>
                <a:cs typeface="Calibri"/>
              </a:rPr>
              <a:t> </a:t>
            </a:r>
            <a:r>
              <a:rPr sz="3200" spc="-10">
                <a:latin typeface="Calibri"/>
                <a:cs typeface="Calibri"/>
              </a:rPr>
              <a:t>interest?</a:t>
            </a:r>
            <a:endParaRPr sz="3200">
              <a:latin typeface="Calibri"/>
              <a:cs typeface="Calibri"/>
            </a:endParaRPr>
          </a:p>
        </p:txBody>
      </p:sp>
      <p:sp>
        <p:nvSpPr>
          <p:cNvPr id="3" name="object 3"/>
          <p:cNvSpPr txBox="1">
            <a:spLocks noGrp="1"/>
          </p:cNvSpPr>
          <p:nvPr>
            <p:ph type="title"/>
          </p:nvPr>
        </p:nvSpPr>
        <p:spPr>
          <a:xfrm>
            <a:off x="731513" y="820614"/>
            <a:ext cx="4756150" cy="665480"/>
          </a:xfrm>
          <a:prstGeom prst="rect">
            <a:avLst/>
          </a:prstGeom>
        </p:spPr>
        <p:txBody>
          <a:bodyPr vert="horz" wrap="square" lIns="0" tIns="12700" rIns="0" bIns="0" rtlCol="0">
            <a:spAutoFit/>
          </a:bodyPr>
          <a:lstStyle/>
          <a:p>
            <a:pPr marL="12700">
              <a:lnSpc>
                <a:spcPct val="100000"/>
              </a:lnSpc>
              <a:spcBef>
                <a:spcPts val="100"/>
              </a:spcBef>
              <a:tabLst>
                <a:tab pos="615950" algn="l"/>
              </a:tabLst>
            </a:pPr>
            <a:r>
              <a:rPr sz="4200" spc="-25"/>
              <a:t>1.</a:t>
            </a:r>
            <a:r>
              <a:rPr sz="4200"/>
              <a:t>	What</a:t>
            </a:r>
            <a:r>
              <a:rPr sz="4200" spc="-90"/>
              <a:t> </a:t>
            </a:r>
            <a:r>
              <a:rPr sz="4200"/>
              <a:t>is</a:t>
            </a:r>
            <a:r>
              <a:rPr sz="4200" spc="-90"/>
              <a:t> </a:t>
            </a:r>
            <a:r>
              <a:rPr sz="4200" spc="-10"/>
              <a:t>Economics</a:t>
            </a:r>
            <a:endParaRPr sz="42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C7300A4-A3F0-DAA5-B267-955F4F382263}"/>
              </a:ext>
            </a:extLst>
          </p:cNvPr>
          <p:cNvGrpSpPr/>
          <p:nvPr/>
        </p:nvGrpSpPr>
        <p:grpSpPr>
          <a:xfrm>
            <a:off x="11811000" y="3771900"/>
            <a:ext cx="6125525" cy="4343400"/>
            <a:chOff x="10688325" y="2350499"/>
            <a:chExt cx="7497125" cy="5585999"/>
          </a:xfrm>
        </p:grpSpPr>
        <p:pic>
          <p:nvPicPr>
            <p:cNvPr id="3" name="object 3"/>
            <p:cNvPicPr/>
            <p:nvPr/>
          </p:nvPicPr>
          <p:blipFill>
            <a:blip r:embed="rId2" cstate="print"/>
            <a:stretch>
              <a:fillRect/>
            </a:stretch>
          </p:blipFill>
          <p:spPr>
            <a:xfrm>
              <a:off x="10688325" y="2350499"/>
              <a:ext cx="7497125" cy="5585999"/>
            </a:xfrm>
            <a:prstGeom prst="rect">
              <a:avLst/>
            </a:prstGeom>
          </p:spPr>
        </p:pic>
        <p:sp>
          <p:nvSpPr>
            <p:cNvPr id="4" name="object 4"/>
            <p:cNvSpPr/>
            <p:nvPr/>
          </p:nvSpPr>
          <p:spPr>
            <a:xfrm>
              <a:off x="11832600" y="2451800"/>
              <a:ext cx="408940" cy="4939665"/>
            </a:xfrm>
            <a:custGeom>
              <a:avLst/>
              <a:gdLst/>
              <a:ahLst/>
              <a:cxnLst/>
              <a:rect l="l" t="t" r="r" b="b"/>
              <a:pathLst>
                <a:path w="408940" h="4939665">
                  <a:moveTo>
                    <a:pt x="373224" y="4939199"/>
                  </a:moveTo>
                  <a:lnTo>
                    <a:pt x="408624" y="0"/>
                  </a:lnTo>
                </a:path>
                <a:path w="408940" h="4939665">
                  <a:moveTo>
                    <a:pt x="401399" y="3634724"/>
                  </a:moveTo>
                  <a:lnTo>
                    <a:pt x="0" y="3642224"/>
                  </a:lnTo>
                </a:path>
              </a:pathLst>
            </a:custGeom>
            <a:ln w="28574">
              <a:solidFill>
                <a:srgbClr val="1F497D"/>
              </a:solidFill>
            </a:ln>
          </p:spPr>
          <p:txBody>
            <a:bodyPr wrap="square" lIns="0" tIns="0" rIns="0" bIns="0" rtlCol="0"/>
            <a:lstStyle/>
            <a:p>
              <a:endParaRPr/>
            </a:p>
          </p:txBody>
        </p:sp>
      </p:grpSp>
      <p:sp>
        <p:nvSpPr>
          <p:cNvPr id="5" name="object 5"/>
          <p:cNvSpPr txBox="1">
            <a:spLocks noGrp="1"/>
          </p:cNvSpPr>
          <p:nvPr>
            <p:ph type="title"/>
          </p:nvPr>
        </p:nvSpPr>
        <p:spPr>
          <a:prstGeom prst="rect">
            <a:avLst/>
          </a:prstGeom>
        </p:spPr>
        <p:txBody>
          <a:bodyPr vert="horz" wrap="square" lIns="0" tIns="385292" rIns="0" bIns="0" rtlCol="0">
            <a:spAutoFit/>
          </a:bodyPr>
          <a:lstStyle/>
          <a:p>
            <a:pPr marL="165100">
              <a:lnSpc>
                <a:spcPct val="100000"/>
              </a:lnSpc>
              <a:spcBef>
                <a:spcPts val="100"/>
              </a:spcBef>
            </a:pPr>
            <a:r>
              <a:rPr sz="4200"/>
              <a:t>7.</a:t>
            </a:r>
            <a:r>
              <a:rPr sz="4200" spc="-105"/>
              <a:t> </a:t>
            </a:r>
            <a:r>
              <a:rPr sz="4200"/>
              <a:t>Government</a:t>
            </a:r>
            <a:r>
              <a:rPr sz="4200" spc="-105"/>
              <a:t> </a:t>
            </a:r>
            <a:r>
              <a:rPr sz="4200"/>
              <a:t>Actions</a:t>
            </a:r>
            <a:r>
              <a:rPr sz="4200" spc="-100"/>
              <a:t> </a:t>
            </a:r>
            <a:r>
              <a:rPr sz="4200"/>
              <a:t>in</a:t>
            </a:r>
            <a:r>
              <a:rPr sz="4200" spc="-105"/>
              <a:t> </a:t>
            </a:r>
            <a:r>
              <a:rPr sz="4200"/>
              <a:t>Market</a:t>
            </a:r>
            <a:r>
              <a:rPr sz="4200" spc="-105"/>
              <a:t> </a:t>
            </a:r>
            <a:r>
              <a:rPr sz="4200"/>
              <a:t>-</a:t>
            </a:r>
            <a:r>
              <a:rPr sz="4200" spc="-100"/>
              <a:t> </a:t>
            </a:r>
            <a:r>
              <a:rPr sz="4200"/>
              <a:t>Price</a:t>
            </a:r>
            <a:r>
              <a:rPr sz="4200" spc="-105"/>
              <a:t> </a:t>
            </a:r>
            <a:r>
              <a:rPr sz="4200" spc="-10"/>
              <a:t>Floor</a:t>
            </a:r>
            <a:endParaRPr sz="4200"/>
          </a:p>
        </p:txBody>
      </p:sp>
      <p:sp>
        <p:nvSpPr>
          <p:cNvPr id="6" name="object 6"/>
          <p:cNvSpPr txBox="1"/>
          <p:nvPr/>
        </p:nvSpPr>
        <p:spPr>
          <a:xfrm>
            <a:off x="1153124" y="1790700"/>
            <a:ext cx="14086875" cy="4444807"/>
          </a:xfrm>
          <a:prstGeom prst="rect">
            <a:avLst/>
          </a:prstGeom>
        </p:spPr>
        <p:txBody>
          <a:bodyPr vert="horz" wrap="square" lIns="0" tIns="12700" rIns="0" bIns="0" rtlCol="0">
            <a:spAutoFit/>
          </a:bodyPr>
          <a:lstStyle/>
          <a:p>
            <a:pPr marL="12700" marR="444500">
              <a:spcBef>
                <a:spcPts val="100"/>
              </a:spcBef>
            </a:pPr>
            <a:r>
              <a:rPr sz="3200">
                <a:latin typeface="Calibri"/>
                <a:cs typeface="Calibri"/>
              </a:rPr>
              <a:t>The</a:t>
            </a:r>
            <a:r>
              <a:rPr sz="3200" spc="-40">
                <a:latin typeface="Calibri"/>
                <a:cs typeface="Calibri"/>
              </a:rPr>
              <a:t> </a:t>
            </a:r>
            <a:r>
              <a:rPr sz="3200">
                <a:latin typeface="Calibri"/>
                <a:cs typeface="Calibri"/>
              </a:rPr>
              <a:t>demand</a:t>
            </a:r>
            <a:r>
              <a:rPr sz="3200" spc="-45">
                <a:latin typeface="Calibri"/>
                <a:cs typeface="Calibri"/>
              </a:rPr>
              <a:t> </a:t>
            </a:r>
            <a:r>
              <a:rPr sz="3200">
                <a:latin typeface="Calibri"/>
                <a:cs typeface="Calibri"/>
              </a:rPr>
              <a:t>function</a:t>
            </a:r>
            <a:r>
              <a:rPr sz="3200" spc="-40">
                <a:latin typeface="Calibri"/>
                <a:cs typeface="Calibri"/>
              </a:rPr>
              <a:t> </a:t>
            </a:r>
            <a:r>
              <a:rPr sz="3200">
                <a:latin typeface="Calibri"/>
                <a:cs typeface="Calibri"/>
              </a:rPr>
              <a:t>in</a:t>
            </a:r>
            <a:r>
              <a:rPr sz="3200" spc="-40">
                <a:latin typeface="Calibri"/>
                <a:cs typeface="Calibri"/>
              </a:rPr>
              <a:t> </a:t>
            </a:r>
            <a:r>
              <a:rPr sz="3200">
                <a:latin typeface="Calibri"/>
                <a:cs typeface="Calibri"/>
              </a:rPr>
              <a:t>a</a:t>
            </a:r>
            <a:r>
              <a:rPr sz="3200" spc="-40">
                <a:latin typeface="Calibri"/>
                <a:cs typeface="Calibri"/>
              </a:rPr>
              <a:t> </a:t>
            </a:r>
            <a:r>
              <a:rPr sz="3200">
                <a:latin typeface="Calibri"/>
                <a:cs typeface="Calibri"/>
              </a:rPr>
              <a:t>labour</a:t>
            </a:r>
            <a:r>
              <a:rPr sz="3200" spc="-40">
                <a:latin typeface="Calibri"/>
                <a:cs typeface="Calibri"/>
              </a:rPr>
              <a:t> </a:t>
            </a:r>
            <a:r>
              <a:rPr sz="3200">
                <a:latin typeface="Calibri"/>
                <a:cs typeface="Calibri"/>
              </a:rPr>
              <a:t>market</a:t>
            </a:r>
            <a:r>
              <a:rPr sz="3200" spc="-40">
                <a:latin typeface="Calibri"/>
                <a:cs typeface="Calibri"/>
              </a:rPr>
              <a:t> </a:t>
            </a:r>
            <a:r>
              <a:rPr sz="3200">
                <a:latin typeface="Calibri"/>
                <a:cs typeface="Calibri"/>
              </a:rPr>
              <a:t>is</a:t>
            </a:r>
            <a:r>
              <a:rPr sz="3200" spc="-40">
                <a:latin typeface="Calibri"/>
                <a:cs typeface="Calibri"/>
              </a:rPr>
              <a:t> </a:t>
            </a:r>
            <a:r>
              <a:rPr sz="3200">
                <a:latin typeface="Calibri"/>
                <a:cs typeface="Calibri"/>
              </a:rPr>
              <a:t>W</a:t>
            </a:r>
            <a:r>
              <a:rPr sz="3200" spc="-40">
                <a:latin typeface="Calibri"/>
                <a:cs typeface="Calibri"/>
              </a:rPr>
              <a:t> </a:t>
            </a:r>
            <a:r>
              <a:rPr sz="3200">
                <a:latin typeface="Calibri"/>
                <a:cs typeface="Calibri"/>
              </a:rPr>
              <a:t>=</a:t>
            </a:r>
            <a:r>
              <a:rPr sz="3200" spc="-40">
                <a:latin typeface="Calibri"/>
                <a:cs typeface="Calibri"/>
              </a:rPr>
              <a:t> </a:t>
            </a:r>
            <a:r>
              <a:rPr sz="3200" spc="-10">
                <a:latin typeface="Calibri"/>
                <a:cs typeface="Calibri"/>
              </a:rPr>
              <a:t>-</a:t>
            </a:r>
            <a:r>
              <a:rPr sz="3200">
                <a:latin typeface="Calibri"/>
                <a:cs typeface="Calibri"/>
              </a:rPr>
              <a:t>0.4Qd</a:t>
            </a:r>
            <a:r>
              <a:rPr sz="3200" spc="-40">
                <a:latin typeface="Calibri"/>
                <a:cs typeface="Calibri"/>
              </a:rPr>
              <a:t> </a:t>
            </a:r>
            <a:r>
              <a:rPr sz="3200">
                <a:latin typeface="Calibri"/>
                <a:cs typeface="Calibri"/>
              </a:rPr>
              <a:t>+</a:t>
            </a:r>
            <a:r>
              <a:rPr sz="3200" spc="-40">
                <a:latin typeface="Calibri"/>
                <a:cs typeface="Calibri"/>
              </a:rPr>
              <a:t> </a:t>
            </a:r>
            <a:r>
              <a:rPr sz="3200">
                <a:latin typeface="Calibri"/>
                <a:cs typeface="Calibri"/>
              </a:rPr>
              <a:t>18,</a:t>
            </a:r>
            <a:r>
              <a:rPr sz="3200" spc="-40">
                <a:latin typeface="Calibri"/>
                <a:cs typeface="Calibri"/>
              </a:rPr>
              <a:t> </a:t>
            </a:r>
            <a:r>
              <a:rPr sz="3200">
                <a:latin typeface="Calibri"/>
                <a:cs typeface="Calibri"/>
              </a:rPr>
              <a:t>and</a:t>
            </a:r>
            <a:r>
              <a:rPr sz="3200" spc="-40">
                <a:latin typeface="Calibri"/>
                <a:cs typeface="Calibri"/>
              </a:rPr>
              <a:t> </a:t>
            </a:r>
            <a:r>
              <a:rPr sz="3200" spc="-25">
                <a:latin typeface="Calibri"/>
                <a:cs typeface="Calibri"/>
              </a:rPr>
              <a:t>the </a:t>
            </a:r>
            <a:r>
              <a:rPr sz="3200">
                <a:latin typeface="Calibri"/>
                <a:cs typeface="Calibri"/>
              </a:rPr>
              <a:t>supply</a:t>
            </a:r>
            <a:r>
              <a:rPr sz="3200" spc="-45">
                <a:latin typeface="Calibri"/>
                <a:cs typeface="Calibri"/>
              </a:rPr>
              <a:t> </a:t>
            </a:r>
            <a:r>
              <a:rPr sz="3200">
                <a:latin typeface="Calibri"/>
                <a:cs typeface="Calibri"/>
              </a:rPr>
              <a:t>function</a:t>
            </a:r>
            <a:r>
              <a:rPr sz="3200" spc="-40">
                <a:latin typeface="Calibri"/>
                <a:cs typeface="Calibri"/>
              </a:rPr>
              <a:t> </a:t>
            </a:r>
            <a:r>
              <a:rPr sz="3200">
                <a:latin typeface="Calibri"/>
                <a:cs typeface="Calibri"/>
              </a:rPr>
              <a:t>is</a:t>
            </a:r>
            <a:r>
              <a:rPr sz="3200" spc="-40">
                <a:latin typeface="Calibri"/>
                <a:cs typeface="Calibri"/>
              </a:rPr>
              <a:t> </a:t>
            </a:r>
            <a:r>
              <a:rPr sz="3200">
                <a:latin typeface="Calibri"/>
                <a:cs typeface="Calibri"/>
              </a:rPr>
              <a:t>W</a:t>
            </a:r>
            <a:r>
              <a:rPr sz="3200" spc="-40">
                <a:latin typeface="Calibri"/>
                <a:cs typeface="Calibri"/>
              </a:rPr>
              <a:t> </a:t>
            </a:r>
            <a:r>
              <a:rPr sz="3200">
                <a:latin typeface="Calibri"/>
                <a:cs typeface="Calibri"/>
              </a:rPr>
              <a:t>=</a:t>
            </a:r>
            <a:r>
              <a:rPr sz="3200" spc="-40">
                <a:latin typeface="Calibri"/>
                <a:cs typeface="Calibri"/>
              </a:rPr>
              <a:t> </a:t>
            </a:r>
            <a:r>
              <a:rPr sz="3200">
                <a:latin typeface="Calibri"/>
                <a:cs typeface="Calibri"/>
              </a:rPr>
              <a:t>0.3Qs</a:t>
            </a:r>
            <a:r>
              <a:rPr sz="3200" spc="-40">
                <a:latin typeface="Calibri"/>
                <a:cs typeface="Calibri"/>
              </a:rPr>
              <a:t> </a:t>
            </a:r>
            <a:r>
              <a:rPr sz="3200">
                <a:latin typeface="Calibri"/>
                <a:cs typeface="Calibri"/>
              </a:rPr>
              <a:t>+</a:t>
            </a:r>
            <a:r>
              <a:rPr sz="3200" spc="-40">
                <a:latin typeface="Calibri"/>
                <a:cs typeface="Calibri"/>
              </a:rPr>
              <a:t> </a:t>
            </a:r>
            <a:r>
              <a:rPr sz="3200">
                <a:latin typeface="Calibri"/>
                <a:cs typeface="Calibri"/>
              </a:rPr>
              <a:t>4.</a:t>
            </a:r>
            <a:r>
              <a:rPr sz="3200" spc="-40">
                <a:latin typeface="Calibri"/>
                <a:cs typeface="Calibri"/>
              </a:rPr>
              <a:t> </a:t>
            </a:r>
            <a:r>
              <a:rPr sz="3200">
                <a:latin typeface="Calibri"/>
                <a:cs typeface="Calibri"/>
              </a:rPr>
              <a:t>If</a:t>
            </a:r>
            <a:r>
              <a:rPr sz="3200" spc="-40">
                <a:latin typeface="Calibri"/>
                <a:cs typeface="Calibri"/>
              </a:rPr>
              <a:t> </a:t>
            </a:r>
            <a:r>
              <a:rPr sz="3200">
                <a:latin typeface="Calibri"/>
                <a:cs typeface="Calibri"/>
              </a:rPr>
              <a:t>the</a:t>
            </a:r>
            <a:r>
              <a:rPr sz="3200" spc="-40">
                <a:latin typeface="Calibri"/>
                <a:cs typeface="Calibri"/>
              </a:rPr>
              <a:t> </a:t>
            </a:r>
            <a:r>
              <a:rPr sz="3200" spc="-10">
                <a:latin typeface="Calibri"/>
                <a:cs typeface="Calibri"/>
              </a:rPr>
              <a:t>government</a:t>
            </a:r>
            <a:r>
              <a:rPr sz="3200" spc="-40">
                <a:latin typeface="Calibri"/>
                <a:cs typeface="Calibri"/>
              </a:rPr>
              <a:t> </a:t>
            </a:r>
            <a:r>
              <a:rPr sz="3200" spc="-10">
                <a:latin typeface="Calibri"/>
                <a:cs typeface="Calibri"/>
              </a:rPr>
              <a:t>implements</a:t>
            </a:r>
            <a:r>
              <a:rPr sz="3200" spc="-40">
                <a:latin typeface="Calibri"/>
                <a:cs typeface="Calibri"/>
              </a:rPr>
              <a:t> </a:t>
            </a:r>
            <a:r>
              <a:rPr sz="3200" spc="-50">
                <a:latin typeface="Calibri"/>
                <a:cs typeface="Calibri"/>
              </a:rPr>
              <a:t>a </a:t>
            </a:r>
            <a:r>
              <a:rPr sz="3200">
                <a:latin typeface="Calibri"/>
                <a:cs typeface="Calibri"/>
              </a:rPr>
              <a:t>minimum</a:t>
            </a:r>
            <a:r>
              <a:rPr sz="3200" spc="-70">
                <a:latin typeface="Calibri"/>
                <a:cs typeface="Calibri"/>
              </a:rPr>
              <a:t> </a:t>
            </a:r>
            <a:r>
              <a:rPr sz="3200">
                <a:latin typeface="Calibri"/>
                <a:cs typeface="Calibri"/>
              </a:rPr>
              <a:t>wage</a:t>
            </a:r>
            <a:r>
              <a:rPr sz="3200" spc="-70">
                <a:latin typeface="Calibri"/>
                <a:cs typeface="Calibri"/>
              </a:rPr>
              <a:t> </a:t>
            </a:r>
            <a:r>
              <a:rPr sz="3200">
                <a:latin typeface="Calibri"/>
                <a:cs typeface="Calibri"/>
              </a:rPr>
              <a:t>of</a:t>
            </a:r>
            <a:r>
              <a:rPr sz="3200" spc="-70">
                <a:latin typeface="Calibri"/>
                <a:cs typeface="Calibri"/>
              </a:rPr>
              <a:t> </a:t>
            </a:r>
            <a:r>
              <a:rPr sz="3200" spc="-25">
                <a:latin typeface="Calibri"/>
                <a:cs typeface="Calibri"/>
              </a:rPr>
              <a:t>$16/hr,</a:t>
            </a:r>
            <a:r>
              <a:rPr sz="3200" spc="-65">
                <a:latin typeface="Calibri"/>
                <a:cs typeface="Calibri"/>
              </a:rPr>
              <a:t> </a:t>
            </a:r>
            <a:r>
              <a:rPr sz="3200">
                <a:latin typeface="Calibri"/>
                <a:cs typeface="Calibri"/>
              </a:rPr>
              <a:t>answer</a:t>
            </a:r>
            <a:r>
              <a:rPr sz="3200" spc="-70">
                <a:latin typeface="Calibri"/>
                <a:cs typeface="Calibri"/>
              </a:rPr>
              <a:t> </a:t>
            </a:r>
            <a:r>
              <a:rPr sz="3200">
                <a:latin typeface="Calibri"/>
                <a:cs typeface="Calibri"/>
              </a:rPr>
              <a:t>the</a:t>
            </a:r>
            <a:r>
              <a:rPr sz="3200" spc="-70">
                <a:latin typeface="Calibri"/>
                <a:cs typeface="Calibri"/>
              </a:rPr>
              <a:t> </a:t>
            </a:r>
            <a:r>
              <a:rPr sz="3200">
                <a:latin typeface="Calibri"/>
                <a:cs typeface="Calibri"/>
              </a:rPr>
              <a:t>following</a:t>
            </a:r>
            <a:r>
              <a:rPr sz="3200" spc="-70">
                <a:latin typeface="Calibri"/>
                <a:cs typeface="Calibri"/>
              </a:rPr>
              <a:t> </a:t>
            </a:r>
            <a:r>
              <a:rPr sz="3200" spc="-10">
                <a:latin typeface="Calibri"/>
                <a:cs typeface="Calibri"/>
              </a:rPr>
              <a:t>questions:</a:t>
            </a:r>
            <a:endParaRPr sz="3200">
              <a:latin typeface="Calibri"/>
              <a:cs typeface="Calibri"/>
            </a:endParaRPr>
          </a:p>
          <a:p>
            <a:pPr marL="12700"/>
            <a:r>
              <a:rPr sz="3200" b="1" u="heavy">
                <a:solidFill>
                  <a:srgbClr val="1155CC"/>
                </a:solidFill>
                <a:uFill>
                  <a:solidFill>
                    <a:srgbClr val="1155CC"/>
                  </a:solidFill>
                </a:uFill>
                <a:latin typeface="Calibri"/>
                <a:cs typeface="Calibri"/>
              </a:rPr>
              <a:t>Q1</a:t>
            </a:r>
            <a:r>
              <a:rPr lang="en-CA" sz="3200" b="1" u="heavy">
                <a:solidFill>
                  <a:srgbClr val="1155CC"/>
                </a:solidFill>
                <a:uFill>
                  <a:solidFill>
                    <a:srgbClr val="1155CC"/>
                  </a:solidFill>
                </a:uFill>
                <a:latin typeface="Calibri"/>
                <a:cs typeface="Calibri"/>
              </a:rPr>
              <a:t>3</a:t>
            </a:r>
            <a:r>
              <a:rPr sz="3200" b="1" u="heavy">
                <a:solidFill>
                  <a:srgbClr val="1155CC"/>
                </a:solidFill>
                <a:uFill>
                  <a:solidFill>
                    <a:srgbClr val="1155CC"/>
                  </a:solidFill>
                </a:uFill>
                <a:latin typeface="Calibri"/>
                <a:cs typeface="Calibri"/>
              </a:rPr>
              <a:t>:</a:t>
            </a:r>
            <a:r>
              <a:rPr sz="3200" b="1" spc="-50">
                <a:solidFill>
                  <a:srgbClr val="1155CC"/>
                </a:solidFill>
                <a:latin typeface="Calibri"/>
                <a:cs typeface="Calibri"/>
              </a:rPr>
              <a:t> </a:t>
            </a:r>
            <a:r>
              <a:rPr sz="3200" spc="-25">
                <a:latin typeface="Calibri"/>
                <a:cs typeface="Calibri"/>
              </a:rPr>
              <a:t>Who’s</a:t>
            </a:r>
            <a:r>
              <a:rPr sz="3200" spc="-60">
                <a:latin typeface="Calibri"/>
                <a:cs typeface="Calibri"/>
              </a:rPr>
              <a:t> </a:t>
            </a:r>
            <a:r>
              <a:rPr sz="3200">
                <a:latin typeface="Calibri"/>
                <a:cs typeface="Calibri"/>
              </a:rPr>
              <a:t>the</a:t>
            </a:r>
            <a:r>
              <a:rPr sz="3200" spc="-55">
                <a:latin typeface="Calibri"/>
                <a:cs typeface="Calibri"/>
              </a:rPr>
              <a:t> </a:t>
            </a:r>
            <a:r>
              <a:rPr sz="3200">
                <a:latin typeface="Calibri"/>
                <a:cs typeface="Calibri"/>
              </a:rPr>
              <a:t>supplier</a:t>
            </a:r>
            <a:r>
              <a:rPr sz="3200" spc="-55">
                <a:latin typeface="Calibri"/>
                <a:cs typeface="Calibri"/>
              </a:rPr>
              <a:t> </a:t>
            </a:r>
            <a:r>
              <a:rPr sz="3200">
                <a:latin typeface="Calibri"/>
                <a:cs typeface="Calibri"/>
              </a:rPr>
              <a:t>and</a:t>
            </a:r>
            <a:r>
              <a:rPr sz="3200" spc="-60">
                <a:latin typeface="Calibri"/>
                <a:cs typeface="Calibri"/>
              </a:rPr>
              <a:t> </a:t>
            </a:r>
            <a:r>
              <a:rPr sz="3200" spc="-20">
                <a:latin typeface="Calibri"/>
                <a:cs typeface="Calibri"/>
              </a:rPr>
              <a:t>who’s</a:t>
            </a:r>
            <a:r>
              <a:rPr sz="3200" spc="-55">
                <a:latin typeface="Calibri"/>
                <a:cs typeface="Calibri"/>
              </a:rPr>
              <a:t> </a:t>
            </a:r>
            <a:r>
              <a:rPr sz="3200">
                <a:latin typeface="Calibri"/>
                <a:cs typeface="Calibri"/>
              </a:rPr>
              <a:t>the</a:t>
            </a:r>
            <a:r>
              <a:rPr sz="3200" spc="-60">
                <a:latin typeface="Calibri"/>
                <a:cs typeface="Calibri"/>
              </a:rPr>
              <a:t> </a:t>
            </a:r>
            <a:r>
              <a:rPr sz="3200" spc="-10">
                <a:latin typeface="Calibri"/>
                <a:cs typeface="Calibri"/>
              </a:rPr>
              <a:t>consumer</a:t>
            </a:r>
            <a:r>
              <a:rPr sz="3200" spc="-65">
                <a:latin typeface="Calibri"/>
                <a:cs typeface="Calibri"/>
              </a:rPr>
              <a:t> </a:t>
            </a:r>
            <a:r>
              <a:rPr sz="3200">
                <a:latin typeface="Calibri"/>
                <a:cs typeface="Calibri"/>
              </a:rPr>
              <a:t>of</a:t>
            </a:r>
            <a:r>
              <a:rPr sz="3200" spc="-55">
                <a:latin typeface="Calibri"/>
                <a:cs typeface="Calibri"/>
              </a:rPr>
              <a:t> </a:t>
            </a:r>
            <a:r>
              <a:rPr sz="3200">
                <a:latin typeface="Calibri"/>
                <a:cs typeface="Calibri"/>
              </a:rPr>
              <a:t>the</a:t>
            </a:r>
            <a:r>
              <a:rPr sz="3200" spc="-60">
                <a:latin typeface="Calibri"/>
                <a:cs typeface="Calibri"/>
              </a:rPr>
              <a:t> </a:t>
            </a:r>
            <a:r>
              <a:rPr sz="3200">
                <a:latin typeface="Calibri"/>
                <a:cs typeface="Calibri"/>
              </a:rPr>
              <a:t>labour</a:t>
            </a:r>
            <a:r>
              <a:rPr sz="3200" spc="-55">
                <a:latin typeface="Calibri"/>
                <a:cs typeface="Calibri"/>
              </a:rPr>
              <a:t> </a:t>
            </a:r>
            <a:r>
              <a:rPr sz="3200" spc="-10">
                <a:latin typeface="Calibri"/>
                <a:cs typeface="Calibri"/>
              </a:rPr>
              <a:t>market?</a:t>
            </a:r>
            <a:endParaRPr lang="en-CA" sz="3200" spc="-10">
              <a:latin typeface="Calibri"/>
              <a:cs typeface="Calibri"/>
            </a:endParaRPr>
          </a:p>
          <a:p>
            <a:pPr marL="12700"/>
            <a:endParaRPr lang="en-CA" sz="3200" spc="-10">
              <a:latin typeface="Calibri"/>
              <a:cs typeface="Calibri"/>
            </a:endParaRPr>
          </a:p>
          <a:p>
            <a:pPr marL="12700"/>
            <a:endParaRPr lang="en-CA" sz="3200" spc="-10">
              <a:latin typeface="Calibri"/>
              <a:cs typeface="Calibri"/>
            </a:endParaRPr>
          </a:p>
          <a:p>
            <a:pPr marL="12700"/>
            <a:r>
              <a:rPr lang="en-CA" sz="3200" b="1" u="heavy">
                <a:solidFill>
                  <a:srgbClr val="1155CC"/>
                </a:solidFill>
                <a:uFill>
                  <a:solidFill>
                    <a:srgbClr val="1155CC"/>
                  </a:solidFill>
                </a:uFill>
                <a:latin typeface="Calibri"/>
                <a:cs typeface="Calibri"/>
              </a:rPr>
              <a:t>Q14:</a:t>
            </a:r>
            <a:r>
              <a:rPr lang="en-CA" sz="3200" b="1" spc="-30">
                <a:solidFill>
                  <a:srgbClr val="1155CC"/>
                </a:solidFill>
                <a:latin typeface="Calibri"/>
                <a:cs typeface="Calibri"/>
              </a:rPr>
              <a:t> </a:t>
            </a:r>
            <a:r>
              <a:rPr lang="en-CA" sz="3200">
                <a:latin typeface="Calibri"/>
                <a:cs typeface="Calibri"/>
              </a:rPr>
              <a:t>Calculate</a:t>
            </a:r>
            <a:r>
              <a:rPr lang="en-CA" sz="3200" spc="-35">
                <a:latin typeface="Calibri"/>
                <a:cs typeface="Calibri"/>
              </a:rPr>
              <a:t> </a:t>
            </a:r>
            <a:r>
              <a:rPr lang="en-CA" sz="3200">
                <a:latin typeface="Calibri"/>
                <a:cs typeface="Calibri"/>
              </a:rPr>
              <a:t>the</a:t>
            </a:r>
            <a:r>
              <a:rPr lang="en-CA" sz="3200" spc="-40">
                <a:latin typeface="Calibri"/>
                <a:cs typeface="Calibri"/>
              </a:rPr>
              <a:t> </a:t>
            </a:r>
            <a:r>
              <a:rPr lang="en-CA" sz="3200">
                <a:latin typeface="Calibri"/>
                <a:cs typeface="Calibri"/>
              </a:rPr>
              <a:t>CS,</a:t>
            </a:r>
            <a:r>
              <a:rPr lang="en-CA" sz="3200" spc="-35">
                <a:latin typeface="Calibri"/>
                <a:cs typeface="Calibri"/>
              </a:rPr>
              <a:t> </a:t>
            </a:r>
            <a:r>
              <a:rPr lang="en-CA" sz="3200">
                <a:latin typeface="Calibri"/>
                <a:cs typeface="Calibri"/>
              </a:rPr>
              <a:t>PS,</a:t>
            </a:r>
            <a:r>
              <a:rPr lang="en-CA" sz="3200" spc="-35">
                <a:latin typeface="Calibri"/>
                <a:cs typeface="Calibri"/>
              </a:rPr>
              <a:t> </a:t>
            </a:r>
            <a:r>
              <a:rPr lang="en-CA" sz="3200">
                <a:latin typeface="Calibri"/>
                <a:cs typeface="Calibri"/>
              </a:rPr>
              <a:t>and</a:t>
            </a:r>
            <a:r>
              <a:rPr lang="en-CA" sz="3200" spc="-40">
                <a:latin typeface="Calibri"/>
                <a:cs typeface="Calibri"/>
              </a:rPr>
              <a:t> </a:t>
            </a:r>
            <a:r>
              <a:rPr lang="en-CA" sz="3200" spc="-20">
                <a:latin typeface="Calibri"/>
                <a:cs typeface="Calibri"/>
              </a:rPr>
              <a:t>DWL.</a:t>
            </a:r>
            <a:endParaRPr lang="en-CA" sz="3200">
              <a:latin typeface="Calibri"/>
              <a:cs typeface="Calibri"/>
            </a:endParaRPr>
          </a:p>
          <a:p>
            <a:pPr marL="12700"/>
            <a:endParaRPr lang="en-CA" sz="3200" spc="-10">
              <a:latin typeface="Calibri"/>
              <a:cs typeface="Calibri"/>
            </a:endParaRPr>
          </a:p>
          <a:p>
            <a:pPr marL="12700"/>
            <a:endParaRPr sz="3200">
              <a:latin typeface="Calibri"/>
              <a:cs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0692925" y="342900"/>
            <a:ext cx="5213124" cy="4866799"/>
          </a:xfrm>
          <a:prstGeom prst="rect">
            <a:avLst/>
          </a:prstGeom>
        </p:spPr>
      </p:pic>
      <p:pic>
        <p:nvPicPr>
          <p:cNvPr id="4" name="object 4"/>
          <p:cNvPicPr/>
          <p:nvPr/>
        </p:nvPicPr>
        <p:blipFill>
          <a:blip r:embed="rId3" cstate="print"/>
          <a:stretch>
            <a:fillRect/>
          </a:stretch>
        </p:blipFill>
        <p:spPr>
          <a:xfrm>
            <a:off x="10692925" y="5235999"/>
            <a:ext cx="5390723" cy="5077301"/>
          </a:xfrm>
          <a:prstGeom prst="rect">
            <a:avLst/>
          </a:prstGeom>
        </p:spPr>
      </p:pic>
      <p:sp>
        <p:nvSpPr>
          <p:cNvPr id="5" name="object 5"/>
          <p:cNvSpPr txBox="1">
            <a:spLocks noGrp="1"/>
          </p:cNvSpPr>
          <p:nvPr>
            <p:ph type="title"/>
          </p:nvPr>
        </p:nvSpPr>
        <p:spPr>
          <a:xfrm>
            <a:off x="877625" y="820614"/>
            <a:ext cx="8972550" cy="665480"/>
          </a:xfrm>
          <a:prstGeom prst="rect">
            <a:avLst/>
          </a:prstGeom>
        </p:spPr>
        <p:txBody>
          <a:bodyPr vert="horz" wrap="square" lIns="0" tIns="12700" rIns="0" bIns="0" rtlCol="0">
            <a:spAutoFit/>
          </a:bodyPr>
          <a:lstStyle/>
          <a:p>
            <a:pPr marL="12700">
              <a:lnSpc>
                <a:spcPct val="100000"/>
              </a:lnSpc>
              <a:spcBef>
                <a:spcPts val="100"/>
              </a:spcBef>
            </a:pPr>
            <a:r>
              <a:rPr sz="4200"/>
              <a:t>7.</a:t>
            </a:r>
            <a:r>
              <a:rPr sz="4200" spc="-105"/>
              <a:t> </a:t>
            </a:r>
            <a:r>
              <a:rPr sz="4200"/>
              <a:t>Government</a:t>
            </a:r>
            <a:r>
              <a:rPr sz="4200" spc="-100"/>
              <a:t> </a:t>
            </a:r>
            <a:r>
              <a:rPr sz="4200"/>
              <a:t>Actions</a:t>
            </a:r>
            <a:r>
              <a:rPr sz="4200" spc="-100"/>
              <a:t> </a:t>
            </a:r>
            <a:r>
              <a:rPr sz="4200"/>
              <a:t>in</a:t>
            </a:r>
            <a:r>
              <a:rPr sz="4200" spc="-105"/>
              <a:t> </a:t>
            </a:r>
            <a:r>
              <a:rPr sz="4200"/>
              <a:t>Market</a:t>
            </a:r>
            <a:r>
              <a:rPr sz="4200" spc="-100"/>
              <a:t> </a:t>
            </a:r>
            <a:r>
              <a:rPr sz="4200"/>
              <a:t>-</a:t>
            </a:r>
            <a:r>
              <a:rPr sz="4200" spc="-100"/>
              <a:t> </a:t>
            </a:r>
            <a:r>
              <a:rPr sz="4200" spc="-25"/>
              <a:t>Taxes</a:t>
            </a:r>
            <a:endParaRPr sz="4200"/>
          </a:p>
        </p:txBody>
      </p:sp>
      <p:sp>
        <p:nvSpPr>
          <p:cNvPr id="6" name="object 6"/>
          <p:cNvSpPr txBox="1"/>
          <p:nvPr/>
        </p:nvSpPr>
        <p:spPr>
          <a:xfrm>
            <a:off x="906842" y="2016596"/>
            <a:ext cx="9572625" cy="6455613"/>
          </a:xfrm>
          <a:prstGeom prst="rect">
            <a:avLst/>
          </a:prstGeom>
        </p:spPr>
        <p:txBody>
          <a:bodyPr vert="horz" wrap="square" lIns="0" tIns="12700" rIns="0" bIns="0" rtlCol="0">
            <a:spAutoFit/>
          </a:bodyPr>
          <a:lstStyle/>
          <a:p>
            <a:pPr marL="440055" marR="5080" indent="-427990">
              <a:spcBef>
                <a:spcPts val="100"/>
              </a:spcBef>
              <a:buFont typeface="Arial"/>
              <a:buChar char="●"/>
              <a:tabLst>
                <a:tab pos="440055" algn="l"/>
              </a:tabLst>
            </a:pPr>
            <a:r>
              <a:rPr lang="en-CA" sz="3200" b="1">
                <a:latin typeface="Calibri"/>
                <a:cs typeface="Calibri"/>
              </a:rPr>
              <a:t>T</a:t>
            </a:r>
            <a:r>
              <a:rPr sz="3200" b="1">
                <a:latin typeface="Calibri"/>
                <a:cs typeface="Calibri"/>
              </a:rPr>
              <a:t>ax</a:t>
            </a:r>
            <a:r>
              <a:rPr sz="3200" b="1" spc="-55">
                <a:latin typeface="Calibri"/>
                <a:cs typeface="Calibri"/>
              </a:rPr>
              <a:t> </a:t>
            </a:r>
            <a:r>
              <a:rPr sz="3200" b="1" spc="-10">
                <a:latin typeface="Calibri"/>
                <a:cs typeface="Calibri"/>
              </a:rPr>
              <a:t>incidence</a:t>
            </a:r>
            <a:r>
              <a:rPr sz="3200" spc="-10">
                <a:latin typeface="Calibri"/>
                <a:cs typeface="Calibri"/>
              </a:rPr>
              <a:t>:</a:t>
            </a:r>
            <a:r>
              <a:rPr sz="3200" spc="-50">
                <a:latin typeface="Calibri"/>
                <a:cs typeface="Calibri"/>
              </a:rPr>
              <a:t> </a:t>
            </a:r>
            <a:r>
              <a:rPr sz="3200">
                <a:latin typeface="Calibri"/>
                <a:cs typeface="Calibri"/>
              </a:rPr>
              <a:t>division</a:t>
            </a:r>
            <a:r>
              <a:rPr sz="3200" spc="-50">
                <a:latin typeface="Calibri"/>
                <a:cs typeface="Calibri"/>
              </a:rPr>
              <a:t> </a:t>
            </a:r>
            <a:r>
              <a:rPr sz="3200">
                <a:latin typeface="Calibri"/>
                <a:cs typeface="Calibri"/>
              </a:rPr>
              <a:t>of</a:t>
            </a:r>
            <a:r>
              <a:rPr sz="3200" spc="-50">
                <a:latin typeface="Calibri"/>
                <a:cs typeface="Calibri"/>
              </a:rPr>
              <a:t> </a:t>
            </a:r>
            <a:r>
              <a:rPr sz="3200">
                <a:latin typeface="Calibri"/>
                <a:cs typeface="Calibri"/>
              </a:rPr>
              <a:t>the</a:t>
            </a:r>
            <a:r>
              <a:rPr sz="3200" spc="-50">
                <a:latin typeface="Calibri"/>
                <a:cs typeface="Calibri"/>
              </a:rPr>
              <a:t> </a:t>
            </a:r>
            <a:r>
              <a:rPr sz="3200">
                <a:latin typeface="Calibri"/>
                <a:cs typeface="Calibri"/>
              </a:rPr>
              <a:t>burden</a:t>
            </a:r>
            <a:r>
              <a:rPr sz="3200" spc="-50">
                <a:latin typeface="Calibri"/>
                <a:cs typeface="Calibri"/>
              </a:rPr>
              <a:t> </a:t>
            </a:r>
            <a:r>
              <a:rPr sz="3200">
                <a:latin typeface="Calibri"/>
                <a:cs typeface="Calibri"/>
              </a:rPr>
              <a:t>of</a:t>
            </a:r>
            <a:r>
              <a:rPr sz="3200" spc="-50">
                <a:latin typeface="Calibri"/>
                <a:cs typeface="Calibri"/>
              </a:rPr>
              <a:t> </a:t>
            </a:r>
            <a:r>
              <a:rPr sz="3200">
                <a:latin typeface="Calibri"/>
                <a:cs typeface="Calibri"/>
              </a:rPr>
              <a:t>a</a:t>
            </a:r>
            <a:r>
              <a:rPr sz="3200" spc="-50">
                <a:latin typeface="Calibri"/>
                <a:cs typeface="Calibri"/>
              </a:rPr>
              <a:t> </a:t>
            </a:r>
            <a:r>
              <a:rPr sz="3200">
                <a:latin typeface="Calibri"/>
                <a:cs typeface="Calibri"/>
              </a:rPr>
              <a:t>tax</a:t>
            </a:r>
            <a:r>
              <a:rPr sz="3200" spc="-50">
                <a:latin typeface="Calibri"/>
                <a:cs typeface="Calibri"/>
              </a:rPr>
              <a:t> </a:t>
            </a:r>
            <a:r>
              <a:rPr sz="3200">
                <a:latin typeface="Calibri"/>
                <a:cs typeface="Calibri"/>
              </a:rPr>
              <a:t>between</a:t>
            </a:r>
            <a:r>
              <a:rPr sz="3200" spc="-50">
                <a:latin typeface="Calibri"/>
                <a:cs typeface="Calibri"/>
              </a:rPr>
              <a:t> </a:t>
            </a:r>
            <a:r>
              <a:rPr sz="3200">
                <a:latin typeface="Calibri"/>
                <a:cs typeface="Calibri"/>
              </a:rPr>
              <a:t>the</a:t>
            </a:r>
            <a:r>
              <a:rPr sz="3200" spc="-50">
                <a:latin typeface="Calibri"/>
                <a:cs typeface="Calibri"/>
              </a:rPr>
              <a:t> </a:t>
            </a:r>
            <a:r>
              <a:rPr sz="3200">
                <a:latin typeface="Calibri"/>
                <a:cs typeface="Calibri"/>
              </a:rPr>
              <a:t>seller</a:t>
            </a:r>
            <a:r>
              <a:rPr sz="3200" spc="-50">
                <a:latin typeface="Calibri"/>
                <a:cs typeface="Calibri"/>
              </a:rPr>
              <a:t> </a:t>
            </a:r>
            <a:r>
              <a:rPr sz="3200" spc="-25">
                <a:latin typeface="Calibri"/>
                <a:cs typeface="Calibri"/>
              </a:rPr>
              <a:t>and </a:t>
            </a:r>
            <a:r>
              <a:rPr sz="3200" spc="-10">
                <a:latin typeface="Calibri"/>
                <a:cs typeface="Calibri"/>
              </a:rPr>
              <a:t>buyer</a:t>
            </a:r>
            <a:endParaRPr sz="3200">
              <a:latin typeface="Calibri"/>
              <a:cs typeface="Calibri"/>
            </a:endParaRPr>
          </a:p>
          <a:p>
            <a:pPr marL="897255" lvl="1" indent="-427355">
              <a:spcBef>
                <a:spcPts val="1560"/>
              </a:spcBef>
              <a:buFont typeface="Arial MT"/>
              <a:buChar char="○"/>
              <a:tabLst>
                <a:tab pos="897255" algn="l"/>
              </a:tabLst>
            </a:pPr>
            <a:r>
              <a:rPr sz="3200">
                <a:latin typeface="Calibri"/>
                <a:cs typeface="Calibri"/>
              </a:rPr>
              <a:t>increases</a:t>
            </a:r>
            <a:r>
              <a:rPr sz="3200" spc="-130">
                <a:latin typeface="Calibri"/>
                <a:cs typeface="Calibri"/>
              </a:rPr>
              <a:t> </a:t>
            </a:r>
            <a:r>
              <a:rPr sz="3200" spc="-170">
                <a:latin typeface="Calibri"/>
                <a:cs typeface="Calibri"/>
              </a:rPr>
              <a:t>P,</a:t>
            </a:r>
            <a:r>
              <a:rPr sz="3200" spc="-5">
                <a:latin typeface="Calibri"/>
                <a:cs typeface="Calibri"/>
              </a:rPr>
              <a:t> </a:t>
            </a:r>
            <a:r>
              <a:rPr sz="3200">
                <a:latin typeface="Calibri"/>
                <a:cs typeface="Calibri"/>
              </a:rPr>
              <a:t>decreases</a:t>
            </a:r>
            <a:r>
              <a:rPr sz="3200" spc="-65">
                <a:latin typeface="Calibri"/>
                <a:cs typeface="Calibri"/>
              </a:rPr>
              <a:t> </a:t>
            </a:r>
            <a:r>
              <a:rPr sz="3200" spc="-60">
                <a:latin typeface="Calibri"/>
                <a:cs typeface="Calibri"/>
              </a:rPr>
              <a:t>Q</a:t>
            </a:r>
            <a:endParaRPr sz="3200">
              <a:latin typeface="Calibri"/>
              <a:cs typeface="Calibri"/>
            </a:endParaRPr>
          </a:p>
          <a:p>
            <a:pPr marL="440055" indent="-427355">
              <a:spcBef>
                <a:spcPts val="1560"/>
              </a:spcBef>
              <a:buFont typeface="Arial MT"/>
              <a:buChar char="●"/>
              <a:tabLst>
                <a:tab pos="440055" algn="l"/>
              </a:tabLst>
            </a:pPr>
            <a:r>
              <a:rPr lang="en-CA" sz="3200">
                <a:latin typeface="Calibri"/>
                <a:cs typeface="Calibri"/>
              </a:rPr>
              <a:t>I</a:t>
            </a:r>
            <a:r>
              <a:rPr sz="3200">
                <a:latin typeface="Calibri"/>
                <a:cs typeface="Calibri"/>
              </a:rPr>
              <a:t>f</a:t>
            </a:r>
            <a:r>
              <a:rPr sz="3200" spc="-50">
                <a:latin typeface="Calibri"/>
                <a:cs typeface="Calibri"/>
              </a:rPr>
              <a:t> </a:t>
            </a:r>
            <a:r>
              <a:rPr sz="3200" spc="-10">
                <a:latin typeface="Calibri"/>
                <a:cs typeface="Calibri"/>
              </a:rPr>
              <a:t>taxes</a:t>
            </a:r>
            <a:r>
              <a:rPr sz="3200" spc="-45">
                <a:latin typeface="Calibri"/>
                <a:cs typeface="Calibri"/>
              </a:rPr>
              <a:t> </a:t>
            </a:r>
            <a:r>
              <a:rPr sz="3200">
                <a:latin typeface="Calibri"/>
                <a:cs typeface="Calibri"/>
              </a:rPr>
              <a:t>are</a:t>
            </a:r>
            <a:r>
              <a:rPr sz="3200" spc="-50">
                <a:latin typeface="Calibri"/>
                <a:cs typeface="Calibri"/>
              </a:rPr>
              <a:t> </a:t>
            </a:r>
            <a:r>
              <a:rPr sz="3200">
                <a:latin typeface="Calibri"/>
                <a:cs typeface="Calibri"/>
              </a:rPr>
              <a:t>imposed</a:t>
            </a:r>
            <a:r>
              <a:rPr sz="3200" spc="-45">
                <a:latin typeface="Calibri"/>
                <a:cs typeface="Calibri"/>
              </a:rPr>
              <a:t> </a:t>
            </a:r>
            <a:r>
              <a:rPr sz="3200">
                <a:latin typeface="Calibri"/>
                <a:cs typeface="Calibri"/>
              </a:rPr>
              <a:t>on</a:t>
            </a:r>
            <a:r>
              <a:rPr sz="3200" spc="-45">
                <a:latin typeface="Calibri"/>
                <a:cs typeface="Calibri"/>
              </a:rPr>
              <a:t> </a:t>
            </a:r>
            <a:r>
              <a:rPr sz="3200">
                <a:latin typeface="Calibri"/>
                <a:cs typeface="Calibri"/>
              </a:rPr>
              <a:t>the</a:t>
            </a:r>
            <a:r>
              <a:rPr sz="3200" spc="-50">
                <a:latin typeface="Calibri"/>
                <a:cs typeface="Calibri"/>
              </a:rPr>
              <a:t> </a:t>
            </a:r>
            <a:r>
              <a:rPr sz="3200" spc="-10">
                <a:latin typeface="Calibri"/>
                <a:cs typeface="Calibri"/>
              </a:rPr>
              <a:t>seller</a:t>
            </a:r>
            <a:r>
              <a:rPr sz="3200" spc="-10">
                <a:latin typeface="Arial MT"/>
                <a:cs typeface="Arial MT"/>
              </a:rPr>
              <a:t>…</a:t>
            </a:r>
            <a:endParaRPr sz="3200">
              <a:latin typeface="Arial MT"/>
              <a:cs typeface="Arial MT"/>
            </a:endParaRPr>
          </a:p>
          <a:p>
            <a:pPr marL="897255" lvl="1" indent="-427355">
              <a:spcBef>
                <a:spcPts val="1560"/>
              </a:spcBef>
              <a:buFont typeface="Arial MT"/>
              <a:buChar char="○"/>
              <a:tabLst>
                <a:tab pos="897255" algn="l"/>
              </a:tabLst>
            </a:pPr>
            <a:r>
              <a:rPr sz="3200">
                <a:latin typeface="Calibri"/>
                <a:cs typeface="Calibri"/>
              </a:rPr>
              <a:t>costs</a:t>
            </a:r>
            <a:r>
              <a:rPr sz="3200" spc="-45">
                <a:latin typeface="Calibri"/>
                <a:cs typeface="Calibri"/>
              </a:rPr>
              <a:t> </a:t>
            </a:r>
            <a:r>
              <a:rPr sz="3200">
                <a:latin typeface="Calibri"/>
                <a:cs typeface="Calibri"/>
              </a:rPr>
              <a:t>rise</a:t>
            </a:r>
            <a:r>
              <a:rPr sz="3200" spc="-40">
                <a:latin typeface="Calibri"/>
                <a:cs typeface="Calibri"/>
              </a:rPr>
              <a:t> </a:t>
            </a:r>
            <a:r>
              <a:rPr sz="3200">
                <a:latin typeface="Calibri"/>
                <a:cs typeface="Calibri"/>
              </a:rPr>
              <a:t>&gt;</a:t>
            </a:r>
            <a:r>
              <a:rPr sz="3200" spc="-40">
                <a:latin typeface="Calibri"/>
                <a:cs typeface="Calibri"/>
              </a:rPr>
              <a:t> </a:t>
            </a:r>
            <a:r>
              <a:rPr sz="3200">
                <a:latin typeface="Calibri"/>
                <a:cs typeface="Calibri"/>
              </a:rPr>
              <a:t>supply</a:t>
            </a:r>
            <a:r>
              <a:rPr sz="3200" spc="-40">
                <a:latin typeface="Calibri"/>
                <a:cs typeface="Calibri"/>
              </a:rPr>
              <a:t> </a:t>
            </a:r>
            <a:r>
              <a:rPr sz="3200">
                <a:latin typeface="Calibri"/>
                <a:cs typeface="Calibri"/>
              </a:rPr>
              <a:t>curve</a:t>
            </a:r>
            <a:r>
              <a:rPr sz="3200" spc="-40">
                <a:latin typeface="Calibri"/>
                <a:cs typeface="Calibri"/>
              </a:rPr>
              <a:t> </a:t>
            </a:r>
            <a:r>
              <a:rPr sz="3200">
                <a:latin typeface="Calibri"/>
                <a:cs typeface="Calibri"/>
              </a:rPr>
              <a:t>shifts</a:t>
            </a:r>
            <a:r>
              <a:rPr sz="3200" spc="-40">
                <a:latin typeface="Calibri"/>
                <a:cs typeface="Calibri"/>
              </a:rPr>
              <a:t> </a:t>
            </a:r>
            <a:r>
              <a:rPr sz="3200">
                <a:latin typeface="Calibri"/>
                <a:cs typeface="Calibri"/>
              </a:rPr>
              <a:t>to</a:t>
            </a:r>
            <a:r>
              <a:rPr sz="3200" spc="-25">
                <a:latin typeface="Calibri"/>
                <a:cs typeface="Calibri"/>
              </a:rPr>
              <a:t> </a:t>
            </a:r>
            <a:r>
              <a:rPr sz="3200" b="1" i="1">
                <a:solidFill>
                  <a:srgbClr val="E06666"/>
                </a:solidFill>
                <a:latin typeface="Calibri"/>
                <a:cs typeface="Calibri"/>
              </a:rPr>
              <a:t>S</a:t>
            </a:r>
            <a:r>
              <a:rPr sz="3200" b="1" i="1" spc="-40">
                <a:solidFill>
                  <a:srgbClr val="E06666"/>
                </a:solidFill>
                <a:latin typeface="Calibri"/>
                <a:cs typeface="Calibri"/>
              </a:rPr>
              <a:t> </a:t>
            </a:r>
            <a:r>
              <a:rPr sz="3200" b="1" i="1">
                <a:solidFill>
                  <a:srgbClr val="E06666"/>
                </a:solidFill>
                <a:latin typeface="Calibri"/>
                <a:cs typeface="Calibri"/>
              </a:rPr>
              <a:t>+</a:t>
            </a:r>
            <a:r>
              <a:rPr sz="3200" b="1" i="1" spc="-40">
                <a:solidFill>
                  <a:srgbClr val="E06666"/>
                </a:solidFill>
                <a:latin typeface="Calibri"/>
                <a:cs typeface="Calibri"/>
              </a:rPr>
              <a:t> </a:t>
            </a:r>
            <a:r>
              <a:rPr sz="3200" b="1" i="1">
                <a:solidFill>
                  <a:srgbClr val="E06666"/>
                </a:solidFill>
                <a:latin typeface="Calibri"/>
                <a:cs typeface="Calibri"/>
              </a:rPr>
              <a:t>tax</a:t>
            </a:r>
            <a:r>
              <a:rPr sz="3200" b="1" i="1" spc="-40">
                <a:solidFill>
                  <a:srgbClr val="E06666"/>
                </a:solidFill>
                <a:latin typeface="Calibri"/>
                <a:cs typeface="Calibri"/>
              </a:rPr>
              <a:t> </a:t>
            </a:r>
            <a:r>
              <a:rPr sz="3200" b="1" i="1">
                <a:solidFill>
                  <a:srgbClr val="E06666"/>
                </a:solidFill>
                <a:latin typeface="Calibri"/>
                <a:cs typeface="Calibri"/>
              </a:rPr>
              <a:t>on</a:t>
            </a:r>
            <a:r>
              <a:rPr sz="3200" b="1" i="1" spc="-45">
                <a:solidFill>
                  <a:srgbClr val="E06666"/>
                </a:solidFill>
                <a:latin typeface="Calibri"/>
                <a:cs typeface="Calibri"/>
              </a:rPr>
              <a:t> </a:t>
            </a:r>
            <a:r>
              <a:rPr sz="3200" b="1" i="1" spc="-10">
                <a:solidFill>
                  <a:srgbClr val="E06666"/>
                </a:solidFill>
                <a:latin typeface="Calibri"/>
                <a:cs typeface="Calibri"/>
              </a:rPr>
              <a:t>sellers</a:t>
            </a:r>
            <a:endParaRPr sz="3200">
              <a:latin typeface="Calibri"/>
              <a:cs typeface="Calibri"/>
            </a:endParaRPr>
          </a:p>
          <a:p>
            <a:pPr marL="440055" indent="-427355">
              <a:spcBef>
                <a:spcPts val="1560"/>
              </a:spcBef>
              <a:buFont typeface="Arial MT"/>
              <a:buChar char="●"/>
              <a:tabLst>
                <a:tab pos="440055" algn="l"/>
              </a:tabLst>
            </a:pPr>
            <a:r>
              <a:rPr lang="en-CA" sz="3200">
                <a:latin typeface="Calibri"/>
                <a:cs typeface="Calibri"/>
              </a:rPr>
              <a:t>I</a:t>
            </a:r>
            <a:r>
              <a:rPr sz="3200">
                <a:latin typeface="Calibri"/>
                <a:cs typeface="Calibri"/>
              </a:rPr>
              <a:t>f</a:t>
            </a:r>
            <a:r>
              <a:rPr sz="3200" spc="-50">
                <a:latin typeface="Calibri"/>
                <a:cs typeface="Calibri"/>
              </a:rPr>
              <a:t> </a:t>
            </a:r>
            <a:r>
              <a:rPr sz="3200" spc="-10">
                <a:latin typeface="Calibri"/>
                <a:cs typeface="Calibri"/>
              </a:rPr>
              <a:t>taxes</a:t>
            </a:r>
            <a:r>
              <a:rPr sz="3200" spc="-45">
                <a:latin typeface="Calibri"/>
                <a:cs typeface="Calibri"/>
              </a:rPr>
              <a:t> </a:t>
            </a:r>
            <a:r>
              <a:rPr sz="3200">
                <a:latin typeface="Calibri"/>
                <a:cs typeface="Calibri"/>
              </a:rPr>
              <a:t>are</a:t>
            </a:r>
            <a:r>
              <a:rPr sz="3200" spc="-50">
                <a:latin typeface="Calibri"/>
                <a:cs typeface="Calibri"/>
              </a:rPr>
              <a:t> </a:t>
            </a:r>
            <a:r>
              <a:rPr sz="3200">
                <a:latin typeface="Calibri"/>
                <a:cs typeface="Calibri"/>
              </a:rPr>
              <a:t>imposed</a:t>
            </a:r>
            <a:r>
              <a:rPr sz="3200" spc="-45">
                <a:latin typeface="Calibri"/>
                <a:cs typeface="Calibri"/>
              </a:rPr>
              <a:t> </a:t>
            </a:r>
            <a:r>
              <a:rPr sz="3200">
                <a:latin typeface="Calibri"/>
                <a:cs typeface="Calibri"/>
              </a:rPr>
              <a:t>on</a:t>
            </a:r>
            <a:r>
              <a:rPr sz="3200" spc="-45">
                <a:latin typeface="Calibri"/>
                <a:cs typeface="Calibri"/>
              </a:rPr>
              <a:t> </a:t>
            </a:r>
            <a:r>
              <a:rPr sz="3200">
                <a:latin typeface="Calibri"/>
                <a:cs typeface="Calibri"/>
              </a:rPr>
              <a:t>the</a:t>
            </a:r>
            <a:r>
              <a:rPr sz="3200" spc="-50">
                <a:latin typeface="Calibri"/>
                <a:cs typeface="Calibri"/>
              </a:rPr>
              <a:t> </a:t>
            </a:r>
            <a:r>
              <a:rPr sz="3200" spc="-10">
                <a:latin typeface="Calibri"/>
                <a:cs typeface="Calibri"/>
              </a:rPr>
              <a:t>buyer</a:t>
            </a:r>
            <a:endParaRPr sz="3200">
              <a:latin typeface="Calibri"/>
              <a:cs typeface="Calibri"/>
            </a:endParaRPr>
          </a:p>
          <a:p>
            <a:pPr marL="897255" marR="634365" lvl="1" indent="-427990">
              <a:buFont typeface="Arial MT"/>
              <a:buChar char="○"/>
              <a:tabLst>
                <a:tab pos="897255" algn="l"/>
              </a:tabLst>
            </a:pPr>
            <a:r>
              <a:rPr sz="3200">
                <a:latin typeface="Calibri"/>
                <a:cs typeface="Calibri"/>
              </a:rPr>
              <a:t>the</a:t>
            </a:r>
            <a:r>
              <a:rPr sz="3200" spc="-50">
                <a:latin typeface="Calibri"/>
                <a:cs typeface="Calibri"/>
              </a:rPr>
              <a:t> </a:t>
            </a:r>
            <a:r>
              <a:rPr sz="3200">
                <a:latin typeface="Calibri"/>
                <a:cs typeface="Calibri"/>
              </a:rPr>
              <a:t>amount</a:t>
            </a:r>
            <a:r>
              <a:rPr sz="3200" spc="-45">
                <a:latin typeface="Calibri"/>
                <a:cs typeface="Calibri"/>
              </a:rPr>
              <a:t> </a:t>
            </a:r>
            <a:r>
              <a:rPr sz="3200">
                <a:latin typeface="Calibri"/>
                <a:cs typeface="Calibri"/>
              </a:rPr>
              <a:t>the</a:t>
            </a:r>
            <a:r>
              <a:rPr sz="3200" spc="-50">
                <a:latin typeface="Calibri"/>
                <a:cs typeface="Calibri"/>
              </a:rPr>
              <a:t> </a:t>
            </a:r>
            <a:r>
              <a:rPr sz="3200">
                <a:latin typeface="Calibri"/>
                <a:cs typeface="Calibri"/>
              </a:rPr>
              <a:t>buyer</a:t>
            </a:r>
            <a:r>
              <a:rPr sz="3200" spc="-45">
                <a:latin typeface="Calibri"/>
                <a:cs typeface="Calibri"/>
              </a:rPr>
              <a:t> </a:t>
            </a:r>
            <a:r>
              <a:rPr sz="3200">
                <a:latin typeface="Calibri"/>
                <a:cs typeface="Calibri"/>
              </a:rPr>
              <a:t>is</a:t>
            </a:r>
            <a:r>
              <a:rPr sz="3200" spc="-50">
                <a:latin typeface="Calibri"/>
                <a:cs typeface="Calibri"/>
              </a:rPr>
              <a:t> </a:t>
            </a:r>
            <a:r>
              <a:rPr sz="3200">
                <a:latin typeface="Calibri"/>
                <a:cs typeface="Calibri"/>
              </a:rPr>
              <a:t>willing</a:t>
            </a:r>
            <a:r>
              <a:rPr sz="3200" spc="-45">
                <a:latin typeface="Calibri"/>
                <a:cs typeface="Calibri"/>
              </a:rPr>
              <a:t> </a:t>
            </a:r>
            <a:r>
              <a:rPr sz="3200">
                <a:latin typeface="Calibri"/>
                <a:cs typeface="Calibri"/>
              </a:rPr>
              <a:t>to</a:t>
            </a:r>
            <a:r>
              <a:rPr sz="3200" spc="-50">
                <a:latin typeface="Calibri"/>
                <a:cs typeface="Calibri"/>
              </a:rPr>
              <a:t> </a:t>
            </a:r>
            <a:r>
              <a:rPr sz="3200">
                <a:latin typeface="Calibri"/>
                <a:cs typeface="Calibri"/>
              </a:rPr>
              <a:t>pay</a:t>
            </a:r>
            <a:r>
              <a:rPr sz="3200" spc="-45">
                <a:latin typeface="Calibri"/>
                <a:cs typeface="Calibri"/>
              </a:rPr>
              <a:t> </a:t>
            </a:r>
            <a:r>
              <a:rPr sz="3200">
                <a:latin typeface="Calibri"/>
                <a:cs typeface="Calibri"/>
              </a:rPr>
              <a:t>the</a:t>
            </a:r>
            <a:r>
              <a:rPr sz="3200" spc="-50">
                <a:latin typeface="Calibri"/>
                <a:cs typeface="Calibri"/>
              </a:rPr>
              <a:t> </a:t>
            </a:r>
            <a:r>
              <a:rPr sz="3200">
                <a:latin typeface="Calibri"/>
                <a:cs typeface="Calibri"/>
              </a:rPr>
              <a:t>seller</a:t>
            </a:r>
            <a:r>
              <a:rPr sz="3200" spc="-45">
                <a:latin typeface="Calibri"/>
                <a:cs typeface="Calibri"/>
              </a:rPr>
              <a:t> </a:t>
            </a:r>
            <a:r>
              <a:rPr sz="3200">
                <a:latin typeface="Calibri"/>
                <a:cs typeface="Calibri"/>
              </a:rPr>
              <a:t>decreases</a:t>
            </a:r>
            <a:r>
              <a:rPr sz="3200" spc="-50">
                <a:latin typeface="Calibri"/>
                <a:cs typeface="Calibri"/>
              </a:rPr>
              <a:t> &gt; </a:t>
            </a:r>
            <a:r>
              <a:rPr sz="3200">
                <a:latin typeface="Calibri"/>
                <a:cs typeface="Calibri"/>
              </a:rPr>
              <a:t>demand</a:t>
            </a:r>
            <a:r>
              <a:rPr sz="3200" spc="-40">
                <a:latin typeface="Calibri"/>
                <a:cs typeface="Calibri"/>
              </a:rPr>
              <a:t> </a:t>
            </a:r>
            <a:r>
              <a:rPr sz="3200">
                <a:latin typeface="Calibri"/>
                <a:cs typeface="Calibri"/>
              </a:rPr>
              <a:t>curve</a:t>
            </a:r>
            <a:r>
              <a:rPr sz="3200" spc="-40">
                <a:latin typeface="Calibri"/>
                <a:cs typeface="Calibri"/>
              </a:rPr>
              <a:t> </a:t>
            </a:r>
            <a:r>
              <a:rPr sz="3200">
                <a:latin typeface="Calibri"/>
                <a:cs typeface="Calibri"/>
              </a:rPr>
              <a:t>shifts</a:t>
            </a:r>
            <a:r>
              <a:rPr sz="3200" spc="-40">
                <a:latin typeface="Calibri"/>
                <a:cs typeface="Calibri"/>
              </a:rPr>
              <a:t> </a:t>
            </a:r>
            <a:r>
              <a:rPr sz="3200">
                <a:latin typeface="Calibri"/>
                <a:cs typeface="Calibri"/>
              </a:rPr>
              <a:t>to</a:t>
            </a:r>
            <a:r>
              <a:rPr sz="3200" spc="-30">
                <a:latin typeface="Calibri"/>
                <a:cs typeface="Calibri"/>
              </a:rPr>
              <a:t> </a:t>
            </a:r>
            <a:r>
              <a:rPr sz="3200" b="1" i="1">
                <a:solidFill>
                  <a:srgbClr val="E06666"/>
                </a:solidFill>
                <a:latin typeface="Calibri"/>
                <a:cs typeface="Calibri"/>
              </a:rPr>
              <a:t>D</a:t>
            </a:r>
            <a:r>
              <a:rPr sz="3200" b="1" i="1" spc="-40">
                <a:solidFill>
                  <a:srgbClr val="E06666"/>
                </a:solidFill>
                <a:latin typeface="Calibri"/>
                <a:cs typeface="Calibri"/>
              </a:rPr>
              <a:t> </a:t>
            </a:r>
            <a:r>
              <a:rPr sz="3200" b="1" i="1">
                <a:solidFill>
                  <a:srgbClr val="E06666"/>
                </a:solidFill>
                <a:latin typeface="Calibri"/>
                <a:cs typeface="Calibri"/>
              </a:rPr>
              <a:t>–</a:t>
            </a:r>
            <a:r>
              <a:rPr sz="3200" b="1" i="1" spc="-40">
                <a:solidFill>
                  <a:srgbClr val="E06666"/>
                </a:solidFill>
                <a:latin typeface="Calibri"/>
                <a:cs typeface="Calibri"/>
              </a:rPr>
              <a:t> </a:t>
            </a:r>
            <a:r>
              <a:rPr sz="3200" b="1" i="1">
                <a:solidFill>
                  <a:srgbClr val="E06666"/>
                </a:solidFill>
                <a:latin typeface="Calibri"/>
                <a:cs typeface="Calibri"/>
              </a:rPr>
              <a:t>tax</a:t>
            </a:r>
            <a:r>
              <a:rPr sz="3200" b="1" i="1" spc="-40">
                <a:solidFill>
                  <a:srgbClr val="E06666"/>
                </a:solidFill>
                <a:latin typeface="Calibri"/>
                <a:cs typeface="Calibri"/>
              </a:rPr>
              <a:t> </a:t>
            </a:r>
            <a:r>
              <a:rPr sz="3200" b="1" i="1">
                <a:solidFill>
                  <a:srgbClr val="E06666"/>
                </a:solidFill>
                <a:latin typeface="Calibri"/>
                <a:cs typeface="Calibri"/>
              </a:rPr>
              <a:t>on</a:t>
            </a:r>
            <a:r>
              <a:rPr sz="3200" b="1" i="1" spc="-40">
                <a:solidFill>
                  <a:srgbClr val="E06666"/>
                </a:solidFill>
                <a:latin typeface="Calibri"/>
                <a:cs typeface="Calibri"/>
              </a:rPr>
              <a:t> </a:t>
            </a:r>
            <a:r>
              <a:rPr sz="3200" b="1" i="1" spc="-10">
                <a:solidFill>
                  <a:srgbClr val="E06666"/>
                </a:solidFill>
                <a:latin typeface="Calibri"/>
                <a:cs typeface="Calibri"/>
              </a:rPr>
              <a:t>buyers</a:t>
            </a:r>
            <a:endParaRPr sz="3200">
              <a:latin typeface="Calibri"/>
              <a:cs typeface="Calibri"/>
            </a:endParaRPr>
          </a:p>
          <a:p>
            <a:pPr marL="440055" indent="-427355">
              <a:spcBef>
                <a:spcPts val="1560"/>
              </a:spcBef>
              <a:buFont typeface="Arial MT"/>
              <a:buChar char="●"/>
              <a:tabLst>
                <a:tab pos="440055" algn="l"/>
              </a:tabLst>
            </a:pPr>
            <a:r>
              <a:rPr sz="3200">
                <a:latin typeface="Calibri"/>
                <a:cs typeface="Calibri"/>
              </a:rPr>
              <a:t>No</a:t>
            </a:r>
            <a:r>
              <a:rPr sz="3200" spc="-50">
                <a:latin typeface="Calibri"/>
                <a:cs typeface="Calibri"/>
              </a:rPr>
              <a:t> </a:t>
            </a:r>
            <a:r>
              <a:rPr sz="3200" spc="-10">
                <a:latin typeface="Calibri"/>
                <a:cs typeface="Calibri"/>
              </a:rPr>
              <a:t>matter</a:t>
            </a:r>
            <a:r>
              <a:rPr sz="3200" spc="-50">
                <a:latin typeface="Calibri"/>
                <a:cs typeface="Calibri"/>
              </a:rPr>
              <a:t> </a:t>
            </a:r>
            <a:r>
              <a:rPr sz="3200">
                <a:latin typeface="Calibri"/>
                <a:cs typeface="Calibri"/>
              </a:rPr>
              <a:t>who</a:t>
            </a:r>
            <a:r>
              <a:rPr sz="3200" spc="-50">
                <a:latin typeface="Calibri"/>
                <a:cs typeface="Calibri"/>
              </a:rPr>
              <a:t> </a:t>
            </a:r>
            <a:r>
              <a:rPr sz="3200">
                <a:latin typeface="Calibri"/>
                <a:cs typeface="Calibri"/>
              </a:rPr>
              <a:t>the</a:t>
            </a:r>
            <a:r>
              <a:rPr sz="3200" spc="-50">
                <a:latin typeface="Calibri"/>
                <a:cs typeface="Calibri"/>
              </a:rPr>
              <a:t> </a:t>
            </a:r>
            <a:r>
              <a:rPr sz="3200" spc="-10">
                <a:latin typeface="Calibri"/>
                <a:cs typeface="Calibri"/>
              </a:rPr>
              <a:t>taxes</a:t>
            </a:r>
            <a:r>
              <a:rPr sz="3200" spc="-50">
                <a:latin typeface="Calibri"/>
                <a:cs typeface="Calibri"/>
              </a:rPr>
              <a:t> </a:t>
            </a:r>
            <a:r>
              <a:rPr sz="3200">
                <a:latin typeface="Calibri"/>
                <a:cs typeface="Calibri"/>
              </a:rPr>
              <a:t>are</a:t>
            </a:r>
            <a:r>
              <a:rPr sz="3200" spc="-50">
                <a:latin typeface="Calibri"/>
                <a:cs typeface="Calibri"/>
              </a:rPr>
              <a:t> </a:t>
            </a:r>
            <a:r>
              <a:rPr sz="3200">
                <a:latin typeface="Calibri"/>
                <a:cs typeface="Calibri"/>
              </a:rPr>
              <a:t>imposed</a:t>
            </a:r>
            <a:r>
              <a:rPr sz="3200" spc="-50">
                <a:latin typeface="Calibri"/>
                <a:cs typeface="Calibri"/>
              </a:rPr>
              <a:t> </a:t>
            </a:r>
            <a:r>
              <a:rPr sz="3200">
                <a:latin typeface="Calibri"/>
                <a:cs typeface="Calibri"/>
              </a:rPr>
              <a:t>on,</a:t>
            </a:r>
            <a:r>
              <a:rPr sz="3200" spc="-50">
                <a:latin typeface="Calibri"/>
                <a:cs typeface="Calibri"/>
              </a:rPr>
              <a:t> </a:t>
            </a:r>
            <a:r>
              <a:rPr sz="3200">
                <a:latin typeface="Calibri"/>
                <a:cs typeface="Calibri"/>
              </a:rPr>
              <a:t>the</a:t>
            </a:r>
            <a:r>
              <a:rPr sz="3200" spc="-45">
                <a:latin typeface="Calibri"/>
                <a:cs typeface="Calibri"/>
              </a:rPr>
              <a:t> </a:t>
            </a:r>
            <a:r>
              <a:rPr sz="3200">
                <a:latin typeface="Calibri"/>
                <a:cs typeface="Calibri"/>
              </a:rPr>
              <a:t>result</a:t>
            </a:r>
            <a:r>
              <a:rPr sz="3200" spc="-50">
                <a:latin typeface="Calibri"/>
                <a:cs typeface="Calibri"/>
              </a:rPr>
              <a:t> </a:t>
            </a:r>
            <a:r>
              <a:rPr sz="3200">
                <a:latin typeface="Calibri"/>
                <a:cs typeface="Calibri"/>
              </a:rPr>
              <a:t>is</a:t>
            </a:r>
            <a:r>
              <a:rPr sz="3200" spc="-50">
                <a:latin typeface="Calibri"/>
                <a:cs typeface="Calibri"/>
              </a:rPr>
              <a:t> </a:t>
            </a:r>
            <a:r>
              <a:rPr sz="3200">
                <a:latin typeface="Calibri"/>
                <a:cs typeface="Calibri"/>
              </a:rPr>
              <a:t>the</a:t>
            </a:r>
            <a:r>
              <a:rPr sz="3200" spc="-50">
                <a:latin typeface="Calibri"/>
                <a:cs typeface="Calibri"/>
              </a:rPr>
              <a:t> </a:t>
            </a:r>
            <a:r>
              <a:rPr sz="3200" spc="-20">
                <a:latin typeface="Calibri"/>
                <a:cs typeface="Calibri"/>
              </a:rPr>
              <a:t>same</a:t>
            </a:r>
            <a:endParaRPr sz="3200">
              <a:latin typeface="Calibri"/>
              <a:cs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905000" y="2400300"/>
            <a:ext cx="6400800" cy="5638800"/>
          </a:xfrm>
          <a:prstGeom prst="rect">
            <a:avLst/>
          </a:prstGeom>
        </p:spPr>
      </p:pic>
      <p:pic>
        <p:nvPicPr>
          <p:cNvPr id="4" name="object 4"/>
          <p:cNvPicPr/>
          <p:nvPr/>
        </p:nvPicPr>
        <p:blipFill>
          <a:blip r:embed="rId3" cstate="print"/>
          <a:stretch>
            <a:fillRect/>
          </a:stretch>
        </p:blipFill>
        <p:spPr>
          <a:xfrm>
            <a:off x="9372600" y="2400300"/>
            <a:ext cx="6400800" cy="5638800"/>
          </a:xfrm>
          <a:prstGeom prst="rect">
            <a:avLst/>
          </a:prstGeom>
        </p:spPr>
      </p:pic>
      <p:sp>
        <p:nvSpPr>
          <p:cNvPr id="5" name="object 5"/>
          <p:cNvSpPr txBox="1">
            <a:spLocks noGrp="1"/>
          </p:cNvSpPr>
          <p:nvPr>
            <p:ph type="title"/>
          </p:nvPr>
        </p:nvSpPr>
        <p:spPr>
          <a:xfrm>
            <a:off x="877625" y="820614"/>
            <a:ext cx="8972550" cy="665480"/>
          </a:xfrm>
          <a:prstGeom prst="rect">
            <a:avLst/>
          </a:prstGeom>
        </p:spPr>
        <p:txBody>
          <a:bodyPr vert="horz" wrap="square" lIns="0" tIns="12700" rIns="0" bIns="0" rtlCol="0">
            <a:spAutoFit/>
          </a:bodyPr>
          <a:lstStyle/>
          <a:p>
            <a:pPr marL="12700">
              <a:lnSpc>
                <a:spcPct val="100000"/>
              </a:lnSpc>
              <a:spcBef>
                <a:spcPts val="100"/>
              </a:spcBef>
            </a:pPr>
            <a:r>
              <a:rPr sz="4200"/>
              <a:t>7.</a:t>
            </a:r>
            <a:r>
              <a:rPr sz="4200" spc="-105"/>
              <a:t> </a:t>
            </a:r>
            <a:r>
              <a:rPr sz="4200"/>
              <a:t>Government</a:t>
            </a:r>
            <a:r>
              <a:rPr sz="4200" spc="-100"/>
              <a:t> </a:t>
            </a:r>
            <a:r>
              <a:rPr sz="4200"/>
              <a:t>Actions</a:t>
            </a:r>
            <a:r>
              <a:rPr sz="4200" spc="-100"/>
              <a:t> </a:t>
            </a:r>
            <a:r>
              <a:rPr sz="4200"/>
              <a:t>in</a:t>
            </a:r>
            <a:r>
              <a:rPr sz="4200" spc="-105"/>
              <a:t> </a:t>
            </a:r>
            <a:r>
              <a:rPr sz="4200"/>
              <a:t>Market</a:t>
            </a:r>
            <a:r>
              <a:rPr sz="4200" spc="-100"/>
              <a:t> </a:t>
            </a:r>
            <a:r>
              <a:rPr sz="4200"/>
              <a:t>-</a:t>
            </a:r>
            <a:r>
              <a:rPr sz="4200" spc="-100"/>
              <a:t> </a:t>
            </a:r>
            <a:r>
              <a:rPr sz="4200" spc="-25"/>
              <a:t>Taxes</a:t>
            </a:r>
            <a:endParaRPr sz="4200"/>
          </a:p>
        </p:txBody>
      </p:sp>
    </p:spTree>
    <p:extLst>
      <p:ext uri="{BB962C8B-B14F-4D97-AF65-F5344CB8AC3E}">
        <p14:creationId xmlns:p14="http://schemas.microsoft.com/office/powerpoint/2010/main" val="17716773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924845"/>
            <a:ext cx="18288635" cy="8362315"/>
            <a:chOff x="0" y="1924845"/>
            <a:chExt cx="18288635" cy="8362315"/>
          </a:xfrm>
        </p:grpSpPr>
        <p:pic>
          <p:nvPicPr>
            <p:cNvPr id="3" name="object 3"/>
            <p:cNvPicPr/>
            <p:nvPr/>
          </p:nvPicPr>
          <p:blipFill>
            <a:blip r:embed="rId2" cstate="print"/>
            <a:stretch>
              <a:fillRect/>
            </a:stretch>
          </p:blipFill>
          <p:spPr>
            <a:xfrm>
              <a:off x="5873325" y="1924845"/>
              <a:ext cx="6479370" cy="6601465"/>
            </a:xfrm>
            <a:prstGeom prst="rect">
              <a:avLst/>
            </a:prstGeom>
          </p:spPr>
        </p:pic>
        <p:sp>
          <p:nvSpPr>
            <p:cNvPr id="4" name="object 4"/>
            <p:cNvSpPr/>
            <p:nvPr/>
          </p:nvSpPr>
          <p:spPr>
            <a:xfrm>
              <a:off x="6277224" y="2176687"/>
              <a:ext cx="4538980" cy="3404235"/>
            </a:xfrm>
            <a:custGeom>
              <a:avLst/>
              <a:gdLst/>
              <a:ahLst/>
              <a:cxnLst/>
              <a:rect l="l" t="t" r="r" b="b"/>
              <a:pathLst>
                <a:path w="4538980" h="3404235">
                  <a:moveTo>
                    <a:pt x="0" y="3404099"/>
                  </a:moveTo>
                  <a:lnTo>
                    <a:pt x="4538399" y="0"/>
                  </a:lnTo>
                </a:path>
              </a:pathLst>
            </a:custGeom>
            <a:ln w="38099">
              <a:solidFill>
                <a:srgbClr val="1F497D"/>
              </a:solidFill>
            </a:ln>
          </p:spPr>
          <p:txBody>
            <a:bodyPr wrap="square" lIns="0" tIns="0" rIns="0" bIns="0" rtlCol="0"/>
            <a:lstStyle/>
            <a:p>
              <a:endParaRPr/>
            </a:p>
          </p:txBody>
        </p:sp>
      </p:grpSp>
      <p:sp>
        <p:nvSpPr>
          <p:cNvPr id="5" name="object 5"/>
          <p:cNvSpPr txBox="1">
            <a:spLocks noGrp="1"/>
          </p:cNvSpPr>
          <p:nvPr>
            <p:ph type="title"/>
          </p:nvPr>
        </p:nvSpPr>
        <p:spPr>
          <a:xfrm>
            <a:off x="877625" y="820614"/>
            <a:ext cx="8972550" cy="665480"/>
          </a:xfrm>
          <a:prstGeom prst="rect">
            <a:avLst/>
          </a:prstGeom>
        </p:spPr>
        <p:txBody>
          <a:bodyPr vert="horz" wrap="square" lIns="0" tIns="12700" rIns="0" bIns="0" rtlCol="0">
            <a:spAutoFit/>
          </a:bodyPr>
          <a:lstStyle/>
          <a:p>
            <a:pPr marL="12700">
              <a:lnSpc>
                <a:spcPct val="100000"/>
              </a:lnSpc>
              <a:spcBef>
                <a:spcPts val="100"/>
              </a:spcBef>
            </a:pPr>
            <a:r>
              <a:rPr sz="4200"/>
              <a:t>7.</a:t>
            </a:r>
            <a:r>
              <a:rPr sz="4200" spc="-105"/>
              <a:t> </a:t>
            </a:r>
            <a:r>
              <a:rPr sz="4200"/>
              <a:t>Government</a:t>
            </a:r>
            <a:r>
              <a:rPr sz="4200" spc="-100"/>
              <a:t> </a:t>
            </a:r>
            <a:r>
              <a:rPr sz="4200"/>
              <a:t>Actions</a:t>
            </a:r>
            <a:r>
              <a:rPr sz="4200" spc="-100"/>
              <a:t> </a:t>
            </a:r>
            <a:r>
              <a:rPr sz="4200"/>
              <a:t>in</a:t>
            </a:r>
            <a:r>
              <a:rPr sz="4200" spc="-105"/>
              <a:t> </a:t>
            </a:r>
            <a:r>
              <a:rPr sz="4200"/>
              <a:t>Market</a:t>
            </a:r>
            <a:r>
              <a:rPr sz="4200" spc="-100"/>
              <a:t> </a:t>
            </a:r>
            <a:r>
              <a:rPr sz="4200"/>
              <a:t>-</a:t>
            </a:r>
            <a:r>
              <a:rPr sz="4200" spc="-100"/>
              <a:t> </a:t>
            </a:r>
            <a:r>
              <a:rPr sz="4200" spc="-25"/>
              <a:t>Taxes</a:t>
            </a:r>
            <a:endParaRPr sz="4200"/>
          </a:p>
        </p:txBody>
      </p:sp>
      <p:sp>
        <p:nvSpPr>
          <p:cNvPr id="6" name="object 6"/>
          <p:cNvSpPr txBox="1"/>
          <p:nvPr/>
        </p:nvSpPr>
        <p:spPr>
          <a:xfrm>
            <a:off x="10888650" y="1929133"/>
            <a:ext cx="2068830" cy="391160"/>
          </a:xfrm>
          <a:prstGeom prst="rect">
            <a:avLst/>
          </a:prstGeom>
        </p:spPr>
        <p:txBody>
          <a:bodyPr vert="horz" wrap="square" lIns="0" tIns="12700" rIns="0" bIns="0" rtlCol="0">
            <a:spAutoFit/>
          </a:bodyPr>
          <a:lstStyle/>
          <a:p>
            <a:pPr marL="12700">
              <a:lnSpc>
                <a:spcPct val="100000"/>
              </a:lnSpc>
              <a:spcBef>
                <a:spcPts val="100"/>
              </a:spcBef>
            </a:pPr>
            <a:r>
              <a:rPr sz="2400">
                <a:latin typeface="Calibri"/>
                <a:cs typeface="Calibri"/>
              </a:rPr>
              <a:t>S</a:t>
            </a:r>
            <a:r>
              <a:rPr sz="2400" spc="-30">
                <a:latin typeface="Calibri"/>
                <a:cs typeface="Calibri"/>
              </a:rPr>
              <a:t> </a:t>
            </a:r>
            <a:r>
              <a:rPr sz="2400">
                <a:latin typeface="Calibri"/>
                <a:cs typeface="Calibri"/>
              </a:rPr>
              <a:t>+</a:t>
            </a:r>
            <a:r>
              <a:rPr sz="2400" spc="-25">
                <a:latin typeface="Calibri"/>
                <a:cs typeface="Calibri"/>
              </a:rPr>
              <a:t> </a:t>
            </a:r>
            <a:r>
              <a:rPr sz="2400">
                <a:latin typeface="Calibri"/>
                <a:cs typeface="Calibri"/>
              </a:rPr>
              <a:t>tax</a:t>
            </a:r>
            <a:r>
              <a:rPr sz="2400" spc="-30">
                <a:latin typeface="Calibri"/>
                <a:cs typeface="Calibri"/>
              </a:rPr>
              <a:t> </a:t>
            </a:r>
            <a:r>
              <a:rPr sz="2400">
                <a:latin typeface="Calibri"/>
                <a:cs typeface="Calibri"/>
              </a:rPr>
              <a:t>on</a:t>
            </a:r>
            <a:r>
              <a:rPr sz="2400" spc="-25">
                <a:latin typeface="Calibri"/>
                <a:cs typeface="Calibri"/>
              </a:rPr>
              <a:t> </a:t>
            </a:r>
            <a:r>
              <a:rPr sz="2400" spc="-10">
                <a:latin typeface="Calibri"/>
                <a:cs typeface="Calibri"/>
              </a:rPr>
              <a:t>sellers</a:t>
            </a:r>
            <a:endParaRPr sz="2400">
              <a:latin typeface="Calibri"/>
              <a:cs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77625" y="820614"/>
            <a:ext cx="8972550" cy="665480"/>
          </a:xfrm>
          <a:prstGeom prst="rect">
            <a:avLst/>
          </a:prstGeom>
        </p:spPr>
        <p:txBody>
          <a:bodyPr vert="horz" wrap="square" lIns="0" tIns="12700" rIns="0" bIns="0" rtlCol="0">
            <a:spAutoFit/>
          </a:bodyPr>
          <a:lstStyle/>
          <a:p>
            <a:pPr marL="12700">
              <a:lnSpc>
                <a:spcPct val="100000"/>
              </a:lnSpc>
              <a:spcBef>
                <a:spcPts val="100"/>
              </a:spcBef>
            </a:pPr>
            <a:r>
              <a:rPr sz="4200"/>
              <a:t>7.</a:t>
            </a:r>
            <a:r>
              <a:rPr sz="4200" spc="-105"/>
              <a:t> </a:t>
            </a:r>
            <a:r>
              <a:rPr sz="4200"/>
              <a:t>Government</a:t>
            </a:r>
            <a:r>
              <a:rPr sz="4200" spc="-100"/>
              <a:t> </a:t>
            </a:r>
            <a:r>
              <a:rPr sz="4200"/>
              <a:t>Actions</a:t>
            </a:r>
            <a:r>
              <a:rPr sz="4200" spc="-100"/>
              <a:t> </a:t>
            </a:r>
            <a:r>
              <a:rPr sz="4200"/>
              <a:t>in</a:t>
            </a:r>
            <a:r>
              <a:rPr sz="4200" spc="-105"/>
              <a:t> </a:t>
            </a:r>
            <a:r>
              <a:rPr sz="4200"/>
              <a:t>Market</a:t>
            </a:r>
            <a:r>
              <a:rPr sz="4200" spc="-100"/>
              <a:t> </a:t>
            </a:r>
            <a:r>
              <a:rPr sz="4200"/>
              <a:t>-</a:t>
            </a:r>
            <a:r>
              <a:rPr sz="4200" spc="-100"/>
              <a:t> </a:t>
            </a:r>
            <a:r>
              <a:rPr sz="4200" spc="-25"/>
              <a:t>Taxes</a:t>
            </a:r>
            <a:endParaRPr sz="4200"/>
          </a:p>
        </p:txBody>
      </p:sp>
      <p:sp>
        <p:nvSpPr>
          <p:cNvPr id="3" name="object 3"/>
          <p:cNvSpPr txBox="1"/>
          <p:nvPr/>
        </p:nvSpPr>
        <p:spPr>
          <a:xfrm>
            <a:off x="996900" y="1543821"/>
            <a:ext cx="7442834" cy="1214120"/>
          </a:xfrm>
          <a:prstGeom prst="rect">
            <a:avLst/>
          </a:prstGeom>
        </p:spPr>
        <p:txBody>
          <a:bodyPr vert="horz" wrap="square" lIns="0" tIns="12700" rIns="0" bIns="0" rtlCol="0">
            <a:spAutoFit/>
          </a:bodyPr>
          <a:lstStyle/>
          <a:p>
            <a:pPr marL="12700" marR="5080">
              <a:lnSpc>
                <a:spcPct val="150000"/>
              </a:lnSpc>
              <a:spcBef>
                <a:spcPts val="100"/>
              </a:spcBef>
            </a:pPr>
            <a:r>
              <a:rPr sz="2600">
                <a:latin typeface="Calibri"/>
                <a:cs typeface="Calibri"/>
              </a:rPr>
              <a:t>The</a:t>
            </a:r>
            <a:r>
              <a:rPr sz="2600" spc="-55">
                <a:latin typeface="Calibri"/>
                <a:cs typeface="Calibri"/>
              </a:rPr>
              <a:t> </a:t>
            </a:r>
            <a:r>
              <a:rPr sz="2600">
                <a:latin typeface="Calibri"/>
                <a:cs typeface="Calibri"/>
              </a:rPr>
              <a:t>more</a:t>
            </a:r>
            <a:r>
              <a:rPr sz="2600" spc="-50">
                <a:latin typeface="Calibri"/>
                <a:cs typeface="Calibri"/>
              </a:rPr>
              <a:t> </a:t>
            </a:r>
            <a:r>
              <a:rPr sz="2600">
                <a:latin typeface="Calibri"/>
                <a:cs typeface="Calibri"/>
              </a:rPr>
              <a:t>inelastic</a:t>
            </a:r>
            <a:r>
              <a:rPr sz="2600" spc="-50">
                <a:latin typeface="Calibri"/>
                <a:cs typeface="Calibri"/>
              </a:rPr>
              <a:t> </a:t>
            </a:r>
            <a:r>
              <a:rPr sz="2600">
                <a:latin typeface="Calibri"/>
                <a:cs typeface="Calibri"/>
              </a:rPr>
              <a:t>ed</a:t>
            </a:r>
            <a:r>
              <a:rPr sz="2600" spc="-50">
                <a:latin typeface="Calibri"/>
                <a:cs typeface="Calibri"/>
              </a:rPr>
              <a:t> </a:t>
            </a:r>
            <a:r>
              <a:rPr sz="2600">
                <a:latin typeface="Calibri"/>
                <a:cs typeface="Calibri"/>
              </a:rPr>
              <a:t>is,</a:t>
            </a:r>
            <a:r>
              <a:rPr sz="2600" spc="-55">
                <a:latin typeface="Calibri"/>
                <a:cs typeface="Calibri"/>
              </a:rPr>
              <a:t> </a:t>
            </a:r>
            <a:r>
              <a:rPr sz="2600">
                <a:latin typeface="Calibri"/>
                <a:cs typeface="Calibri"/>
              </a:rPr>
              <a:t>the</a:t>
            </a:r>
            <a:r>
              <a:rPr sz="2600" spc="-50">
                <a:latin typeface="Calibri"/>
                <a:cs typeface="Calibri"/>
              </a:rPr>
              <a:t> </a:t>
            </a:r>
            <a:r>
              <a:rPr sz="2600">
                <a:latin typeface="Calibri"/>
                <a:cs typeface="Calibri"/>
              </a:rPr>
              <a:t>higher</a:t>
            </a:r>
            <a:r>
              <a:rPr sz="2600" spc="-50">
                <a:latin typeface="Calibri"/>
                <a:cs typeface="Calibri"/>
              </a:rPr>
              <a:t> </a:t>
            </a:r>
            <a:r>
              <a:rPr sz="2600">
                <a:latin typeface="Calibri"/>
                <a:cs typeface="Calibri"/>
              </a:rPr>
              <a:t>the</a:t>
            </a:r>
            <a:r>
              <a:rPr sz="2600" spc="-50">
                <a:latin typeface="Calibri"/>
                <a:cs typeface="Calibri"/>
              </a:rPr>
              <a:t> </a:t>
            </a:r>
            <a:r>
              <a:rPr sz="2600">
                <a:latin typeface="Calibri"/>
                <a:cs typeface="Calibri"/>
              </a:rPr>
              <a:t>buyer’s</a:t>
            </a:r>
            <a:r>
              <a:rPr sz="2600" spc="-55">
                <a:latin typeface="Calibri"/>
                <a:cs typeface="Calibri"/>
              </a:rPr>
              <a:t> </a:t>
            </a:r>
            <a:r>
              <a:rPr sz="2600">
                <a:latin typeface="Calibri"/>
                <a:cs typeface="Calibri"/>
              </a:rPr>
              <a:t>share</a:t>
            </a:r>
            <a:r>
              <a:rPr sz="2600" spc="-50">
                <a:latin typeface="Calibri"/>
                <a:cs typeface="Calibri"/>
              </a:rPr>
              <a:t> </a:t>
            </a:r>
            <a:r>
              <a:rPr sz="2600" spc="-25">
                <a:latin typeface="Calibri"/>
                <a:cs typeface="Calibri"/>
              </a:rPr>
              <a:t>of </a:t>
            </a:r>
            <a:r>
              <a:rPr sz="2600" spc="-10">
                <a:latin typeface="Calibri"/>
                <a:cs typeface="Calibri"/>
              </a:rPr>
              <a:t>taxes</a:t>
            </a:r>
            <a:endParaRPr sz="2600">
              <a:latin typeface="Calibri"/>
              <a:cs typeface="Calibri"/>
            </a:endParaRPr>
          </a:p>
        </p:txBody>
      </p:sp>
      <p:sp>
        <p:nvSpPr>
          <p:cNvPr id="4" name="object 4"/>
          <p:cNvSpPr txBox="1"/>
          <p:nvPr/>
        </p:nvSpPr>
        <p:spPr>
          <a:xfrm>
            <a:off x="9286525" y="1543821"/>
            <a:ext cx="7350759" cy="1214120"/>
          </a:xfrm>
          <a:prstGeom prst="rect">
            <a:avLst/>
          </a:prstGeom>
        </p:spPr>
        <p:txBody>
          <a:bodyPr vert="horz" wrap="square" lIns="0" tIns="12700" rIns="0" bIns="0" rtlCol="0">
            <a:spAutoFit/>
          </a:bodyPr>
          <a:lstStyle/>
          <a:p>
            <a:pPr marL="12700" marR="5080">
              <a:lnSpc>
                <a:spcPct val="150000"/>
              </a:lnSpc>
              <a:spcBef>
                <a:spcPts val="100"/>
              </a:spcBef>
            </a:pPr>
            <a:r>
              <a:rPr sz="2600">
                <a:latin typeface="Calibri"/>
                <a:cs typeface="Calibri"/>
              </a:rPr>
              <a:t>The</a:t>
            </a:r>
            <a:r>
              <a:rPr sz="2600" spc="-50">
                <a:latin typeface="Calibri"/>
                <a:cs typeface="Calibri"/>
              </a:rPr>
              <a:t> </a:t>
            </a:r>
            <a:r>
              <a:rPr sz="2600">
                <a:latin typeface="Calibri"/>
                <a:cs typeface="Calibri"/>
              </a:rPr>
              <a:t>more</a:t>
            </a:r>
            <a:r>
              <a:rPr sz="2600" spc="-50">
                <a:latin typeface="Calibri"/>
                <a:cs typeface="Calibri"/>
              </a:rPr>
              <a:t> </a:t>
            </a:r>
            <a:r>
              <a:rPr sz="2600">
                <a:latin typeface="Calibri"/>
                <a:cs typeface="Calibri"/>
              </a:rPr>
              <a:t>inelastic</a:t>
            </a:r>
            <a:r>
              <a:rPr sz="2600" spc="-50">
                <a:latin typeface="Calibri"/>
                <a:cs typeface="Calibri"/>
              </a:rPr>
              <a:t> </a:t>
            </a:r>
            <a:r>
              <a:rPr sz="2600">
                <a:latin typeface="Calibri"/>
                <a:cs typeface="Calibri"/>
              </a:rPr>
              <a:t>es</a:t>
            </a:r>
            <a:r>
              <a:rPr sz="2600" spc="-45">
                <a:latin typeface="Calibri"/>
                <a:cs typeface="Calibri"/>
              </a:rPr>
              <a:t> </a:t>
            </a:r>
            <a:r>
              <a:rPr sz="2600">
                <a:latin typeface="Calibri"/>
                <a:cs typeface="Calibri"/>
              </a:rPr>
              <a:t>is,</a:t>
            </a:r>
            <a:r>
              <a:rPr sz="2600" spc="-50">
                <a:latin typeface="Calibri"/>
                <a:cs typeface="Calibri"/>
              </a:rPr>
              <a:t> </a:t>
            </a:r>
            <a:r>
              <a:rPr sz="2600">
                <a:latin typeface="Calibri"/>
                <a:cs typeface="Calibri"/>
              </a:rPr>
              <a:t>the</a:t>
            </a:r>
            <a:r>
              <a:rPr sz="2600" spc="-50">
                <a:latin typeface="Calibri"/>
                <a:cs typeface="Calibri"/>
              </a:rPr>
              <a:t> </a:t>
            </a:r>
            <a:r>
              <a:rPr sz="2600">
                <a:latin typeface="Calibri"/>
                <a:cs typeface="Calibri"/>
              </a:rPr>
              <a:t>higher</a:t>
            </a:r>
            <a:r>
              <a:rPr sz="2600" spc="-50">
                <a:latin typeface="Calibri"/>
                <a:cs typeface="Calibri"/>
              </a:rPr>
              <a:t> </a:t>
            </a:r>
            <a:r>
              <a:rPr sz="2600">
                <a:latin typeface="Calibri"/>
                <a:cs typeface="Calibri"/>
              </a:rPr>
              <a:t>the</a:t>
            </a:r>
            <a:r>
              <a:rPr sz="2600" spc="-45">
                <a:latin typeface="Calibri"/>
                <a:cs typeface="Calibri"/>
              </a:rPr>
              <a:t> </a:t>
            </a:r>
            <a:r>
              <a:rPr sz="2600">
                <a:latin typeface="Calibri"/>
                <a:cs typeface="Calibri"/>
              </a:rPr>
              <a:t>seller’s</a:t>
            </a:r>
            <a:r>
              <a:rPr sz="2600" spc="-50">
                <a:latin typeface="Calibri"/>
                <a:cs typeface="Calibri"/>
              </a:rPr>
              <a:t> </a:t>
            </a:r>
            <a:r>
              <a:rPr sz="2600">
                <a:latin typeface="Calibri"/>
                <a:cs typeface="Calibri"/>
              </a:rPr>
              <a:t>share</a:t>
            </a:r>
            <a:r>
              <a:rPr sz="2600" spc="-50">
                <a:latin typeface="Calibri"/>
                <a:cs typeface="Calibri"/>
              </a:rPr>
              <a:t> </a:t>
            </a:r>
            <a:r>
              <a:rPr sz="2600" spc="-25">
                <a:latin typeface="Calibri"/>
                <a:cs typeface="Calibri"/>
              </a:rPr>
              <a:t>of </a:t>
            </a:r>
            <a:r>
              <a:rPr sz="2600" spc="-10">
                <a:latin typeface="Calibri"/>
                <a:cs typeface="Calibri"/>
              </a:rPr>
              <a:t>taxes</a:t>
            </a:r>
            <a:endParaRPr sz="2600">
              <a:latin typeface="Calibri"/>
              <a:cs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85292" rIns="0" bIns="0" rtlCol="0">
            <a:spAutoFit/>
          </a:bodyPr>
          <a:lstStyle/>
          <a:p>
            <a:pPr marL="165100">
              <a:lnSpc>
                <a:spcPct val="100000"/>
              </a:lnSpc>
              <a:spcBef>
                <a:spcPts val="100"/>
              </a:spcBef>
            </a:pPr>
            <a:r>
              <a:rPr sz="4200"/>
              <a:t>7.</a:t>
            </a:r>
            <a:r>
              <a:rPr sz="4200" spc="-114"/>
              <a:t> </a:t>
            </a:r>
            <a:r>
              <a:rPr sz="4200"/>
              <a:t>Government</a:t>
            </a:r>
            <a:r>
              <a:rPr sz="4200" spc="-110"/>
              <a:t> </a:t>
            </a:r>
            <a:r>
              <a:rPr sz="4200"/>
              <a:t>Actions</a:t>
            </a:r>
            <a:r>
              <a:rPr sz="4200" spc="-110"/>
              <a:t> </a:t>
            </a:r>
            <a:r>
              <a:rPr sz="4200"/>
              <a:t>in</a:t>
            </a:r>
            <a:r>
              <a:rPr sz="4200" spc="-110"/>
              <a:t> </a:t>
            </a:r>
            <a:r>
              <a:rPr sz="4200"/>
              <a:t>Market</a:t>
            </a:r>
            <a:r>
              <a:rPr sz="4200" spc="-110"/>
              <a:t> </a:t>
            </a:r>
            <a:r>
              <a:rPr sz="4200"/>
              <a:t>-</a:t>
            </a:r>
            <a:r>
              <a:rPr sz="4200" spc="-110"/>
              <a:t> </a:t>
            </a:r>
            <a:r>
              <a:rPr sz="4200" spc="-70"/>
              <a:t>Taxes,</a:t>
            </a:r>
            <a:r>
              <a:rPr sz="4200" spc="-110"/>
              <a:t> </a:t>
            </a:r>
            <a:r>
              <a:rPr sz="4200" spc="-10"/>
              <a:t>Production</a:t>
            </a:r>
            <a:r>
              <a:rPr sz="4200" spc="-114"/>
              <a:t> </a:t>
            </a:r>
            <a:r>
              <a:rPr sz="4200"/>
              <a:t>Quota,</a:t>
            </a:r>
            <a:r>
              <a:rPr sz="4200" spc="-110"/>
              <a:t> </a:t>
            </a:r>
            <a:r>
              <a:rPr sz="4200" spc="-10"/>
              <a:t>Subsidy</a:t>
            </a:r>
            <a:endParaRPr sz="4200"/>
          </a:p>
        </p:txBody>
      </p:sp>
      <p:sp>
        <p:nvSpPr>
          <p:cNvPr id="3" name="object 3"/>
          <p:cNvSpPr txBox="1"/>
          <p:nvPr/>
        </p:nvSpPr>
        <p:spPr>
          <a:xfrm>
            <a:off x="1137100" y="2251950"/>
            <a:ext cx="15199360" cy="5092676"/>
          </a:xfrm>
          <a:prstGeom prst="rect">
            <a:avLst/>
          </a:prstGeom>
        </p:spPr>
        <p:txBody>
          <a:bodyPr vert="horz" wrap="square" lIns="0" tIns="12700" rIns="0" bIns="0" rtlCol="0">
            <a:spAutoFit/>
          </a:bodyPr>
          <a:lstStyle/>
          <a:p>
            <a:pPr marL="12700" marR="5080">
              <a:lnSpc>
                <a:spcPct val="114999"/>
              </a:lnSpc>
              <a:spcBef>
                <a:spcPts val="100"/>
              </a:spcBef>
            </a:pPr>
            <a:r>
              <a:rPr sz="3200" b="1" u="heavy">
                <a:solidFill>
                  <a:srgbClr val="1155CC"/>
                </a:solidFill>
                <a:uFill>
                  <a:solidFill>
                    <a:srgbClr val="1155CC"/>
                  </a:solidFill>
                </a:uFill>
                <a:latin typeface="Calibri"/>
                <a:cs typeface="Calibri"/>
              </a:rPr>
              <a:t>Q1</a:t>
            </a:r>
            <a:r>
              <a:rPr lang="en-CA" sz="3200" b="1" u="heavy">
                <a:solidFill>
                  <a:srgbClr val="1155CC"/>
                </a:solidFill>
                <a:uFill>
                  <a:solidFill>
                    <a:srgbClr val="1155CC"/>
                  </a:solidFill>
                </a:uFill>
                <a:latin typeface="Calibri"/>
                <a:cs typeface="Calibri"/>
              </a:rPr>
              <a:t>5</a:t>
            </a:r>
            <a:r>
              <a:rPr sz="3200" b="1" u="heavy">
                <a:solidFill>
                  <a:srgbClr val="1155CC"/>
                </a:solidFill>
                <a:uFill>
                  <a:solidFill>
                    <a:srgbClr val="1155CC"/>
                  </a:solidFill>
                </a:uFill>
                <a:latin typeface="Calibri"/>
                <a:cs typeface="Calibri"/>
              </a:rPr>
              <a:t>:</a:t>
            </a:r>
            <a:r>
              <a:rPr sz="3200" b="1" spc="-50">
                <a:solidFill>
                  <a:srgbClr val="1155CC"/>
                </a:solidFill>
                <a:latin typeface="Calibri"/>
                <a:cs typeface="Calibri"/>
              </a:rPr>
              <a:t> </a:t>
            </a:r>
            <a:r>
              <a:rPr sz="3200">
                <a:latin typeface="Calibri"/>
                <a:cs typeface="Calibri"/>
              </a:rPr>
              <a:t>Goods</a:t>
            </a:r>
            <a:r>
              <a:rPr sz="3200" spc="-55">
                <a:latin typeface="Calibri"/>
                <a:cs typeface="Calibri"/>
              </a:rPr>
              <a:t> </a:t>
            </a:r>
            <a:r>
              <a:rPr sz="3200">
                <a:latin typeface="Calibri"/>
                <a:cs typeface="Calibri"/>
              </a:rPr>
              <a:t>like</a:t>
            </a:r>
            <a:r>
              <a:rPr sz="3200" spc="-60">
                <a:latin typeface="Calibri"/>
                <a:cs typeface="Calibri"/>
              </a:rPr>
              <a:t> </a:t>
            </a:r>
            <a:r>
              <a:rPr sz="3200">
                <a:latin typeface="Calibri"/>
                <a:cs typeface="Calibri"/>
              </a:rPr>
              <a:t>alcohol,</a:t>
            </a:r>
            <a:r>
              <a:rPr sz="3200" spc="-55">
                <a:latin typeface="Calibri"/>
                <a:cs typeface="Calibri"/>
              </a:rPr>
              <a:t> </a:t>
            </a:r>
            <a:r>
              <a:rPr sz="3200" spc="-25">
                <a:latin typeface="Calibri"/>
                <a:cs typeface="Calibri"/>
              </a:rPr>
              <a:t>cigarette</a:t>
            </a:r>
            <a:r>
              <a:rPr sz="3200" spc="-55">
                <a:latin typeface="Calibri"/>
                <a:cs typeface="Calibri"/>
              </a:rPr>
              <a:t> </a:t>
            </a:r>
            <a:r>
              <a:rPr sz="3200">
                <a:latin typeface="Calibri"/>
                <a:cs typeface="Calibri"/>
              </a:rPr>
              <a:t>and</a:t>
            </a:r>
            <a:r>
              <a:rPr sz="3200" spc="-60">
                <a:latin typeface="Calibri"/>
                <a:cs typeface="Calibri"/>
              </a:rPr>
              <a:t> </a:t>
            </a:r>
            <a:r>
              <a:rPr sz="3200">
                <a:latin typeface="Calibri"/>
                <a:cs typeface="Calibri"/>
              </a:rPr>
              <a:t>gas</a:t>
            </a:r>
            <a:r>
              <a:rPr sz="3200" spc="-55">
                <a:latin typeface="Calibri"/>
                <a:cs typeface="Calibri"/>
              </a:rPr>
              <a:t> </a:t>
            </a:r>
            <a:r>
              <a:rPr sz="3200" spc="-10">
                <a:latin typeface="Calibri"/>
                <a:cs typeface="Calibri"/>
              </a:rPr>
              <a:t>typically</a:t>
            </a:r>
            <a:r>
              <a:rPr sz="3200" spc="-55">
                <a:latin typeface="Calibri"/>
                <a:cs typeface="Calibri"/>
              </a:rPr>
              <a:t> </a:t>
            </a:r>
            <a:r>
              <a:rPr sz="3200">
                <a:latin typeface="Calibri"/>
                <a:cs typeface="Calibri"/>
              </a:rPr>
              <a:t>have</a:t>
            </a:r>
            <a:r>
              <a:rPr sz="3200" spc="-60">
                <a:latin typeface="Calibri"/>
                <a:cs typeface="Calibri"/>
              </a:rPr>
              <a:t> </a:t>
            </a:r>
            <a:r>
              <a:rPr sz="3200" spc="-10">
                <a:latin typeface="Calibri"/>
                <a:cs typeface="Calibri"/>
              </a:rPr>
              <a:t>inelastic</a:t>
            </a:r>
            <a:r>
              <a:rPr sz="3200" spc="-55">
                <a:latin typeface="Calibri"/>
                <a:cs typeface="Calibri"/>
              </a:rPr>
              <a:t> </a:t>
            </a:r>
            <a:r>
              <a:rPr sz="3200">
                <a:latin typeface="Calibri"/>
                <a:cs typeface="Calibri"/>
              </a:rPr>
              <a:t>demand.</a:t>
            </a:r>
            <a:r>
              <a:rPr sz="3200" spc="-55">
                <a:latin typeface="Calibri"/>
                <a:cs typeface="Calibri"/>
              </a:rPr>
              <a:t> </a:t>
            </a:r>
            <a:r>
              <a:rPr sz="3200">
                <a:latin typeface="Calibri"/>
                <a:cs typeface="Calibri"/>
              </a:rPr>
              <a:t>If</a:t>
            </a:r>
            <a:r>
              <a:rPr sz="3200" spc="-60">
                <a:latin typeface="Calibri"/>
                <a:cs typeface="Calibri"/>
              </a:rPr>
              <a:t> </a:t>
            </a:r>
            <a:r>
              <a:rPr sz="3200">
                <a:latin typeface="Calibri"/>
                <a:cs typeface="Calibri"/>
              </a:rPr>
              <a:t>a</a:t>
            </a:r>
            <a:r>
              <a:rPr sz="3200" spc="-55">
                <a:latin typeface="Calibri"/>
                <a:cs typeface="Calibri"/>
              </a:rPr>
              <a:t> </a:t>
            </a:r>
            <a:r>
              <a:rPr sz="3200">
                <a:latin typeface="Calibri"/>
                <a:cs typeface="Calibri"/>
              </a:rPr>
              <a:t>tax</a:t>
            </a:r>
            <a:r>
              <a:rPr sz="3200" spc="-55">
                <a:latin typeface="Calibri"/>
                <a:cs typeface="Calibri"/>
              </a:rPr>
              <a:t> </a:t>
            </a:r>
            <a:r>
              <a:rPr sz="3200">
                <a:latin typeface="Calibri"/>
                <a:cs typeface="Calibri"/>
              </a:rPr>
              <a:t>is</a:t>
            </a:r>
            <a:r>
              <a:rPr sz="3200" spc="-60">
                <a:latin typeface="Calibri"/>
                <a:cs typeface="Calibri"/>
              </a:rPr>
              <a:t> </a:t>
            </a:r>
            <a:r>
              <a:rPr sz="3200">
                <a:latin typeface="Calibri"/>
                <a:cs typeface="Calibri"/>
              </a:rPr>
              <a:t>imposed</a:t>
            </a:r>
            <a:r>
              <a:rPr sz="3200" spc="-55">
                <a:latin typeface="Calibri"/>
                <a:cs typeface="Calibri"/>
              </a:rPr>
              <a:t> </a:t>
            </a:r>
            <a:r>
              <a:rPr sz="3200">
                <a:latin typeface="Calibri"/>
                <a:cs typeface="Calibri"/>
              </a:rPr>
              <a:t>on</a:t>
            </a:r>
            <a:r>
              <a:rPr sz="3200" spc="-55">
                <a:latin typeface="Calibri"/>
                <a:cs typeface="Calibri"/>
              </a:rPr>
              <a:t> </a:t>
            </a:r>
            <a:r>
              <a:rPr sz="3200">
                <a:latin typeface="Calibri"/>
                <a:cs typeface="Calibri"/>
              </a:rPr>
              <a:t>them,</a:t>
            </a:r>
            <a:r>
              <a:rPr sz="3200" spc="-60">
                <a:latin typeface="Calibri"/>
                <a:cs typeface="Calibri"/>
              </a:rPr>
              <a:t> </a:t>
            </a:r>
            <a:r>
              <a:rPr sz="3200">
                <a:latin typeface="Calibri"/>
                <a:cs typeface="Calibri"/>
              </a:rPr>
              <a:t>who</a:t>
            </a:r>
            <a:r>
              <a:rPr sz="3200" spc="-55">
                <a:latin typeface="Calibri"/>
                <a:cs typeface="Calibri"/>
              </a:rPr>
              <a:t> </a:t>
            </a:r>
            <a:r>
              <a:rPr sz="3200">
                <a:latin typeface="Calibri"/>
                <a:cs typeface="Calibri"/>
              </a:rPr>
              <a:t>would</a:t>
            </a:r>
            <a:r>
              <a:rPr sz="3200" spc="-55">
                <a:latin typeface="Calibri"/>
                <a:cs typeface="Calibri"/>
              </a:rPr>
              <a:t> </a:t>
            </a:r>
            <a:r>
              <a:rPr sz="3200" spc="-25">
                <a:latin typeface="Calibri"/>
                <a:cs typeface="Calibri"/>
              </a:rPr>
              <a:t>pay </a:t>
            </a:r>
            <a:r>
              <a:rPr sz="3200">
                <a:latin typeface="Calibri"/>
                <a:cs typeface="Calibri"/>
              </a:rPr>
              <a:t>more</a:t>
            </a:r>
            <a:r>
              <a:rPr sz="3200" spc="-55">
                <a:latin typeface="Calibri"/>
                <a:cs typeface="Calibri"/>
              </a:rPr>
              <a:t> </a:t>
            </a:r>
            <a:r>
              <a:rPr sz="3200">
                <a:latin typeface="Calibri"/>
                <a:cs typeface="Calibri"/>
              </a:rPr>
              <a:t>of</a:t>
            </a:r>
            <a:r>
              <a:rPr sz="3200" spc="-55">
                <a:latin typeface="Calibri"/>
                <a:cs typeface="Calibri"/>
              </a:rPr>
              <a:t> </a:t>
            </a:r>
            <a:r>
              <a:rPr sz="3200">
                <a:latin typeface="Calibri"/>
                <a:cs typeface="Calibri"/>
              </a:rPr>
              <a:t>the</a:t>
            </a:r>
            <a:r>
              <a:rPr sz="3200" spc="-55">
                <a:latin typeface="Calibri"/>
                <a:cs typeface="Calibri"/>
              </a:rPr>
              <a:t> </a:t>
            </a:r>
            <a:r>
              <a:rPr sz="3200" spc="-20">
                <a:latin typeface="Calibri"/>
                <a:cs typeface="Calibri"/>
              </a:rPr>
              <a:t>tax?</a:t>
            </a:r>
            <a:endParaRPr sz="3200">
              <a:latin typeface="Calibri"/>
              <a:cs typeface="Calibri"/>
            </a:endParaRPr>
          </a:p>
          <a:p>
            <a:pPr marL="926465" indent="-476884">
              <a:lnSpc>
                <a:spcPct val="100000"/>
              </a:lnSpc>
              <a:spcBef>
                <a:spcPts val="450"/>
              </a:spcBef>
              <a:buAutoNum type="alphaLcParenR"/>
              <a:tabLst>
                <a:tab pos="926465" algn="l"/>
              </a:tabLst>
            </a:pPr>
            <a:r>
              <a:rPr sz="3200" spc="-10">
                <a:latin typeface="Calibri"/>
                <a:cs typeface="Calibri"/>
              </a:rPr>
              <a:t>buyer</a:t>
            </a:r>
            <a:endParaRPr sz="3200">
              <a:latin typeface="Calibri"/>
              <a:cs typeface="Calibri"/>
            </a:endParaRPr>
          </a:p>
          <a:p>
            <a:pPr marL="926465" indent="-491490">
              <a:lnSpc>
                <a:spcPct val="100000"/>
              </a:lnSpc>
              <a:spcBef>
                <a:spcPts val="450"/>
              </a:spcBef>
              <a:buAutoNum type="alphaLcParenR"/>
              <a:tabLst>
                <a:tab pos="926465" algn="l"/>
              </a:tabLst>
            </a:pPr>
            <a:r>
              <a:rPr sz="3200" spc="-10">
                <a:latin typeface="Calibri"/>
                <a:cs typeface="Calibri"/>
              </a:rPr>
              <a:t>seller</a:t>
            </a:r>
            <a:endParaRPr sz="3200">
              <a:latin typeface="Calibri"/>
              <a:cs typeface="Calibri"/>
            </a:endParaRPr>
          </a:p>
          <a:p>
            <a:pPr marL="926465" indent="-458470">
              <a:lnSpc>
                <a:spcPct val="100000"/>
              </a:lnSpc>
              <a:spcBef>
                <a:spcPts val="450"/>
              </a:spcBef>
              <a:buAutoNum type="alphaLcParenR"/>
              <a:tabLst>
                <a:tab pos="926465" algn="l"/>
              </a:tabLst>
            </a:pPr>
            <a:r>
              <a:rPr sz="3200">
                <a:latin typeface="Calibri"/>
                <a:cs typeface="Calibri"/>
              </a:rPr>
              <a:t>both</a:t>
            </a:r>
            <a:r>
              <a:rPr sz="3200" spc="-65">
                <a:latin typeface="Calibri"/>
                <a:cs typeface="Calibri"/>
              </a:rPr>
              <a:t> </a:t>
            </a:r>
            <a:r>
              <a:rPr sz="3200">
                <a:latin typeface="Calibri"/>
                <a:cs typeface="Calibri"/>
              </a:rPr>
              <a:t>will</a:t>
            </a:r>
            <a:r>
              <a:rPr sz="3200" spc="-60">
                <a:latin typeface="Calibri"/>
                <a:cs typeface="Calibri"/>
              </a:rPr>
              <a:t> </a:t>
            </a:r>
            <a:r>
              <a:rPr sz="3200">
                <a:latin typeface="Calibri"/>
                <a:cs typeface="Calibri"/>
              </a:rPr>
              <a:t>pay</a:t>
            </a:r>
            <a:r>
              <a:rPr sz="3200" spc="-60">
                <a:latin typeface="Calibri"/>
                <a:cs typeface="Calibri"/>
              </a:rPr>
              <a:t> </a:t>
            </a:r>
            <a:r>
              <a:rPr sz="3200">
                <a:latin typeface="Calibri"/>
                <a:cs typeface="Calibri"/>
              </a:rPr>
              <a:t>equal</a:t>
            </a:r>
            <a:r>
              <a:rPr sz="3200" spc="-60">
                <a:latin typeface="Calibri"/>
                <a:cs typeface="Calibri"/>
              </a:rPr>
              <a:t> </a:t>
            </a:r>
            <a:r>
              <a:rPr sz="3200" spc="-20">
                <a:latin typeface="Calibri"/>
                <a:cs typeface="Calibri"/>
              </a:rPr>
              <a:t>share</a:t>
            </a:r>
            <a:endParaRPr sz="3200">
              <a:latin typeface="Calibri"/>
              <a:cs typeface="Calibri"/>
            </a:endParaRPr>
          </a:p>
          <a:p>
            <a:pPr marL="926465" indent="-491490">
              <a:lnSpc>
                <a:spcPct val="100000"/>
              </a:lnSpc>
              <a:spcBef>
                <a:spcPts val="450"/>
              </a:spcBef>
              <a:buAutoNum type="alphaLcParenR"/>
              <a:tabLst>
                <a:tab pos="926465" algn="l"/>
              </a:tabLst>
            </a:pPr>
            <a:r>
              <a:rPr sz="3200" spc="-10">
                <a:latin typeface="Calibri"/>
                <a:cs typeface="Calibri"/>
              </a:rPr>
              <a:t>government</a:t>
            </a:r>
            <a:endParaRPr sz="3200">
              <a:latin typeface="Calibri"/>
              <a:cs typeface="Calibri"/>
            </a:endParaRPr>
          </a:p>
          <a:p>
            <a:pPr>
              <a:lnSpc>
                <a:spcPct val="100000"/>
              </a:lnSpc>
              <a:spcBef>
                <a:spcPts val="1895"/>
              </a:spcBef>
            </a:pPr>
            <a:endParaRPr sz="3200">
              <a:latin typeface="Calibri"/>
              <a:cs typeface="Calibri"/>
            </a:endParaRPr>
          </a:p>
          <a:p>
            <a:pPr marL="12700">
              <a:lnSpc>
                <a:spcPct val="100000"/>
              </a:lnSpc>
              <a:tabLst>
                <a:tab pos="782955" algn="l"/>
              </a:tabLst>
            </a:pPr>
            <a:r>
              <a:rPr sz="3200" b="1" u="heavy" spc="-20">
                <a:solidFill>
                  <a:srgbClr val="1155CC"/>
                </a:solidFill>
                <a:uFill>
                  <a:solidFill>
                    <a:srgbClr val="1155CC"/>
                  </a:solidFill>
                </a:uFill>
                <a:latin typeface="Calibri"/>
                <a:cs typeface="Calibri"/>
              </a:rPr>
              <a:t>Q1</a:t>
            </a:r>
            <a:r>
              <a:rPr lang="en-CA" sz="3200" b="1" u="heavy" spc="-20">
                <a:solidFill>
                  <a:srgbClr val="1155CC"/>
                </a:solidFill>
                <a:uFill>
                  <a:solidFill>
                    <a:srgbClr val="1155CC"/>
                  </a:solidFill>
                </a:uFill>
                <a:latin typeface="Calibri"/>
                <a:cs typeface="Calibri"/>
              </a:rPr>
              <a:t>6</a:t>
            </a:r>
            <a:r>
              <a:rPr sz="3200" b="1" u="heavy" spc="-20">
                <a:solidFill>
                  <a:srgbClr val="1155CC"/>
                </a:solidFill>
                <a:uFill>
                  <a:solidFill>
                    <a:srgbClr val="1155CC"/>
                  </a:solidFill>
                </a:uFill>
                <a:latin typeface="Calibri"/>
                <a:cs typeface="Calibri"/>
              </a:rPr>
              <a:t>:</a:t>
            </a:r>
            <a:r>
              <a:rPr sz="3200" b="1">
                <a:solidFill>
                  <a:srgbClr val="1155CC"/>
                </a:solidFill>
                <a:latin typeface="Calibri"/>
                <a:cs typeface="Calibri"/>
              </a:rPr>
              <a:t>	</a:t>
            </a:r>
            <a:r>
              <a:rPr sz="3200">
                <a:latin typeface="Calibri"/>
                <a:cs typeface="Calibri"/>
              </a:rPr>
              <a:t>Why</a:t>
            </a:r>
            <a:r>
              <a:rPr sz="3200" spc="-65">
                <a:latin typeface="Calibri"/>
                <a:cs typeface="Calibri"/>
              </a:rPr>
              <a:t> </a:t>
            </a:r>
            <a:r>
              <a:rPr sz="3200">
                <a:latin typeface="Calibri"/>
                <a:cs typeface="Calibri"/>
              </a:rPr>
              <a:t>do</a:t>
            </a:r>
            <a:r>
              <a:rPr sz="3200" spc="-60">
                <a:latin typeface="Calibri"/>
                <a:cs typeface="Calibri"/>
              </a:rPr>
              <a:t> </a:t>
            </a:r>
            <a:r>
              <a:rPr sz="3200">
                <a:latin typeface="Calibri"/>
                <a:cs typeface="Calibri"/>
              </a:rPr>
              <a:t>we</a:t>
            </a:r>
            <a:r>
              <a:rPr sz="3200" spc="-60">
                <a:latin typeface="Calibri"/>
                <a:cs typeface="Calibri"/>
              </a:rPr>
              <a:t> </a:t>
            </a:r>
            <a:r>
              <a:rPr sz="3200">
                <a:latin typeface="Calibri"/>
                <a:cs typeface="Calibri"/>
              </a:rPr>
              <a:t>add</a:t>
            </a:r>
            <a:r>
              <a:rPr sz="3200" spc="-60">
                <a:latin typeface="Calibri"/>
                <a:cs typeface="Calibri"/>
              </a:rPr>
              <a:t> </a:t>
            </a:r>
            <a:r>
              <a:rPr sz="3200">
                <a:latin typeface="Calibri"/>
                <a:cs typeface="Calibri"/>
              </a:rPr>
              <a:t>the</a:t>
            </a:r>
            <a:r>
              <a:rPr sz="3200" spc="-60">
                <a:latin typeface="Calibri"/>
                <a:cs typeface="Calibri"/>
              </a:rPr>
              <a:t> </a:t>
            </a:r>
            <a:r>
              <a:rPr sz="3200">
                <a:latin typeface="Calibri"/>
                <a:cs typeface="Calibri"/>
              </a:rPr>
              <a:t>tax</a:t>
            </a:r>
            <a:r>
              <a:rPr sz="3200" spc="-60">
                <a:latin typeface="Calibri"/>
                <a:cs typeface="Calibri"/>
              </a:rPr>
              <a:t> </a:t>
            </a:r>
            <a:r>
              <a:rPr sz="3200">
                <a:latin typeface="Calibri"/>
                <a:cs typeface="Calibri"/>
              </a:rPr>
              <a:t>amount</a:t>
            </a:r>
            <a:r>
              <a:rPr sz="3200" spc="-60">
                <a:latin typeface="Calibri"/>
                <a:cs typeface="Calibri"/>
              </a:rPr>
              <a:t> </a:t>
            </a:r>
            <a:r>
              <a:rPr sz="3200">
                <a:latin typeface="Calibri"/>
                <a:cs typeface="Calibri"/>
              </a:rPr>
              <a:t>to</a:t>
            </a:r>
            <a:r>
              <a:rPr sz="3200" spc="-65">
                <a:latin typeface="Calibri"/>
                <a:cs typeface="Calibri"/>
              </a:rPr>
              <a:t> </a:t>
            </a:r>
            <a:r>
              <a:rPr sz="3200">
                <a:latin typeface="Calibri"/>
                <a:cs typeface="Calibri"/>
              </a:rPr>
              <a:t>the</a:t>
            </a:r>
            <a:r>
              <a:rPr sz="3200" spc="-60">
                <a:latin typeface="Calibri"/>
                <a:cs typeface="Calibri"/>
              </a:rPr>
              <a:t> </a:t>
            </a:r>
            <a:r>
              <a:rPr sz="3200">
                <a:latin typeface="Calibri"/>
                <a:cs typeface="Calibri"/>
              </a:rPr>
              <a:t>supply</a:t>
            </a:r>
            <a:r>
              <a:rPr sz="3200" spc="-60">
                <a:latin typeface="Calibri"/>
                <a:cs typeface="Calibri"/>
              </a:rPr>
              <a:t> </a:t>
            </a:r>
            <a:r>
              <a:rPr sz="3200">
                <a:latin typeface="Calibri"/>
                <a:cs typeface="Calibri"/>
              </a:rPr>
              <a:t>function,</a:t>
            </a:r>
            <a:r>
              <a:rPr sz="3200" spc="-60">
                <a:latin typeface="Calibri"/>
                <a:cs typeface="Calibri"/>
              </a:rPr>
              <a:t> </a:t>
            </a:r>
            <a:r>
              <a:rPr sz="3200">
                <a:latin typeface="Calibri"/>
                <a:cs typeface="Calibri"/>
              </a:rPr>
              <a:t>but</a:t>
            </a:r>
            <a:r>
              <a:rPr sz="3200" spc="-60">
                <a:latin typeface="Calibri"/>
                <a:cs typeface="Calibri"/>
              </a:rPr>
              <a:t> </a:t>
            </a:r>
            <a:r>
              <a:rPr sz="3200" spc="-10">
                <a:latin typeface="Calibri"/>
                <a:cs typeface="Calibri"/>
              </a:rPr>
              <a:t>subtract</a:t>
            </a:r>
            <a:r>
              <a:rPr sz="3200" spc="-60">
                <a:latin typeface="Calibri"/>
                <a:cs typeface="Calibri"/>
              </a:rPr>
              <a:t> </a:t>
            </a:r>
            <a:r>
              <a:rPr sz="3200">
                <a:latin typeface="Calibri"/>
                <a:cs typeface="Calibri"/>
              </a:rPr>
              <a:t>the</a:t>
            </a:r>
            <a:r>
              <a:rPr sz="3200" spc="-60">
                <a:latin typeface="Calibri"/>
                <a:cs typeface="Calibri"/>
              </a:rPr>
              <a:t> </a:t>
            </a:r>
            <a:r>
              <a:rPr sz="3200">
                <a:latin typeface="Calibri"/>
                <a:cs typeface="Calibri"/>
              </a:rPr>
              <a:t>tax</a:t>
            </a:r>
            <a:r>
              <a:rPr sz="3200" spc="-65">
                <a:latin typeface="Calibri"/>
                <a:cs typeface="Calibri"/>
              </a:rPr>
              <a:t> </a:t>
            </a:r>
            <a:r>
              <a:rPr sz="3200">
                <a:latin typeface="Calibri"/>
                <a:cs typeface="Calibri"/>
              </a:rPr>
              <a:t>amount</a:t>
            </a:r>
            <a:r>
              <a:rPr sz="3200" spc="-60">
                <a:latin typeface="Calibri"/>
                <a:cs typeface="Calibri"/>
              </a:rPr>
              <a:t> </a:t>
            </a:r>
            <a:r>
              <a:rPr sz="3200">
                <a:latin typeface="Calibri"/>
                <a:cs typeface="Calibri"/>
              </a:rPr>
              <a:t>from</a:t>
            </a:r>
            <a:r>
              <a:rPr sz="3200" spc="-60">
                <a:latin typeface="Calibri"/>
                <a:cs typeface="Calibri"/>
              </a:rPr>
              <a:t> </a:t>
            </a:r>
            <a:r>
              <a:rPr sz="3200">
                <a:latin typeface="Calibri"/>
                <a:cs typeface="Calibri"/>
              </a:rPr>
              <a:t>the</a:t>
            </a:r>
            <a:r>
              <a:rPr sz="3200" spc="-60">
                <a:latin typeface="Calibri"/>
                <a:cs typeface="Calibri"/>
              </a:rPr>
              <a:t> </a:t>
            </a:r>
            <a:r>
              <a:rPr sz="3200">
                <a:latin typeface="Calibri"/>
                <a:cs typeface="Calibri"/>
              </a:rPr>
              <a:t>demand</a:t>
            </a:r>
            <a:r>
              <a:rPr sz="3200" spc="-60">
                <a:latin typeface="Calibri"/>
                <a:cs typeface="Calibri"/>
              </a:rPr>
              <a:t> </a:t>
            </a:r>
            <a:r>
              <a:rPr sz="3200" spc="-10">
                <a:latin typeface="Calibri"/>
                <a:cs typeface="Calibri"/>
              </a:rPr>
              <a:t>function?</a:t>
            </a:r>
            <a:endParaRPr sz="3200">
              <a:latin typeface="Calibri"/>
              <a:cs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85292" rIns="0" bIns="0" rtlCol="0">
            <a:spAutoFit/>
          </a:bodyPr>
          <a:lstStyle/>
          <a:p>
            <a:pPr marL="165100">
              <a:lnSpc>
                <a:spcPct val="100000"/>
              </a:lnSpc>
              <a:spcBef>
                <a:spcPts val="100"/>
              </a:spcBef>
            </a:pPr>
            <a:r>
              <a:rPr sz="4200"/>
              <a:t>7.</a:t>
            </a:r>
            <a:r>
              <a:rPr sz="4200" spc="-114"/>
              <a:t> </a:t>
            </a:r>
            <a:r>
              <a:rPr sz="4200"/>
              <a:t>Government</a:t>
            </a:r>
            <a:r>
              <a:rPr sz="4200" spc="-110"/>
              <a:t> </a:t>
            </a:r>
            <a:r>
              <a:rPr sz="4200"/>
              <a:t>Actions</a:t>
            </a:r>
            <a:r>
              <a:rPr sz="4200" spc="-110"/>
              <a:t> </a:t>
            </a:r>
            <a:r>
              <a:rPr sz="4200"/>
              <a:t>in</a:t>
            </a:r>
            <a:r>
              <a:rPr sz="4200" spc="-110"/>
              <a:t> </a:t>
            </a:r>
            <a:r>
              <a:rPr sz="4200"/>
              <a:t>Market</a:t>
            </a:r>
            <a:r>
              <a:rPr sz="4200" spc="-110"/>
              <a:t> </a:t>
            </a:r>
            <a:r>
              <a:rPr sz="4200"/>
              <a:t>-</a:t>
            </a:r>
            <a:r>
              <a:rPr sz="4200" spc="-110"/>
              <a:t> </a:t>
            </a:r>
            <a:r>
              <a:rPr sz="4200" spc="-70"/>
              <a:t>Taxes,</a:t>
            </a:r>
            <a:r>
              <a:rPr sz="4200" spc="-110"/>
              <a:t> </a:t>
            </a:r>
            <a:r>
              <a:rPr sz="4200" spc="-10"/>
              <a:t>Production</a:t>
            </a:r>
            <a:r>
              <a:rPr sz="4200" spc="-114"/>
              <a:t> </a:t>
            </a:r>
            <a:r>
              <a:rPr sz="4200"/>
              <a:t>Quota,</a:t>
            </a:r>
            <a:r>
              <a:rPr sz="4200" spc="-110"/>
              <a:t> </a:t>
            </a:r>
            <a:r>
              <a:rPr sz="4200" spc="-10"/>
              <a:t>Subsidy</a:t>
            </a:r>
            <a:endParaRPr sz="4200"/>
          </a:p>
        </p:txBody>
      </p:sp>
      <p:sp>
        <p:nvSpPr>
          <p:cNvPr id="3" name="object 3"/>
          <p:cNvSpPr txBox="1"/>
          <p:nvPr/>
        </p:nvSpPr>
        <p:spPr>
          <a:xfrm>
            <a:off x="1137100" y="2251950"/>
            <a:ext cx="9835700" cy="3995004"/>
          </a:xfrm>
          <a:prstGeom prst="rect">
            <a:avLst/>
          </a:prstGeom>
        </p:spPr>
        <p:txBody>
          <a:bodyPr vert="horz" wrap="square" lIns="0" tIns="12700" rIns="0" bIns="0" rtlCol="0">
            <a:spAutoFit/>
          </a:bodyPr>
          <a:lstStyle/>
          <a:p>
            <a:pPr marL="12700" marR="5080">
              <a:lnSpc>
                <a:spcPct val="114999"/>
              </a:lnSpc>
              <a:spcBef>
                <a:spcPts val="100"/>
              </a:spcBef>
            </a:pPr>
            <a:r>
              <a:rPr sz="3200" b="1" u="heavy">
                <a:solidFill>
                  <a:srgbClr val="1155CC"/>
                </a:solidFill>
                <a:uFill>
                  <a:solidFill>
                    <a:srgbClr val="1155CC"/>
                  </a:solidFill>
                </a:uFill>
                <a:latin typeface="Calibri"/>
                <a:cs typeface="Calibri"/>
              </a:rPr>
              <a:t>Q1</a:t>
            </a:r>
            <a:r>
              <a:rPr lang="en-CA" sz="3200" b="1" u="heavy">
                <a:solidFill>
                  <a:srgbClr val="1155CC"/>
                </a:solidFill>
                <a:uFill>
                  <a:solidFill>
                    <a:srgbClr val="1155CC"/>
                  </a:solidFill>
                </a:uFill>
                <a:latin typeface="Calibri"/>
                <a:cs typeface="Calibri"/>
              </a:rPr>
              <a:t>7</a:t>
            </a:r>
            <a:r>
              <a:rPr sz="3200" b="1" u="heavy">
                <a:solidFill>
                  <a:srgbClr val="1155CC"/>
                </a:solidFill>
                <a:uFill>
                  <a:solidFill>
                    <a:srgbClr val="1155CC"/>
                  </a:solidFill>
                </a:uFill>
                <a:latin typeface="Calibri"/>
                <a:cs typeface="Calibri"/>
              </a:rPr>
              <a:t>:</a:t>
            </a:r>
            <a:r>
              <a:rPr sz="3200" b="1" spc="-50">
                <a:solidFill>
                  <a:srgbClr val="1155CC"/>
                </a:solidFill>
                <a:latin typeface="Calibri"/>
                <a:cs typeface="Calibri"/>
              </a:rPr>
              <a:t> </a:t>
            </a:r>
            <a:r>
              <a:rPr lang="en-US" sz="3200">
                <a:latin typeface="Calibri"/>
                <a:cs typeface="Calibri"/>
              </a:rPr>
              <a:t>The table gives the demand and supply schedules for tickets to a concert in the park. </a:t>
            </a:r>
            <a:endParaRPr lang="en-CA" sz="3200">
              <a:latin typeface="Calibri"/>
              <a:cs typeface="Calibri"/>
            </a:endParaRPr>
          </a:p>
          <a:p>
            <a:pPr marL="469900" marR="5080" indent="-457200">
              <a:lnSpc>
                <a:spcPct val="114999"/>
              </a:lnSpc>
              <a:spcBef>
                <a:spcPts val="100"/>
              </a:spcBef>
              <a:buFont typeface="+mj-lt"/>
              <a:buAutoNum type="alphaLcParenR"/>
            </a:pPr>
            <a:r>
              <a:rPr lang="en-US" sz="3200">
                <a:latin typeface="Calibri"/>
                <a:cs typeface="Calibri"/>
              </a:rPr>
              <a:t>If there is no tax on concert tickets, what is the price of a ticket and how many tickets are bought? </a:t>
            </a:r>
          </a:p>
          <a:p>
            <a:pPr marL="469900" marR="5080" indent="-457200">
              <a:lnSpc>
                <a:spcPct val="114999"/>
              </a:lnSpc>
              <a:spcBef>
                <a:spcPts val="100"/>
              </a:spcBef>
              <a:buFont typeface="+mj-lt"/>
              <a:buAutoNum type="alphaLcParenR"/>
            </a:pPr>
            <a:endParaRPr lang="en-US" sz="3200">
              <a:latin typeface="Calibri"/>
              <a:cs typeface="Calibri"/>
            </a:endParaRPr>
          </a:p>
          <a:p>
            <a:pPr marL="469900" marR="5080" indent="-457200">
              <a:lnSpc>
                <a:spcPct val="114999"/>
              </a:lnSpc>
              <a:spcBef>
                <a:spcPts val="100"/>
              </a:spcBef>
              <a:buFont typeface="+mj-lt"/>
              <a:buAutoNum type="alphaLcParenR"/>
            </a:pPr>
            <a:endParaRPr lang="en-US" sz="3200">
              <a:latin typeface="Calibri"/>
              <a:cs typeface="Calibri"/>
            </a:endParaRPr>
          </a:p>
          <a:p>
            <a:pPr marL="469900" marR="5080" indent="-457200">
              <a:lnSpc>
                <a:spcPct val="114999"/>
              </a:lnSpc>
              <a:spcBef>
                <a:spcPts val="100"/>
              </a:spcBef>
              <a:buFont typeface="+mj-lt"/>
              <a:buAutoNum type="alphaLcParenR"/>
            </a:pPr>
            <a:endParaRPr lang="en-US" sz="3200">
              <a:latin typeface="Calibri"/>
              <a:cs typeface="Calibri"/>
            </a:endParaRPr>
          </a:p>
        </p:txBody>
      </p:sp>
      <p:pic>
        <p:nvPicPr>
          <p:cNvPr id="5" name="Picture 4">
            <a:extLst>
              <a:ext uri="{FF2B5EF4-FFF2-40B4-BE49-F238E27FC236}">
                <a16:creationId xmlns:a16="http://schemas.microsoft.com/office/drawing/2014/main" id="{988527E2-F2CE-9F56-1D07-68D4BCBB7572}"/>
              </a:ext>
            </a:extLst>
          </p:cNvPr>
          <p:cNvPicPr>
            <a:picLocks noChangeAspect="1"/>
          </p:cNvPicPr>
          <p:nvPr/>
        </p:nvPicPr>
        <p:blipFill rotWithShape="1">
          <a:blip r:embed="rId2"/>
          <a:srcRect t="19496"/>
          <a:stretch/>
        </p:blipFill>
        <p:spPr>
          <a:xfrm>
            <a:off x="10983686" y="2276987"/>
            <a:ext cx="6576350" cy="3444309"/>
          </a:xfrm>
          <a:prstGeom prst="rect">
            <a:avLst/>
          </a:prstGeom>
        </p:spPr>
      </p:pic>
    </p:spTree>
    <p:extLst>
      <p:ext uri="{BB962C8B-B14F-4D97-AF65-F5344CB8AC3E}">
        <p14:creationId xmlns:p14="http://schemas.microsoft.com/office/powerpoint/2010/main" val="2545965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85292" rIns="0" bIns="0" rtlCol="0">
            <a:spAutoFit/>
          </a:bodyPr>
          <a:lstStyle/>
          <a:p>
            <a:pPr marL="165100">
              <a:lnSpc>
                <a:spcPct val="100000"/>
              </a:lnSpc>
              <a:spcBef>
                <a:spcPts val="100"/>
              </a:spcBef>
            </a:pPr>
            <a:r>
              <a:rPr sz="4200"/>
              <a:t>7.</a:t>
            </a:r>
            <a:r>
              <a:rPr sz="4200" spc="-114"/>
              <a:t> </a:t>
            </a:r>
            <a:r>
              <a:rPr sz="4200"/>
              <a:t>Government</a:t>
            </a:r>
            <a:r>
              <a:rPr sz="4200" spc="-110"/>
              <a:t> </a:t>
            </a:r>
            <a:r>
              <a:rPr sz="4200"/>
              <a:t>Actions</a:t>
            </a:r>
            <a:r>
              <a:rPr sz="4200" spc="-110"/>
              <a:t> </a:t>
            </a:r>
            <a:r>
              <a:rPr sz="4200"/>
              <a:t>in</a:t>
            </a:r>
            <a:r>
              <a:rPr sz="4200" spc="-110"/>
              <a:t> </a:t>
            </a:r>
            <a:r>
              <a:rPr sz="4200"/>
              <a:t>Market</a:t>
            </a:r>
            <a:r>
              <a:rPr sz="4200" spc="-110"/>
              <a:t> </a:t>
            </a:r>
            <a:r>
              <a:rPr sz="4200"/>
              <a:t>-</a:t>
            </a:r>
            <a:r>
              <a:rPr sz="4200" spc="-110"/>
              <a:t> </a:t>
            </a:r>
            <a:r>
              <a:rPr sz="4200" spc="-70"/>
              <a:t>Taxes,</a:t>
            </a:r>
            <a:r>
              <a:rPr sz="4200" spc="-110"/>
              <a:t> </a:t>
            </a:r>
            <a:r>
              <a:rPr sz="4200" spc="-10"/>
              <a:t>Production</a:t>
            </a:r>
            <a:r>
              <a:rPr sz="4200" spc="-114"/>
              <a:t> </a:t>
            </a:r>
            <a:r>
              <a:rPr sz="4200"/>
              <a:t>Quota,</a:t>
            </a:r>
            <a:r>
              <a:rPr sz="4200" spc="-110"/>
              <a:t> </a:t>
            </a:r>
            <a:r>
              <a:rPr sz="4200" spc="-10"/>
              <a:t>Subsidy</a:t>
            </a:r>
            <a:endParaRPr sz="4200"/>
          </a:p>
        </p:txBody>
      </p:sp>
      <p:sp>
        <p:nvSpPr>
          <p:cNvPr id="3" name="object 3"/>
          <p:cNvSpPr txBox="1"/>
          <p:nvPr/>
        </p:nvSpPr>
        <p:spPr>
          <a:xfrm>
            <a:off x="1137100" y="2251950"/>
            <a:ext cx="9835700" cy="5153270"/>
          </a:xfrm>
          <a:prstGeom prst="rect">
            <a:avLst/>
          </a:prstGeom>
        </p:spPr>
        <p:txBody>
          <a:bodyPr vert="horz" wrap="square" lIns="0" tIns="12700" rIns="0" bIns="0" rtlCol="0">
            <a:spAutoFit/>
          </a:bodyPr>
          <a:lstStyle/>
          <a:p>
            <a:pPr marL="12700" marR="5080">
              <a:lnSpc>
                <a:spcPct val="114999"/>
              </a:lnSpc>
              <a:spcBef>
                <a:spcPts val="100"/>
              </a:spcBef>
            </a:pPr>
            <a:r>
              <a:rPr sz="3200" b="1" u="heavy">
                <a:solidFill>
                  <a:srgbClr val="1155CC"/>
                </a:solidFill>
                <a:uFill>
                  <a:solidFill>
                    <a:srgbClr val="1155CC"/>
                  </a:solidFill>
                </a:uFill>
                <a:latin typeface="Calibri"/>
                <a:cs typeface="Calibri"/>
              </a:rPr>
              <a:t>Q1</a:t>
            </a:r>
            <a:r>
              <a:rPr lang="en-CA" sz="3200" b="1" u="heavy">
                <a:solidFill>
                  <a:srgbClr val="1155CC"/>
                </a:solidFill>
                <a:uFill>
                  <a:solidFill>
                    <a:srgbClr val="1155CC"/>
                  </a:solidFill>
                </a:uFill>
                <a:latin typeface="Calibri"/>
                <a:cs typeface="Calibri"/>
              </a:rPr>
              <a:t>7</a:t>
            </a:r>
            <a:r>
              <a:rPr sz="3200" b="1" u="heavy">
                <a:solidFill>
                  <a:srgbClr val="1155CC"/>
                </a:solidFill>
                <a:uFill>
                  <a:solidFill>
                    <a:srgbClr val="1155CC"/>
                  </a:solidFill>
                </a:uFill>
                <a:latin typeface="Calibri"/>
                <a:cs typeface="Calibri"/>
              </a:rPr>
              <a:t>:</a:t>
            </a:r>
            <a:endParaRPr lang="en-US" sz="3200">
              <a:latin typeface="Calibri"/>
              <a:cs typeface="Calibri"/>
            </a:endParaRPr>
          </a:p>
          <a:p>
            <a:pPr marL="469900" marR="5080" indent="-457200">
              <a:lnSpc>
                <a:spcPct val="114999"/>
              </a:lnSpc>
              <a:spcBef>
                <a:spcPts val="100"/>
              </a:spcBef>
              <a:buFont typeface="+mj-lt"/>
              <a:buAutoNum type="alphaLcParenR" startAt="2"/>
            </a:pPr>
            <a:r>
              <a:rPr lang="en-US" sz="3200">
                <a:latin typeface="Calibri"/>
                <a:cs typeface="Calibri"/>
              </a:rPr>
              <a:t>(</a:t>
            </a:r>
            <a:r>
              <a:rPr lang="en-US" sz="3200" err="1">
                <a:latin typeface="Calibri"/>
                <a:cs typeface="Calibri"/>
              </a:rPr>
              <a:t>contd</a:t>
            </a:r>
            <a:r>
              <a:rPr lang="en-US" sz="3200">
                <a:latin typeface="Calibri"/>
                <a:cs typeface="Calibri"/>
              </a:rPr>
              <a:t>) If a sales tax of $2 a ticket is levied on sellers of concert tickets: What is the price a concert-goer pays for a ticket and how many tickets are bought? </a:t>
            </a:r>
          </a:p>
          <a:p>
            <a:pPr marL="469900" marR="5080" indent="-457200">
              <a:lnSpc>
                <a:spcPct val="114999"/>
              </a:lnSpc>
              <a:spcBef>
                <a:spcPts val="100"/>
              </a:spcBef>
              <a:buFont typeface="+mj-lt"/>
              <a:buAutoNum type="alphaLcParenR" startAt="2"/>
            </a:pPr>
            <a:endParaRPr lang="en-US" sz="3200">
              <a:latin typeface="Calibri"/>
              <a:cs typeface="Calibri"/>
            </a:endParaRPr>
          </a:p>
          <a:p>
            <a:pPr marL="469900" marR="5080" indent="-457200">
              <a:lnSpc>
                <a:spcPct val="114999"/>
              </a:lnSpc>
              <a:spcBef>
                <a:spcPts val="100"/>
              </a:spcBef>
              <a:buFont typeface="+mj-lt"/>
              <a:buAutoNum type="alphaLcParenR" startAt="2"/>
            </a:pPr>
            <a:endParaRPr lang="en-US" sz="3200">
              <a:latin typeface="Calibri"/>
              <a:cs typeface="Calibri"/>
            </a:endParaRPr>
          </a:p>
          <a:p>
            <a:pPr marL="469900" marR="5080" indent="-457200">
              <a:lnSpc>
                <a:spcPct val="114999"/>
              </a:lnSpc>
              <a:spcBef>
                <a:spcPts val="100"/>
              </a:spcBef>
              <a:buFont typeface="+mj-lt"/>
              <a:buAutoNum type="alphaLcParenR" startAt="2"/>
            </a:pPr>
            <a:endParaRPr lang="en-US" sz="3200">
              <a:latin typeface="Calibri"/>
              <a:cs typeface="Calibri"/>
            </a:endParaRPr>
          </a:p>
          <a:p>
            <a:pPr marL="469900" marR="5080" indent="-457200">
              <a:lnSpc>
                <a:spcPct val="114999"/>
              </a:lnSpc>
              <a:spcBef>
                <a:spcPts val="100"/>
              </a:spcBef>
              <a:buFont typeface="+mj-lt"/>
              <a:buAutoNum type="alphaLcParenR" startAt="2"/>
            </a:pPr>
            <a:endParaRPr lang="en-US" sz="3200">
              <a:latin typeface="Calibri"/>
              <a:cs typeface="Calibri"/>
            </a:endParaRPr>
          </a:p>
          <a:p>
            <a:pPr marL="469900" marR="5080" indent="-457200">
              <a:lnSpc>
                <a:spcPct val="114999"/>
              </a:lnSpc>
              <a:spcBef>
                <a:spcPts val="100"/>
              </a:spcBef>
              <a:buFont typeface="+mj-lt"/>
              <a:buAutoNum type="alphaLcParenR" startAt="2"/>
            </a:pPr>
            <a:endParaRPr lang="en-US" sz="3200">
              <a:latin typeface="Calibri"/>
              <a:cs typeface="Calibri"/>
            </a:endParaRPr>
          </a:p>
        </p:txBody>
      </p:sp>
      <p:pic>
        <p:nvPicPr>
          <p:cNvPr id="5" name="Picture 4">
            <a:extLst>
              <a:ext uri="{FF2B5EF4-FFF2-40B4-BE49-F238E27FC236}">
                <a16:creationId xmlns:a16="http://schemas.microsoft.com/office/drawing/2014/main" id="{988527E2-F2CE-9F56-1D07-68D4BCBB7572}"/>
              </a:ext>
            </a:extLst>
          </p:cNvPr>
          <p:cNvPicPr>
            <a:picLocks noChangeAspect="1"/>
          </p:cNvPicPr>
          <p:nvPr/>
        </p:nvPicPr>
        <p:blipFill rotWithShape="1">
          <a:blip r:embed="rId2"/>
          <a:srcRect t="21277"/>
          <a:stretch/>
        </p:blipFill>
        <p:spPr>
          <a:xfrm>
            <a:off x="10972800" y="2171700"/>
            <a:ext cx="6576350" cy="3368109"/>
          </a:xfrm>
          <a:prstGeom prst="rect">
            <a:avLst/>
          </a:prstGeom>
        </p:spPr>
      </p:pic>
    </p:spTree>
    <p:extLst>
      <p:ext uri="{BB962C8B-B14F-4D97-AF65-F5344CB8AC3E}">
        <p14:creationId xmlns:p14="http://schemas.microsoft.com/office/powerpoint/2010/main" val="17089694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85292" rIns="0" bIns="0" rtlCol="0">
            <a:spAutoFit/>
          </a:bodyPr>
          <a:lstStyle/>
          <a:p>
            <a:pPr marL="165100">
              <a:lnSpc>
                <a:spcPct val="100000"/>
              </a:lnSpc>
              <a:spcBef>
                <a:spcPts val="100"/>
              </a:spcBef>
            </a:pPr>
            <a:r>
              <a:rPr sz="4200"/>
              <a:t>7.</a:t>
            </a:r>
            <a:r>
              <a:rPr sz="4200" spc="-114"/>
              <a:t> </a:t>
            </a:r>
            <a:r>
              <a:rPr sz="4200"/>
              <a:t>Government</a:t>
            </a:r>
            <a:r>
              <a:rPr sz="4200" spc="-110"/>
              <a:t> </a:t>
            </a:r>
            <a:r>
              <a:rPr sz="4200"/>
              <a:t>Actions</a:t>
            </a:r>
            <a:r>
              <a:rPr sz="4200" spc="-110"/>
              <a:t> </a:t>
            </a:r>
            <a:r>
              <a:rPr sz="4200"/>
              <a:t>in</a:t>
            </a:r>
            <a:r>
              <a:rPr sz="4200" spc="-110"/>
              <a:t> </a:t>
            </a:r>
            <a:r>
              <a:rPr sz="4200"/>
              <a:t>Market</a:t>
            </a:r>
            <a:r>
              <a:rPr sz="4200" spc="-110"/>
              <a:t> </a:t>
            </a:r>
            <a:r>
              <a:rPr sz="4200"/>
              <a:t>-</a:t>
            </a:r>
            <a:r>
              <a:rPr sz="4200" spc="-110"/>
              <a:t> </a:t>
            </a:r>
            <a:r>
              <a:rPr sz="4200" spc="-70"/>
              <a:t>Taxes,</a:t>
            </a:r>
            <a:r>
              <a:rPr sz="4200" spc="-110"/>
              <a:t> </a:t>
            </a:r>
            <a:r>
              <a:rPr sz="4200" spc="-10"/>
              <a:t>Production</a:t>
            </a:r>
            <a:r>
              <a:rPr sz="4200" spc="-114"/>
              <a:t> </a:t>
            </a:r>
            <a:r>
              <a:rPr sz="4200"/>
              <a:t>Quota,</a:t>
            </a:r>
            <a:r>
              <a:rPr sz="4200" spc="-110"/>
              <a:t> </a:t>
            </a:r>
            <a:r>
              <a:rPr sz="4200" spc="-10"/>
              <a:t>Subsidy</a:t>
            </a:r>
            <a:endParaRPr sz="4200"/>
          </a:p>
        </p:txBody>
      </p:sp>
      <p:sp>
        <p:nvSpPr>
          <p:cNvPr id="3" name="object 3"/>
          <p:cNvSpPr txBox="1"/>
          <p:nvPr/>
        </p:nvSpPr>
        <p:spPr>
          <a:xfrm>
            <a:off x="1137100" y="2251950"/>
            <a:ext cx="9835700" cy="5745227"/>
          </a:xfrm>
          <a:prstGeom prst="rect">
            <a:avLst/>
          </a:prstGeom>
        </p:spPr>
        <p:txBody>
          <a:bodyPr vert="horz" wrap="square" lIns="0" tIns="12700" rIns="0" bIns="0" rtlCol="0">
            <a:spAutoFit/>
          </a:bodyPr>
          <a:lstStyle/>
          <a:p>
            <a:pPr marL="12700" marR="5080">
              <a:lnSpc>
                <a:spcPct val="114999"/>
              </a:lnSpc>
              <a:spcBef>
                <a:spcPts val="100"/>
              </a:spcBef>
            </a:pPr>
            <a:r>
              <a:rPr sz="3200" b="1" u="heavy">
                <a:solidFill>
                  <a:srgbClr val="1155CC"/>
                </a:solidFill>
                <a:uFill>
                  <a:solidFill>
                    <a:srgbClr val="1155CC"/>
                  </a:solidFill>
                </a:uFill>
                <a:latin typeface="Calibri"/>
                <a:cs typeface="Calibri"/>
              </a:rPr>
              <a:t>Q1</a:t>
            </a:r>
            <a:r>
              <a:rPr lang="en-CA" sz="3200" b="1" u="heavy">
                <a:solidFill>
                  <a:srgbClr val="1155CC"/>
                </a:solidFill>
                <a:uFill>
                  <a:solidFill>
                    <a:srgbClr val="1155CC"/>
                  </a:solidFill>
                </a:uFill>
                <a:latin typeface="Calibri"/>
                <a:cs typeface="Calibri"/>
              </a:rPr>
              <a:t>7</a:t>
            </a:r>
            <a:r>
              <a:rPr sz="3200" b="1" u="heavy">
                <a:solidFill>
                  <a:srgbClr val="1155CC"/>
                </a:solidFill>
                <a:uFill>
                  <a:solidFill>
                    <a:srgbClr val="1155CC"/>
                  </a:solidFill>
                </a:uFill>
                <a:latin typeface="Calibri"/>
                <a:cs typeface="Calibri"/>
              </a:rPr>
              <a:t>:</a:t>
            </a:r>
            <a:endParaRPr lang="en-US" sz="3200">
              <a:latin typeface="Calibri"/>
              <a:cs typeface="Calibri"/>
            </a:endParaRPr>
          </a:p>
          <a:p>
            <a:pPr marL="469900" marR="5080" indent="-457200">
              <a:lnSpc>
                <a:spcPct val="114999"/>
              </a:lnSpc>
              <a:spcBef>
                <a:spcPts val="100"/>
              </a:spcBef>
              <a:buFont typeface="+mj-lt"/>
              <a:buAutoNum type="alphaLcParenR" startAt="3"/>
            </a:pPr>
            <a:r>
              <a:rPr lang="en-US" sz="3200">
                <a:latin typeface="Calibri"/>
                <a:cs typeface="Calibri"/>
              </a:rPr>
              <a:t> Who pays the tax and what is the government’s tax revenue?</a:t>
            </a:r>
          </a:p>
          <a:p>
            <a:pPr marL="469900" marR="5080" indent="-457200">
              <a:lnSpc>
                <a:spcPct val="114999"/>
              </a:lnSpc>
              <a:spcBef>
                <a:spcPts val="100"/>
              </a:spcBef>
              <a:buFont typeface="+mj-lt"/>
              <a:buAutoNum type="alphaLcParenR" startAt="3"/>
            </a:pPr>
            <a:endParaRPr lang="en-US" sz="3200">
              <a:latin typeface="Calibri"/>
              <a:cs typeface="Calibri"/>
            </a:endParaRPr>
          </a:p>
          <a:p>
            <a:pPr marL="469900" marR="5080" indent="-457200">
              <a:lnSpc>
                <a:spcPct val="114999"/>
              </a:lnSpc>
              <a:spcBef>
                <a:spcPts val="100"/>
              </a:spcBef>
              <a:buFont typeface="+mj-lt"/>
              <a:buAutoNum type="alphaLcParenR" startAt="3"/>
            </a:pPr>
            <a:endParaRPr lang="en-US" sz="3200">
              <a:latin typeface="Calibri"/>
              <a:cs typeface="Calibri"/>
            </a:endParaRPr>
          </a:p>
          <a:p>
            <a:pPr marL="12700" marR="5080">
              <a:lnSpc>
                <a:spcPct val="114999"/>
              </a:lnSpc>
              <a:spcBef>
                <a:spcPts val="100"/>
              </a:spcBef>
            </a:pPr>
            <a:endParaRPr lang="en-US" sz="3200">
              <a:latin typeface="Calibri"/>
              <a:cs typeface="Calibri"/>
            </a:endParaRPr>
          </a:p>
          <a:p>
            <a:pPr marL="469900" marR="5080" indent="-457200">
              <a:lnSpc>
                <a:spcPct val="114999"/>
              </a:lnSpc>
              <a:spcBef>
                <a:spcPts val="100"/>
              </a:spcBef>
              <a:buFont typeface="+mj-lt"/>
              <a:buAutoNum type="alphaLcParenR" startAt="3"/>
            </a:pPr>
            <a:endParaRPr lang="en-US" sz="3200">
              <a:latin typeface="Calibri"/>
              <a:cs typeface="Calibri"/>
            </a:endParaRPr>
          </a:p>
          <a:p>
            <a:pPr marL="469900" marR="5080" indent="-457200">
              <a:lnSpc>
                <a:spcPct val="114999"/>
              </a:lnSpc>
              <a:spcBef>
                <a:spcPts val="100"/>
              </a:spcBef>
              <a:buFont typeface="+mj-lt"/>
              <a:buAutoNum type="alphaLcParenR" startAt="3"/>
            </a:pPr>
            <a:endParaRPr lang="en-US" sz="3200">
              <a:latin typeface="Calibri"/>
              <a:cs typeface="Calibri"/>
            </a:endParaRPr>
          </a:p>
          <a:p>
            <a:pPr marL="12700" marR="5080">
              <a:lnSpc>
                <a:spcPct val="114999"/>
              </a:lnSpc>
              <a:spcBef>
                <a:spcPts val="100"/>
              </a:spcBef>
            </a:pPr>
            <a:r>
              <a:rPr lang="en-US" sz="3200">
                <a:latin typeface="Calibri"/>
                <a:cs typeface="Calibri"/>
              </a:rPr>
              <a:t> </a:t>
            </a:r>
          </a:p>
          <a:p>
            <a:pPr marL="469900" marR="5080" indent="-457200">
              <a:lnSpc>
                <a:spcPct val="114999"/>
              </a:lnSpc>
              <a:spcBef>
                <a:spcPts val="100"/>
              </a:spcBef>
              <a:buFont typeface="+mj-lt"/>
              <a:buAutoNum type="alphaLcParenR" startAt="4"/>
            </a:pPr>
            <a:r>
              <a:rPr lang="en-US" sz="3200">
                <a:latin typeface="Calibri"/>
                <a:cs typeface="Calibri"/>
              </a:rPr>
              <a:t>Is the market for concert tickets efficient? </a:t>
            </a:r>
            <a:endParaRPr sz="3200">
              <a:latin typeface="Calibri"/>
              <a:cs typeface="Calibri"/>
            </a:endParaRPr>
          </a:p>
        </p:txBody>
      </p:sp>
      <p:pic>
        <p:nvPicPr>
          <p:cNvPr id="5" name="Picture 4">
            <a:extLst>
              <a:ext uri="{FF2B5EF4-FFF2-40B4-BE49-F238E27FC236}">
                <a16:creationId xmlns:a16="http://schemas.microsoft.com/office/drawing/2014/main" id="{988527E2-F2CE-9F56-1D07-68D4BCBB7572}"/>
              </a:ext>
            </a:extLst>
          </p:cNvPr>
          <p:cNvPicPr>
            <a:picLocks noChangeAspect="1"/>
          </p:cNvPicPr>
          <p:nvPr/>
        </p:nvPicPr>
        <p:blipFill rotWithShape="1">
          <a:blip r:embed="rId2"/>
          <a:srcRect t="21277"/>
          <a:stretch/>
        </p:blipFill>
        <p:spPr>
          <a:xfrm>
            <a:off x="10972800" y="2171700"/>
            <a:ext cx="6576350" cy="3368109"/>
          </a:xfrm>
          <a:prstGeom prst="rect">
            <a:avLst/>
          </a:prstGeom>
        </p:spPr>
      </p:pic>
    </p:spTree>
    <p:extLst>
      <p:ext uri="{BB962C8B-B14F-4D97-AF65-F5344CB8AC3E}">
        <p14:creationId xmlns:p14="http://schemas.microsoft.com/office/powerpoint/2010/main" val="24338223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588918" y="2248425"/>
            <a:ext cx="5925454" cy="6003949"/>
          </a:xfrm>
          <a:prstGeom prst="rect">
            <a:avLst/>
          </a:prstGeom>
        </p:spPr>
      </p:pic>
      <p:sp>
        <p:nvSpPr>
          <p:cNvPr id="3" name="object 3"/>
          <p:cNvSpPr txBox="1">
            <a:spLocks noGrp="1"/>
          </p:cNvSpPr>
          <p:nvPr>
            <p:ph type="title"/>
          </p:nvPr>
        </p:nvSpPr>
        <p:spPr>
          <a:prstGeom prst="rect">
            <a:avLst/>
          </a:prstGeom>
        </p:spPr>
        <p:txBody>
          <a:bodyPr vert="horz" wrap="square" lIns="0" tIns="385292" rIns="0" bIns="0" rtlCol="0">
            <a:spAutoFit/>
          </a:bodyPr>
          <a:lstStyle/>
          <a:p>
            <a:pPr marL="165100">
              <a:lnSpc>
                <a:spcPct val="100000"/>
              </a:lnSpc>
              <a:spcBef>
                <a:spcPts val="100"/>
              </a:spcBef>
            </a:pPr>
            <a:r>
              <a:rPr sz="4200"/>
              <a:t>7.</a:t>
            </a:r>
            <a:r>
              <a:rPr sz="4200" spc="-110"/>
              <a:t> </a:t>
            </a:r>
            <a:r>
              <a:rPr sz="4200"/>
              <a:t>Government</a:t>
            </a:r>
            <a:r>
              <a:rPr sz="4200" spc="-110"/>
              <a:t> </a:t>
            </a:r>
            <a:r>
              <a:rPr sz="4200"/>
              <a:t>Actions</a:t>
            </a:r>
            <a:r>
              <a:rPr sz="4200" spc="-110"/>
              <a:t> </a:t>
            </a:r>
            <a:r>
              <a:rPr sz="4200"/>
              <a:t>in</a:t>
            </a:r>
            <a:r>
              <a:rPr sz="4200" spc="-110"/>
              <a:t> </a:t>
            </a:r>
            <a:r>
              <a:rPr sz="4200"/>
              <a:t>Market</a:t>
            </a:r>
            <a:r>
              <a:rPr sz="4200" spc="-110"/>
              <a:t> </a:t>
            </a:r>
            <a:r>
              <a:rPr sz="4200"/>
              <a:t>-</a:t>
            </a:r>
            <a:r>
              <a:rPr sz="4200" spc="-110"/>
              <a:t> </a:t>
            </a:r>
            <a:r>
              <a:rPr sz="4200" spc="-10"/>
              <a:t>Production</a:t>
            </a:r>
            <a:r>
              <a:rPr sz="4200" spc="-110"/>
              <a:t> </a:t>
            </a:r>
            <a:r>
              <a:rPr sz="4200" spc="-10"/>
              <a:t>Quota</a:t>
            </a:r>
            <a:endParaRPr sz="4200"/>
          </a:p>
        </p:txBody>
      </p:sp>
      <p:sp>
        <p:nvSpPr>
          <p:cNvPr id="4" name="object 4"/>
          <p:cNvSpPr txBox="1"/>
          <p:nvPr/>
        </p:nvSpPr>
        <p:spPr>
          <a:xfrm>
            <a:off x="1304017" y="2253521"/>
            <a:ext cx="7529195" cy="4480714"/>
          </a:xfrm>
          <a:prstGeom prst="rect">
            <a:avLst/>
          </a:prstGeom>
        </p:spPr>
        <p:txBody>
          <a:bodyPr vert="horz" wrap="square" lIns="0" tIns="210820" rIns="0" bIns="0" rtlCol="0">
            <a:spAutoFit/>
          </a:bodyPr>
          <a:lstStyle/>
          <a:p>
            <a:pPr marL="440055" indent="-427355">
              <a:lnSpc>
                <a:spcPct val="100000"/>
              </a:lnSpc>
              <a:spcBef>
                <a:spcPts val="1660"/>
              </a:spcBef>
              <a:buFont typeface="Arial"/>
              <a:buChar char="●"/>
              <a:tabLst>
                <a:tab pos="440055" algn="l"/>
              </a:tabLst>
            </a:pPr>
            <a:r>
              <a:rPr sz="3200" b="1" spc="-10">
                <a:latin typeface="Calibri"/>
                <a:cs typeface="Calibri"/>
              </a:rPr>
              <a:t>production</a:t>
            </a:r>
            <a:r>
              <a:rPr sz="3200" b="1" spc="-70">
                <a:latin typeface="Calibri"/>
                <a:cs typeface="Calibri"/>
              </a:rPr>
              <a:t> </a:t>
            </a:r>
            <a:r>
              <a:rPr sz="3200" b="1">
                <a:latin typeface="Calibri"/>
                <a:cs typeface="Calibri"/>
              </a:rPr>
              <a:t>quota</a:t>
            </a:r>
            <a:r>
              <a:rPr sz="3200">
                <a:latin typeface="Calibri"/>
                <a:cs typeface="Calibri"/>
              </a:rPr>
              <a:t>:</a:t>
            </a:r>
            <a:r>
              <a:rPr sz="3200" spc="-65">
                <a:latin typeface="Calibri"/>
                <a:cs typeface="Calibri"/>
              </a:rPr>
              <a:t> </a:t>
            </a:r>
            <a:r>
              <a:rPr sz="3200">
                <a:latin typeface="Calibri"/>
                <a:cs typeface="Calibri"/>
              </a:rPr>
              <a:t>limits</a:t>
            </a:r>
            <a:r>
              <a:rPr sz="3200" spc="-65">
                <a:latin typeface="Calibri"/>
                <a:cs typeface="Calibri"/>
              </a:rPr>
              <a:t> </a:t>
            </a:r>
            <a:r>
              <a:rPr sz="3200">
                <a:latin typeface="Calibri"/>
                <a:cs typeface="Calibri"/>
              </a:rPr>
              <a:t>how</a:t>
            </a:r>
            <a:r>
              <a:rPr sz="3200" spc="-70">
                <a:latin typeface="Calibri"/>
                <a:cs typeface="Calibri"/>
              </a:rPr>
              <a:t> </a:t>
            </a:r>
            <a:r>
              <a:rPr sz="3200">
                <a:latin typeface="Calibri"/>
                <a:cs typeface="Calibri"/>
              </a:rPr>
              <a:t>much</a:t>
            </a:r>
            <a:r>
              <a:rPr sz="3200" spc="-65">
                <a:latin typeface="Calibri"/>
                <a:cs typeface="Calibri"/>
              </a:rPr>
              <a:t> </a:t>
            </a:r>
            <a:r>
              <a:rPr sz="3200">
                <a:latin typeface="Calibri"/>
                <a:cs typeface="Calibri"/>
              </a:rPr>
              <a:t>can</a:t>
            </a:r>
            <a:r>
              <a:rPr sz="3200" spc="-65">
                <a:latin typeface="Calibri"/>
                <a:cs typeface="Calibri"/>
              </a:rPr>
              <a:t> </a:t>
            </a:r>
            <a:r>
              <a:rPr sz="3200">
                <a:latin typeface="Calibri"/>
                <a:cs typeface="Calibri"/>
              </a:rPr>
              <a:t>be</a:t>
            </a:r>
            <a:r>
              <a:rPr sz="3200" spc="-70">
                <a:latin typeface="Calibri"/>
                <a:cs typeface="Calibri"/>
              </a:rPr>
              <a:t> </a:t>
            </a:r>
            <a:r>
              <a:rPr sz="3200" spc="-10">
                <a:latin typeface="Calibri"/>
                <a:cs typeface="Calibri"/>
              </a:rPr>
              <a:t>produced</a:t>
            </a:r>
            <a:endParaRPr sz="3200">
              <a:latin typeface="Calibri"/>
              <a:cs typeface="Calibri"/>
            </a:endParaRPr>
          </a:p>
          <a:p>
            <a:pPr marL="897255" lvl="1" indent="-427355">
              <a:lnSpc>
                <a:spcPct val="100000"/>
              </a:lnSpc>
              <a:spcBef>
                <a:spcPts val="1560"/>
              </a:spcBef>
              <a:buFont typeface="Arial MT"/>
              <a:buChar char="○"/>
              <a:tabLst>
                <a:tab pos="897255" algn="l"/>
              </a:tabLst>
            </a:pPr>
            <a:r>
              <a:rPr sz="3200" spc="-10">
                <a:latin typeface="Calibri"/>
                <a:cs typeface="Calibri"/>
              </a:rPr>
              <a:t>underproduction</a:t>
            </a:r>
            <a:endParaRPr sz="3200">
              <a:latin typeface="Calibri"/>
              <a:cs typeface="Calibri"/>
            </a:endParaRPr>
          </a:p>
          <a:p>
            <a:pPr marL="897255" lvl="1" indent="-427355">
              <a:lnSpc>
                <a:spcPct val="100000"/>
              </a:lnSpc>
              <a:spcBef>
                <a:spcPts val="1560"/>
              </a:spcBef>
              <a:buFont typeface="Arial MT"/>
              <a:buChar char="○"/>
              <a:tabLst>
                <a:tab pos="897255" algn="l"/>
              </a:tabLst>
            </a:pPr>
            <a:r>
              <a:rPr sz="3200">
                <a:latin typeface="Calibri"/>
                <a:cs typeface="Calibri"/>
              </a:rPr>
              <a:t>increases</a:t>
            </a:r>
            <a:r>
              <a:rPr sz="3200" spc="-130">
                <a:latin typeface="Calibri"/>
                <a:cs typeface="Calibri"/>
              </a:rPr>
              <a:t> </a:t>
            </a:r>
            <a:r>
              <a:rPr sz="3200" spc="-170">
                <a:latin typeface="Calibri"/>
                <a:cs typeface="Calibri"/>
              </a:rPr>
              <a:t>P,</a:t>
            </a:r>
            <a:r>
              <a:rPr sz="3200" spc="-5">
                <a:latin typeface="Calibri"/>
                <a:cs typeface="Calibri"/>
              </a:rPr>
              <a:t> </a:t>
            </a:r>
            <a:r>
              <a:rPr sz="3200">
                <a:latin typeface="Calibri"/>
                <a:cs typeface="Calibri"/>
              </a:rPr>
              <a:t>decreases</a:t>
            </a:r>
            <a:r>
              <a:rPr sz="3200" spc="-65">
                <a:latin typeface="Calibri"/>
                <a:cs typeface="Calibri"/>
              </a:rPr>
              <a:t> </a:t>
            </a:r>
            <a:r>
              <a:rPr sz="3200" spc="-60">
                <a:latin typeface="Calibri"/>
                <a:cs typeface="Calibri"/>
              </a:rPr>
              <a:t>Q</a:t>
            </a:r>
            <a:endParaRPr sz="3200">
              <a:latin typeface="Calibri"/>
              <a:cs typeface="Calibri"/>
            </a:endParaRPr>
          </a:p>
          <a:p>
            <a:pPr marL="897255" lvl="1" indent="-427355">
              <a:lnSpc>
                <a:spcPct val="100000"/>
              </a:lnSpc>
              <a:spcBef>
                <a:spcPts val="1560"/>
              </a:spcBef>
              <a:buFont typeface="Arial MT"/>
              <a:buChar char="○"/>
              <a:tabLst>
                <a:tab pos="897255" algn="l"/>
              </a:tabLst>
            </a:pPr>
            <a:r>
              <a:rPr sz="3200" err="1">
                <a:latin typeface="Calibri"/>
                <a:cs typeface="Calibri"/>
              </a:rPr>
              <a:t>eg.</a:t>
            </a:r>
            <a:r>
              <a:rPr sz="3200" spc="-70">
                <a:latin typeface="Calibri"/>
                <a:cs typeface="Calibri"/>
              </a:rPr>
              <a:t> </a:t>
            </a:r>
            <a:r>
              <a:rPr sz="3200" spc="-20">
                <a:latin typeface="Calibri"/>
                <a:cs typeface="Calibri"/>
              </a:rPr>
              <a:t>cigarette</a:t>
            </a:r>
            <a:r>
              <a:rPr sz="3200" spc="-65">
                <a:latin typeface="Calibri"/>
                <a:cs typeface="Calibri"/>
              </a:rPr>
              <a:t> </a:t>
            </a:r>
            <a:r>
              <a:rPr sz="3200" spc="-10">
                <a:latin typeface="Calibri"/>
                <a:cs typeface="Calibri"/>
              </a:rPr>
              <a:t>market</a:t>
            </a:r>
            <a:endParaRPr sz="3200">
              <a:latin typeface="Calibri"/>
              <a:cs typeface="Calibri"/>
            </a:endParaRPr>
          </a:p>
          <a:p>
            <a:pPr marL="440055" indent="-427355">
              <a:lnSpc>
                <a:spcPct val="100000"/>
              </a:lnSpc>
              <a:spcBef>
                <a:spcPts val="1560"/>
              </a:spcBef>
              <a:buFont typeface="Arial MT"/>
              <a:buChar char="●"/>
              <a:tabLst>
                <a:tab pos="440055" algn="l"/>
              </a:tabLst>
            </a:pPr>
            <a:r>
              <a:rPr sz="3200" spc="-10">
                <a:latin typeface="Calibri"/>
                <a:cs typeface="Calibri"/>
              </a:rPr>
              <a:t>effective</a:t>
            </a:r>
            <a:r>
              <a:rPr sz="3200" spc="-70">
                <a:latin typeface="Calibri"/>
                <a:cs typeface="Calibri"/>
              </a:rPr>
              <a:t> </a:t>
            </a:r>
            <a:r>
              <a:rPr sz="3200">
                <a:latin typeface="Calibri"/>
                <a:cs typeface="Calibri"/>
              </a:rPr>
              <a:t>only</a:t>
            </a:r>
            <a:r>
              <a:rPr sz="3200" spc="-65">
                <a:latin typeface="Calibri"/>
                <a:cs typeface="Calibri"/>
              </a:rPr>
              <a:t> </a:t>
            </a:r>
            <a:r>
              <a:rPr sz="3200">
                <a:latin typeface="Calibri"/>
                <a:cs typeface="Calibri"/>
              </a:rPr>
              <a:t>when</a:t>
            </a:r>
            <a:r>
              <a:rPr sz="3200" spc="-70">
                <a:latin typeface="Calibri"/>
                <a:cs typeface="Calibri"/>
              </a:rPr>
              <a:t> </a:t>
            </a:r>
            <a:r>
              <a:rPr sz="3200">
                <a:latin typeface="Calibri"/>
                <a:cs typeface="Calibri"/>
              </a:rPr>
              <a:t>the</a:t>
            </a:r>
            <a:r>
              <a:rPr sz="3200" spc="-70">
                <a:latin typeface="Calibri"/>
                <a:cs typeface="Calibri"/>
              </a:rPr>
              <a:t> </a:t>
            </a:r>
            <a:r>
              <a:rPr sz="3200" spc="-10">
                <a:latin typeface="Calibri"/>
                <a:cs typeface="Calibri"/>
              </a:rPr>
              <a:t>production</a:t>
            </a:r>
            <a:r>
              <a:rPr sz="3200" spc="-65">
                <a:latin typeface="Calibri"/>
                <a:cs typeface="Calibri"/>
              </a:rPr>
              <a:t> </a:t>
            </a:r>
            <a:r>
              <a:rPr sz="3200">
                <a:latin typeface="Calibri"/>
                <a:cs typeface="Calibri"/>
              </a:rPr>
              <a:t>quota</a:t>
            </a:r>
            <a:r>
              <a:rPr sz="3200" spc="-70">
                <a:latin typeface="Calibri"/>
                <a:cs typeface="Calibri"/>
              </a:rPr>
              <a:t> </a:t>
            </a:r>
            <a:r>
              <a:rPr sz="3200">
                <a:latin typeface="Calibri"/>
                <a:cs typeface="Calibri"/>
              </a:rPr>
              <a:t>&lt;</a:t>
            </a:r>
            <a:r>
              <a:rPr sz="3200" spc="-65">
                <a:latin typeface="Calibri"/>
                <a:cs typeface="Calibri"/>
              </a:rPr>
              <a:t> </a:t>
            </a:r>
            <a:r>
              <a:rPr sz="3200" spc="-25">
                <a:latin typeface="Calibri"/>
                <a:cs typeface="Calibri"/>
              </a:rPr>
              <a:t>Q*</a:t>
            </a:r>
            <a:endParaRPr sz="3200">
              <a:latin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952025" y="2019300"/>
            <a:ext cx="6569675" cy="5907600"/>
          </a:xfrm>
          <a:prstGeom prst="rect">
            <a:avLst/>
          </a:prstGeom>
        </p:spPr>
      </p:pic>
      <p:sp>
        <p:nvSpPr>
          <p:cNvPr id="3" name="object 3"/>
          <p:cNvSpPr txBox="1"/>
          <p:nvPr/>
        </p:nvSpPr>
        <p:spPr>
          <a:xfrm>
            <a:off x="821192" y="1675884"/>
            <a:ext cx="10130833" cy="7042954"/>
          </a:xfrm>
          <a:prstGeom prst="rect">
            <a:avLst/>
          </a:prstGeom>
        </p:spPr>
        <p:txBody>
          <a:bodyPr vert="horz" wrap="square" lIns="0" tIns="12700" rIns="0" bIns="0" rtlCol="0">
            <a:spAutoFit/>
          </a:bodyPr>
          <a:lstStyle/>
          <a:p>
            <a:pPr marL="440055" marR="33020" indent="-427990">
              <a:spcBef>
                <a:spcPts val="100"/>
              </a:spcBef>
              <a:buFont typeface="Arial"/>
              <a:buChar char="●"/>
              <a:tabLst>
                <a:tab pos="440055" algn="l"/>
              </a:tabLst>
            </a:pPr>
            <a:r>
              <a:rPr sz="3200" b="1" spc="-10">
                <a:latin typeface="Calibri"/>
                <a:cs typeface="Calibri"/>
              </a:rPr>
              <a:t>Production</a:t>
            </a:r>
            <a:r>
              <a:rPr sz="3200" b="1" spc="-70">
                <a:latin typeface="Calibri"/>
                <a:cs typeface="Calibri"/>
              </a:rPr>
              <a:t> </a:t>
            </a:r>
            <a:r>
              <a:rPr sz="3200" b="1" spc="-10">
                <a:latin typeface="Calibri"/>
                <a:cs typeface="Calibri"/>
              </a:rPr>
              <a:t>possibilities</a:t>
            </a:r>
            <a:r>
              <a:rPr sz="3200" b="1" spc="-70">
                <a:latin typeface="Calibri"/>
                <a:cs typeface="Calibri"/>
              </a:rPr>
              <a:t> </a:t>
            </a:r>
            <a:r>
              <a:rPr sz="3200" b="1" spc="-10">
                <a:latin typeface="Calibri"/>
                <a:cs typeface="Calibri"/>
              </a:rPr>
              <a:t>frontier</a:t>
            </a:r>
            <a:r>
              <a:rPr sz="3200" b="1" spc="-70">
                <a:latin typeface="Calibri"/>
                <a:cs typeface="Calibri"/>
              </a:rPr>
              <a:t> </a:t>
            </a:r>
            <a:r>
              <a:rPr sz="3200" b="1">
                <a:latin typeface="Calibri"/>
                <a:cs typeface="Calibri"/>
              </a:rPr>
              <a:t>(PPF):</a:t>
            </a:r>
            <a:r>
              <a:rPr sz="3200" b="1" spc="-15">
                <a:latin typeface="Calibri"/>
                <a:cs typeface="Calibri"/>
              </a:rPr>
              <a:t> </a:t>
            </a:r>
            <a:r>
              <a:rPr sz="3200">
                <a:latin typeface="Calibri"/>
                <a:cs typeface="Calibri"/>
              </a:rPr>
              <a:t>the</a:t>
            </a:r>
            <a:r>
              <a:rPr sz="3200" spc="-70">
                <a:latin typeface="Calibri"/>
                <a:cs typeface="Calibri"/>
              </a:rPr>
              <a:t> </a:t>
            </a:r>
            <a:r>
              <a:rPr sz="3200">
                <a:latin typeface="Calibri"/>
                <a:cs typeface="Calibri"/>
              </a:rPr>
              <a:t>boundary</a:t>
            </a:r>
            <a:r>
              <a:rPr sz="3200" spc="-70">
                <a:latin typeface="Calibri"/>
                <a:cs typeface="Calibri"/>
              </a:rPr>
              <a:t> </a:t>
            </a:r>
            <a:r>
              <a:rPr sz="3200">
                <a:latin typeface="Calibri"/>
                <a:cs typeface="Calibri"/>
              </a:rPr>
              <a:t>between</a:t>
            </a:r>
            <a:r>
              <a:rPr sz="3200" spc="-70">
                <a:latin typeface="Calibri"/>
                <a:cs typeface="Calibri"/>
              </a:rPr>
              <a:t> </a:t>
            </a:r>
            <a:r>
              <a:rPr sz="3200" spc="-25">
                <a:latin typeface="Calibri"/>
                <a:cs typeface="Calibri"/>
              </a:rPr>
              <a:t>the </a:t>
            </a:r>
            <a:r>
              <a:rPr sz="3200">
                <a:latin typeface="Calibri"/>
                <a:cs typeface="Calibri"/>
              </a:rPr>
              <a:t>combos</a:t>
            </a:r>
            <a:r>
              <a:rPr sz="3200" spc="-60">
                <a:latin typeface="Calibri"/>
                <a:cs typeface="Calibri"/>
              </a:rPr>
              <a:t> </a:t>
            </a:r>
            <a:r>
              <a:rPr sz="3200">
                <a:latin typeface="Calibri"/>
                <a:cs typeface="Calibri"/>
              </a:rPr>
              <a:t>of</a:t>
            </a:r>
            <a:r>
              <a:rPr sz="3200" spc="-60">
                <a:latin typeface="Calibri"/>
                <a:cs typeface="Calibri"/>
              </a:rPr>
              <a:t> </a:t>
            </a:r>
            <a:r>
              <a:rPr sz="3200">
                <a:latin typeface="Calibri"/>
                <a:cs typeface="Calibri"/>
              </a:rPr>
              <a:t>goods/services</a:t>
            </a:r>
            <a:r>
              <a:rPr sz="3200" spc="-55">
                <a:latin typeface="Calibri"/>
                <a:cs typeface="Calibri"/>
              </a:rPr>
              <a:t> </a:t>
            </a:r>
            <a:r>
              <a:rPr sz="3200">
                <a:latin typeface="Calibri"/>
                <a:cs typeface="Calibri"/>
              </a:rPr>
              <a:t>that</a:t>
            </a:r>
            <a:r>
              <a:rPr sz="3200" spc="-60">
                <a:latin typeface="Calibri"/>
                <a:cs typeface="Calibri"/>
              </a:rPr>
              <a:t> </a:t>
            </a:r>
            <a:r>
              <a:rPr sz="3200">
                <a:latin typeface="Calibri"/>
                <a:cs typeface="Calibri"/>
              </a:rPr>
              <a:t>can</a:t>
            </a:r>
            <a:r>
              <a:rPr sz="3200" spc="-60">
                <a:latin typeface="Calibri"/>
                <a:cs typeface="Calibri"/>
              </a:rPr>
              <a:t> </a:t>
            </a:r>
            <a:r>
              <a:rPr sz="3200">
                <a:latin typeface="Calibri"/>
                <a:cs typeface="Calibri"/>
              </a:rPr>
              <a:t>&amp;</a:t>
            </a:r>
            <a:r>
              <a:rPr sz="3200" spc="-55">
                <a:latin typeface="Calibri"/>
                <a:cs typeface="Calibri"/>
              </a:rPr>
              <a:t> </a:t>
            </a:r>
            <a:r>
              <a:rPr sz="3200">
                <a:latin typeface="Calibri"/>
                <a:cs typeface="Calibri"/>
              </a:rPr>
              <a:t>can’t</a:t>
            </a:r>
            <a:r>
              <a:rPr sz="3200" spc="-60">
                <a:latin typeface="Calibri"/>
                <a:cs typeface="Calibri"/>
              </a:rPr>
              <a:t> </a:t>
            </a:r>
            <a:r>
              <a:rPr sz="3200">
                <a:latin typeface="Calibri"/>
                <a:cs typeface="Calibri"/>
              </a:rPr>
              <a:t>be</a:t>
            </a:r>
            <a:r>
              <a:rPr sz="3200" spc="-55">
                <a:latin typeface="Calibri"/>
                <a:cs typeface="Calibri"/>
              </a:rPr>
              <a:t> </a:t>
            </a:r>
            <a:r>
              <a:rPr sz="3200" spc="-10">
                <a:latin typeface="Calibri"/>
                <a:cs typeface="Calibri"/>
              </a:rPr>
              <a:t>produced</a:t>
            </a:r>
            <a:endParaRPr sz="3200">
              <a:latin typeface="Calibri"/>
              <a:cs typeface="Calibri"/>
            </a:endParaRPr>
          </a:p>
          <a:p>
            <a:pPr marL="897255" marR="5080" lvl="1" indent="-427990">
              <a:buFont typeface="Arial MT"/>
              <a:buChar char="○"/>
              <a:tabLst>
                <a:tab pos="897255" algn="l"/>
              </a:tabLst>
            </a:pPr>
            <a:r>
              <a:rPr sz="3200">
                <a:latin typeface="Calibri"/>
                <a:cs typeface="Calibri"/>
              </a:rPr>
              <a:t>all</a:t>
            </a:r>
            <a:r>
              <a:rPr sz="3200" spc="-55">
                <a:latin typeface="Calibri"/>
                <a:cs typeface="Calibri"/>
              </a:rPr>
              <a:t> </a:t>
            </a:r>
            <a:r>
              <a:rPr sz="3200">
                <a:latin typeface="Calibri"/>
                <a:cs typeface="Calibri"/>
              </a:rPr>
              <a:t>points</a:t>
            </a:r>
            <a:r>
              <a:rPr sz="3200" spc="-55">
                <a:latin typeface="Calibri"/>
                <a:cs typeface="Calibri"/>
              </a:rPr>
              <a:t> </a:t>
            </a:r>
            <a:r>
              <a:rPr sz="3200">
                <a:latin typeface="Calibri"/>
                <a:cs typeface="Calibri"/>
              </a:rPr>
              <a:t>on</a:t>
            </a:r>
            <a:r>
              <a:rPr sz="3200" spc="-55">
                <a:latin typeface="Calibri"/>
                <a:cs typeface="Calibri"/>
              </a:rPr>
              <a:t> </a:t>
            </a:r>
            <a:r>
              <a:rPr sz="3200">
                <a:latin typeface="Calibri"/>
                <a:cs typeface="Calibri"/>
              </a:rPr>
              <a:t>the</a:t>
            </a:r>
            <a:r>
              <a:rPr sz="3200" spc="-55">
                <a:latin typeface="Calibri"/>
                <a:cs typeface="Calibri"/>
              </a:rPr>
              <a:t> </a:t>
            </a:r>
            <a:r>
              <a:rPr sz="3200">
                <a:latin typeface="Calibri"/>
                <a:cs typeface="Calibri"/>
              </a:rPr>
              <a:t>curve</a:t>
            </a:r>
            <a:r>
              <a:rPr sz="3200" spc="-55">
                <a:latin typeface="Calibri"/>
                <a:cs typeface="Calibri"/>
              </a:rPr>
              <a:t> </a:t>
            </a:r>
            <a:r>
              <a:rPr sz="3200">
                <a:latin typeface="Calibri"/>
                <a:cs typeface="Calibri"/>
              </a:rPr>
              <a:t>are</a:t>
            </a:r>
            <a:r>
              <a:rPr sz="3200" spc="-35">
                <a:latin typeface="Calibri"/>
                <a:cs typeface="Calibri"/>
              </a:rPr>
              <a:t> </a:t>
            </a:r>
            <a:r>
              <a:rPr sz="3200" b="1" spc="-10">
                <a:latin typeface="Calibri"/>
                <a:cs typeface="Calibri"/>
              </a:rPr>
              <a:t>production</a:t>
            </a:r>
            <a:r>
              <a:rPr sz="3200" b="1" spc="-55">
                <a:latin typeface="Calibri"/>
                <a:cs typeface="Calibri"/>
              </a:rPr>
              <a:t> </a:t>
            </a:r>
            <a:r>
              <a:rPr sz="3200" b="1" spc="-10">
                <a:latin typeface="Calibri"/>
                <a:cs typeface="Calibri"/>
              </a:rPr>
              <a:t>efficient</a:t>
            </a:r>
            <a:r>
              <a:rPr sz="3200" spc="-10">
                <a:latin typeface="Calibri"/>
                <a:cs typeface="Calibri"/>
              </a:rPr>
              <a:t>:</a:t>
            </a:r>
            <a:r>
              <a:rPr sz="3200" spc="-55">
                <a:latin typeface="Calibri"/>
                <a:cs typeface="Calibri"/>
              </a:rPr>
              <a:t> </a:t>
            </a:r>
            <a:r>
              <a:rPr sz="3200" spc="-10">
                <a:latin typeface="Calibri"/>
                <a:cs typeface="Calibri"/>
              </a:rPr>
              <a:t>goods/services </a:t>
            </a:r>
            <a:r>
              <a:rPr sz="3200">
                <a:latin typeface="Calibri"/>
                <a:cs typeface="Calibri"/>
              </a:rPr>
              <a:t>are</a:t>
            </a:r>
            <a:r>
              <a:rPr sz="3200" spc="-70">
                <a:latin typeface="Calibri"/>
                <a:cs typeface="Calibri"/>
              </a:rPr>
              <a:t> </a:t>
            </a:r>
            <a:r>
              <a:rPr sz="3200">
                <a:latin typeface="Calibri"/>
                <a:cs typeface="Calibri"/>
              </a:rPr>
              <a:t>produced</a:t>
            </a:r>
            <a:r>
              <a:rPr sz="3200" spc="-70">
                <a:latin typeface="Calibri"/>
                <a:cs typeface="Calibri"/>
              </a:rPr>
              <a:t> </a:t>
            </a:r>
            <a:r>
              <a:rPr sz="3200">
                <a:latin typeface="Calibri"/>
                <a:cs typeface="Calibri"/>
              </a:rPr>
              <a:t>at</a:t>
            </a:r>
            <a:r>
              <a:rPr sz="3200" spc="-65">
                <a:latin typeface="Calibri"/>
                <a:cs typeface="Calibri"/>
              </a:rPr>
              <a:t> </a:t>
            </a:r>
            <a:r>
              <a:rPr sz="3200">
                <a:latin typeface="Calibri"/>
                <a:cs typeface="Calibri"/>
              </a:rPr>
              <a:t>the</a:t>
            </a:r>
            <a:r>
              <a:rPr sz="3200" spc="-70">
                <a:latin typeface="Calibri"/>
                <a:cs typeface="Calibri"/>
              </a:rPr>
              <a:t> </a:t>
            </a:r>
            <a:r>
              <a:rPr sz="3200">
                <a:latin typeface="Calibri"/>
                <a:cs typeface="Calibri"/>
              </a:rPr>
              <a:t>lowest</a:t>
            </a:r>
            <a:r>
              <a:rPr sz="3200" spc="-65">
                <a:latin typeface="Calibri"/>
                <a:cs typeface="Calibri"/>
              </a:rPr>
              <a:t> </a:t>
            </a:r>
            <a:r>
              <a:rPr sz="3200">
                <a:latin typeface="Calibri"/>
                <a:cs typeface="Calibri"/>
              </a:rPr>
              <a:t>possible</a:t>
            </a:r>
            <a:r>
              <a:rPr sz="3200" spc="-70">
                <a:latin typeface="Calibri"/>
                <a:cs typeface="Calibri"/>
              </a:rPr>
              <a:t> </a:t>
            </a:r>
            <a:r>
              <a:rPr sz="3200" spc="-20">
                <a:latin typeface="Calibri"/>
                <a:cs typeface="Calibri"/>
              </a:rPr>
              <a:t>cost</a:t>
            </a:r>
            <a:r>
              <a:rPr lang="en-CA" sz="3200" spc="-20">
                <a:latin typeface="Calibri"/>
                <a:cs typeface="Calibri"/>
              </a:rPr>
              <a:t> and by using all resources optimally</a:t>
            </a:r>
            <a:endParaRPr sz="3200">
              <a:latin typeface="Calibri"/>
              <a:cs typeface="Calibri"/>
            </a:endParaRPr>
          </a:p>
          <a:p>
            <a:pPr marL="440055" indent="-427355">
              <a:spcBef>
                <a:spcPts val="1560"/>
              </a:spcBef>
              <a:buFont typeface="Arial MT"/>
              <a:buChar char="●"/>
              <a:tabLst>
                <a:tab pos="440055" algn="l"/>
              </a:tabLst>
            </a:pPr>
            <a:r>
              <a:rPr lang="en-CA" sz="3200" spc="-10">
                <a:latin typeface="Calibri"/>
                <a:cs typeface="Calibri"/>
              </a:rPr>
              <a:t>Assumptions:</a:t>
            </a:r>
            <a:endParaRPr sz="3200">
              <a:latin typeface="Calibri"/>
              <a:cs typeface="Calibri"/>
            </a:endParaRPr>
          </a:p>
          <a:p>
            <a:pPr marL="897255" lvl="1" indent="-427355">
              <a:spcBef>
                <a:spcPts val="50"/>
              </a:spcBef>
              <a:buFont typeface="Arial MT"/>
              <a:buChar char="○"/>
              <a:tabLst>
                <a:tab pos="897255" algn="l"/>
              </a:tabLst>
            </a:pPr>
            <a:r>
              <a:rPr sz="3200">
                <a:latin typeface="Calibri"/>
                <a:cs typeface="Calibri"/>
              </a:rPr>
              <a:t>an</a:t>
            </a:r>
            <a:r>
              <a:rPr sz="3200" spc="-55">
                <a:latin typeface="Calibri"/>
                <a:cs typeface="Calibri"/>
              </a:rPr>
              <a:t> </a:t>
            </a:r>
            <a:r>
              <a:rPr sz="3200" spc="-10">
                <a:latin typeface="Calibri"/>
                <a:cs typeface="Calibri"/>
              </a:rPr>
              <a:t>economy</a:t>
            </a:r>
            <a:r>
              <a:rPr sz="3200" spc="-55">
                <a:latin typeface="Calibri"/>
                <a:cs typeface="Calibri"/>
              </a:rPr>
              <a:t> </a:t>
            </a:r>
            <a:r>
              <a:rPr sz="3200">
                <a:latin typeface="Calibri"/>
                <a:cs typeface="Calibri"/>
              </a:rPr>
              <a:t>only</a:t>
            </a:r>
            <a:r>
              <a:rPr sz="3200" spc="-50">
                <a:latin typeface="Calibri"/>
                <a:cs typeface="Calibri"/>
              </a:rPr>
              <a:t> </a:t>
            </a:r>
            <a:r>
              <a:rPr sz="3200">
                <a:latin typeface="Calibri"/>
                <a:cs typeface="Calibri"/>
              </a:rPr>
              <a:t>produces</a:t>
            </a:r>
            <a:r>
              <a:rPr sz="3200" spc="-55">
                <a:latin typeface="Calibri"/>
                <a:cs typeface="Calibri"/>
              </a:rPr>
              <a:t> </a:t>
            </a:r>
            <a:r>
              <a:rPr sz="3200">
                <a:latin typeface="Calibri"/>
                <a:cs typeface="Calibri"/>
              </a:rPr>
              <a:t>2</a:t>
            </a:r>
            <a:r>
              <a:rPr sz="3200" spc="-50">
                <a:latin typeface="Calibri"/>
                <a:cs typeface="Calibri"/>
              </a:rPr>
              <a:t> </a:t>
            </a:r>
            <a:r>
              <a:rPr sz="3200">
                <a:latin typeface="Calibri"/>
                <a:cs typeface="Calibri"/>
              </a:rPr>
              <a:t>goods</a:t>
            </a:r>
            <a:r>
              <a:rPr sz="3200" spc="-55">
                <a:latin typeface="Calibri"/>
                <a:cs typeface="Calibri"/>
              </a:rPr>
              <a:t> </a:t>
            </a:r>
            <a:r>
              <a:rPr sz="3200">
                <a:latin typeface="Calibri"/>
                <a:cs typeface="Calibri"/>
              </a:rPr>
              <a:t>at</a:t>
            </a:r>
            <a:r>
              <a:rPr sz="3200" spc="-50">
                <a:latin typeface="Calibri"/>
                <a:cs typeface="Calibri"/>
              </a:rPr>
              <a:t> </a:t>
            </a:r>
            <a:r>
              <a:rPr sz="3200">
                <a:latin typeface="Calibri"/>
                <a:cs typeface="Calibri"/>
              </a:rPr>
              <a:t>a</a:t>
            </a:r>
            <a:r>
              <a:rPr sz="3200" spc="-55">
                <a:latin typeface="Calibri"/>
                <a:cs typeface="Calibri"/>
              </a:rPr>
              <a:t> </a:t>
            </a:r>
            <a:r>
              <a:rPr sz="3200" spc="-20">
                <a:latin typeface="Calibri"/>
                <a:cs typeface="Calibri"/>
              </a:rPr>
              <a:t>time</a:t>
            </a:r>
            <a:endParaRPr sz="3200">
              <a:latin typeface="Calibri"/>
              <a:cs typeface="Calibri"/>
            </a:endParaRPr>
          </a:p>
          <a:p>
            <a:pPr marL="897255" lvl="1" indent="-427355">
              <a:spcBef>
                <a:spcPts val="50"/>
              </a:spcBef>
              <a:buFont typeface="Arial"/>
              <a:buChar char="○"/>
              <a:tabLst>
                <a:tab pos="897255" algn="l"/>
              </a:tabLst>
            </a:pPr>
            <a:r>
              <a:rPr sz="3200" b="1">
                <a:latin typeface="Calibri"/>
                <a:cs typeface="Calibri"/>
              </a:rPr>
              <a:t>ceteris</a:t>
            </a:r>
            <a:r>
              <a:rPr sz="3200" b="1" spc="-95">
                <a:latin typeface="Calibri"/>
                <a:cs typeface="Calibri"/>
              </a:rPr>
              <a:t> </a:t>
            </a:r>
            <a:r>
              <a:rPr sz="3200" b="1">
                <a:latin typeface="Calibri"/>
                <a:cs typeface="Calibri"/>
              </a:rPr>
              <a:t>paribus</a:t>
            </a:r>
            <a:r>
              <a:rPr sz="3200">
                <a:latin typeface="Calibri"/>
                <a:cs typeface="Calibri"/>
              </a:rPr>
              <a:t>:</a:t>
            </a:r>
            <a:r>
              <a:rPr sz="3200" spc="-90">
                <a:latin typeface="Calibri"/>
                <a:cs typeface="Calibri"/>
              </a:rPr>
              <a:t> </a:t>
            </a:r>
            <a:r>
              <a:rPr sz="3200">
                <a:latin typeface="Calibri"/>
                <a:cs typeface="Calibri"/>
              </a:rPr>
              <a:t>other</a:t>
            </a:r>
            <a:r>
              <a:rPr sz="3200" spc="-95">
                <a:latin typeface="Calibri"/>
                <a:cs typeface="Calibri"/>
              </a:rPr>
              <a:t> </a:t>
            </a:r>
            <a:r>
              <a:rPr sz="3200" spc="-10">
                <a:latin typeface="Calibri"/>
                <a:cs typeface="Calibri"/>
              </a:rPr>
              <a:t>factors</a:t>
            </a:r>
            <a:r>
              <a:rPr sz="3200" spc="-90">
                <a:latin typeface="Calibri"/>
                <a:cs typeface="Calibri"/>
              </a:rPr>
              <a:t> </a:t>
            </a:r>
            <a:r>
              <a:rPr sz="3200">
                <a:latin typeface="Calibri"/>
                <a:cs typeface="Calibri"/>
              </a:rPr>
              <a:t>remain</a:t>
            </a:r>
            <a:r>
              <a:rPr sz="3200" spc="-95">
                <a:latin typeface="Calibri"/>
                <a:cs typeface="Calibri"/>
              </a:rPr>
              <a:t> </a:t>
            </a:r>
            <a:r>
              <a:rPr sz="3200">
                <a:latin typeface="Calibri"/>
                <a:cs typeface="Calibri"/>
              </a:rPr>
              <a:t>the</a:t>
            </a:r>
            <a:r>
              <a:rPr sz="3200" spc="-90">
                <a:latin typeface="Calibri"/>
                <a:cs typeface="Calibri"/>
              </a:rPr>
              <a:t> </a:t>
            </a:r>
            <a:r>
              <a:rPr sz="3200" spc="-20">
                <a:latin typeface="Calibri"/>
                <a:cs typeface="Calibri"/>
              </a:rPr>
              <a:t>same</a:t>
            </a:r>
            <a:endParaRPr sz="3200">
              <a:latin typeface="Calibri"/>
              <a:cs typeface="Calibri"/>
            </a:endParaRPr>
          </a:p>
          <a:p>
            <a:pPr>
              <a:spcBef>
                <a:spcPts val="1505"/>
              </a:spcBef>
            </a:pPr>
            <a:endParaRPr sz="3200">
              <a:latin typeface="Calibri"/>
              <a:cs typeface="Calibri"/>
            </a:endParaRPr>
          </a:p>
          <a:p>
            <a:pPr marL="440055" marR="197485" indent="-427990">
              <a:buFont typeface="Arial"/>
              <a:buChar char="●"/>
              <a:tabLst>
                <a:tab pos="440055" algn="l"/>
              </a:tabLst>
            </a:pPr>
            <a:r>
              <a:rPr sz="3200" b="1" spc="-10">
                <a:latin typeface="Calibri"/>
                <a:cs typeface="Calibri"/>
              </a:rPr>
              <a:t>Opportunity</a:t>
            </a:r>
            <a:r>
              <a:rPr sz="3200" b="1" spc="-80">
                <a:latin typeface="Calibri"/>
                <a:cs typeface="Calibri"/>
              </a:rPr>
              <a:t> </a:t>
            </a:r>
            <a:r>
              <a:rPr sz="3200" b="1">
                <a:latin typeface="Calibri"/>
                <a:cs typeface="Calibri"/>
              </a:rPr>
              <a:t>cost</a:t>
            </a:r>
            <a:r>
              <a:rPr sz="3200" b="1" spc="-65">
                <a:latin typeface="Calibri"/>
                <a:cs typeface="Calibri"/>
              </a:rPr>
              <a:t> </a:t>
            </a:r>
            <a:r>
              <a:rPr sz="3200" b="1">
                <a:latin typeface="Calibri"/>
                <a:cs typeface="Calibri"/>
              </a:rPr>
              <a:t>(OC)</a:t>
            </a:r>
            <a:r>
              <a:rPr sz="3200">
                <a:latin typeface="Calibri"/>
                <a:cs typeface="Calibri"/>
              </a:rPr>
              <a:t>:</a:t>
            </a:r>
            <a:r>
              <a:rPr sz="3200" spc="-65">
                <a:latin typeface="Calibri"/>
                <a:cs typeface="Calibri"/>
              </a:rPr>
              <a:t> </a:t>
            </a:r>
            <a:r>
              <a:rPr sz="3200">
                <a:latin typeface="Calibri"/>
                <a:cs typeface="Calibri"/>
              </a:rPr>
              <a:t>next</a:t>
            </a:r>
            <a:r>
              <a:rPr sz="3200" spc="-65">
                <a:latin typeface="Calibri"/>
                <a:cs typeface="Calibri"/>
              </a:rPr>
              <a:t> </a:t>
            </a:r>
            <a:r>
              <a:rPr sz="3200">
                <a:latin typeface="Calibri"/>
                <a:cs typeface="Calibri"/>
              </a:rPr>
              <a:t>BEST</a:t>
            </a:r>
            <a:r>
              <a:rPr sz="3200" spc="-65">
                <a:latin typeface="Calibri"/>
                <a:cs typeface="Calibri"/>
              </a:rPr>
              <a:t> </a:t>
            </a:r>
            <a:r>
              <a:rPr sz="3200" spc="-10">
                <a:latin typeface="Calibri"/>
                <a:cs typeface="Calibri"/>
              </a:rPr>
              <a:t>alternative</a:t>
            </a:r>
            <a:r>
              <a:rPr sz="3200" spc="-70">
                <a:latin typeface="Calibri"/>
                <a:cs typeface="Calibri"/>
              </a:rPr>
              <a:t> </a:t>
            </a:r>
            <a:r>
              <a:rPr sz="3200">
                <a:latin typeface="Calibri"/>
                <a:cs typeface="Calibri"/>
              </a:rPr>
              <a:t>given</a:t>
            </a:r>
            <a:r>
              <a:rPr sz="3200" spc="-65">
                <a:latin typeface="Calibri"/>
                <a:cs typeface="Calibri"/>
              </a:rPr>
              <a:t> </a:t>
            </a:r>
            <a:r>
              <a:rPr sz="3200">
                <a:latin typeface="Calibri"/>
                <a:cs typeface="Calibri"/>
              </a:rPr>
              <a:t>up</a:t>
            </a:r>
            <a:r>
              <a:rPr sz="3200" spc="-65">
                <a:latin typeface="Calibri"/>
                <a:cs typeface="Calibri"/>
              </a:rPr>
              <a:t> </a:t>
            </a:r>
            <a:r>
              <a:rPr sz="3200">
                <a:latin typeface="Calibri"/>
                <a:cs typeface="Calibri"/>
              </a:rPr>
              <a:t>in</a:t>
            </a:r>
            <a:r>
              <a:rPr sz="3200" spc="-65">
                <a:latin typeface="Calibri"/>
                <a:cs typeface="Calibri"/>
              </a:rPr>
              <a:t> </a:t>
            </a:r>
            <a:r>
              <a:rPr sz="3200">
                <a:latin typeface="Calibri"/>
                <a:cs typeface="Calibri"/>
              </a:rPr>
              <a:t>order</a:t>
            </a:r>
            <a:r>
              <a:rPr sz="3200" spc="-65">
                <a:latin typeface="Calibri"/>
                <a:cs typeface="Calibri"/>
              </a:rPr>
              <a:t> </a:t>
            </a:r>
            <a:r>
              <a:rPr sz="3200" spc="-25">
                <a:latin typeface="Calibri"/>
                <a:cs typeface="Calibri"/>
              </a:rPr>
              <a:t>to </a:t>
            </a:r>
            <a:r>
              <a:rPr sz="3200">
                <a:latin typeface="Calibri"/>
                <a:cs typeface="Calibri"/>
              </a:rPr>
              <a:t>get</a:t>
            </a:r>
            <a:r>
              <a:rPr sz="3200" spc="-90">
                <a:latin typeface="Calibri"/>
                <a:cs typeface="Calibri"/>
              </a:rPr>
              <a:t> </a:t>
            </a:r>
            <a:r>
              <a:rPr sz="3200">
                <a:latin typeface="Calibri"/>
                <a:cs typeface="Calibri"/>
              </a:rPr>
              <a:t>something</a:t>
            </a:r>
            <a:r>
              <a:rPr sz="3200" spc="-90">
                <a:latin typeface="Calibri"/>
                <a:cs typeface="Calibri"/>
              </a:rPr>
              <a:t> </a:t>
            </a:r>
            <a:r>
              <a:rPr sz="3200" spc="-20">
                <a:latin typeface="Calibri"/>
                <a:cs typeface="Calibri"/>
              </a:rPr>
              <a:t>else</a:t>
            </a:r>
            <a:endParaRPr sz="3200">
              <a:latin typeface="Calibri"/>
              <a:cs typeface="Calibri"/>
            </a:endParaRPr>
          </a:p>
          <a:p>
            <a:pPr marL="897255" lvl="1" indent="-427355">
              <a:spcBef>
                <a:spcPts val="50"/>
              </a:spcBef>
              <a:buFont typeface="Arial MT"/>
              <a:buChar char="○"/>
              <a:tabLst>
                <a:tab pos="897255" algn="l"/>
              </a:tabLst>
            </a:pPr>
            <a:r>
              <a:rPr sz="3200">
                <a:latin typeface="Calibri"/>
                <a:cs typeface="Calibri"/>
              </a:rPr>
              <a:t>OC</a:t>
            </a:r>
            <a:r>
              <a:rPr sz="3200" spc="-35">
                <a:latin typeface="Calibri"/>
                <a:cs typeface="Calibri"/>
              </a:rPr>
              <a:t> </a:t>
            </a:r>
            <a:r>
              <a:rPr sz="3200">
                <a:latin typeface="Calibri"/>
                <a:cs typeface="Calibri"/>
              </a:rPr>
              <a:t>of</a:t>
            </a:r>
            <a:r>
              <a:rPr sz="3200" spc="-35">
                <a:latin typeface="Calibri"/>
                <a:cs typeface="Calibri"/>
              </a:rPr>
              <a:t> </a:t>
            </a:r>
            <a:r>
              <a:rPr sz="3200">
                <a:latin typeface="Calibri"/>
                <a:cs typeface="Calibri"/>
              </a:rPr>
              <a:t>good</a:t>
            </a:r>
            <a:r>
              <a:rPr sz="3200" spc="-35">
                <a:latin typeface="Calibri"/>
                <a:cs typeface="Calibri"/>
              </a:rPr>
              <a:t> </a:t>
            </a:r>
            <a:r>
              <a:rPr sz="3200">
                <a:latin typeface="Calibri"/>
                <a:cs typeface="Calibri"/>
              </a:rPr>
              <a:t>A</a:t>
            </a:r>
            <a:r>
              <a:rPr sz="3200" spc="-35">
                <a:latin typeface="Calibri"/>
                <a:cs typeface="Calibri"/>
              </a:rPr>
              <a:t> </a:t>
            </a:r>
            <a:r>
              <a:rPr sz="3200">
                <a:latin typeface="Calibri"/>
                <a:cs typeface="Calibri"/>
              </a:rPr>
              <a:t>=</a:t>
            </a:r>
            <a:r>
              <a:rPr sz="3200" spc="-35">
                <a:latin typeface="Calibri"/>
                <a:cs typeface="Calibri"/>
              </a:rPr>
              <a:t> </a:t>
            </a:r>
            <a:r>
              <a:rPr sz="3200">
                <a:latin typeface="Calibri"/>
                <a:cs typeface="Calibri"/>
              </a:rPr>
              <a:t>#</a:t>
            </a:r>
            <a:r>
              <a:rPr sz="3200" spc="-35">
                <a:latin typeface="Calibri"/>
                <a:cs typeface="Calibri"/>
              </a:rPr>
              <a:t> </a:t>
            </a:r>
            <a:r>
              <a:rPr sz="3200">
                <a:latin typeface="Calibri"/>
                <a:cs typeface="Calibri"/>
              </a:rPr>
              <a:t>of</a:t>
            </a:r>
            <a:r>
              <a:rPr sz="3200" spc="-35">
                <a:latin typeface="Calibri"/>
                <a:cs typeface="Calibri"/>
              </a:rPr>
              <a:t> </a:t>
            </a:r>
            <a:r>
              <a:rPr sz="3200">
                <a:latin typeface="Calibri"/>
                <a:cs typeface="Calibri"/>
              </a:rPr>
              <a:t>good</a:t>
            </a:r>
            <a:r>
              <a:rPr sz="3200" spc="-35">
                <a:latin typeface="Calibri"/>
                <a:cs typeface="Calibri"/>
              </a:rPr>
              <a:t> </a:t>
            </a:r>
            <a:r>
              <a:rPr sz="3200" spc="-50">
                <a:latin typeface="Calibri"/>
                <a:cs typeface="Calibri"/>
              </a:rPr>
              <a:t>B</a:t>
            </a:r>
            <a:r>
              <a:rPr lang="en-CA" sz="3200" spc="-50">
                <a:latin typeface="Calibri"/>
                <a:cs typeface="Calibri"/>
              </a:rPr>
              <a:t> given up</a:t>
            </a:r>
            <a:endParaRPr sz="3200">
              <a:latin typeface="Calibri"/>
              <a:cs typeface="Calibri"/>
            </a:endParaRPr>
          </a:p>
        </p:txBody>
      </p:sp>
      <p:sp>
        <p:nvSpPr>
          <p:cNvPr id="4" name="object 4"/>
          <p:cNvSpPr txBox="1">
            <a:spLocks noGrp="1"/>
          </p:cNvSpPr>
          <p:nvPr>
            <p:ph type="title"/>
          </p:nvPr>
        </p:nvSpPr>
        <p:spPr>
          <a:prstGeom prst="rect">
            <a:avLst/>
          </a:prstGeom>
        </p:spPr>
        <p:txBody>
          <a:bodyPr vert="horz" wrap="square" lIns="0" tIns="385292" rIns="0" bIns="0" rtlCol="0">
            <a:spAutoFit/>
          </a:bodyPr>
          <a:lstStyle/>
          <a:p>
            <a:pPr marL="165100">
              <a:lnSpc>
                <a:spcPct val="100000"/>
              </a:lnSpc>
              <a:spcBef>
                <a:spcPts val="100"/>
              </a:spcBef>
            </a:pPr>
            <a:r>
              <a:rPr sz="4200"/>
              <a:t>2.</a:t>
            </a:r>
            <a:r>
              <a:rPr sz="4200" spc="-10"/>
              <a:t> </a:t>
            </a:r>
            <a:r>
              <a:rPr sz="4200" spc="-25"/>
              <a:t>PPF</a:t>
            </a:r>
            <a:endParaRPr sz="42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217296" y="1900888"/>
            <a:ext cx="6514503" cy="6485235"/>
          </a:xfrm>
          <a:prstGeom prst="rect">
            <a:avLst/>
          </a:prstGeom>
        </p:spPr>
      </p:pic>
      <p:sp>
        <p:nvSpPr>
          <p:cNvPr id="3" name="object 3"/>
          <p:cNvSpPr txBox="1">
            <a:spLocks noGrp="1"/>
          </p:cNvSpPr>
          <p:nvPr>
            <p:ph type="title"/>
          </p:nvPr>
        </p:nvSpPr>
        <p:spPr>
          <a:prstGeom prst="rect">
            <a:avLst/>
          </a:prstGeom>
        </p:spPr>
        <p:txBody>
          <a:bodyPr vert="horz" wrap="square" lIns="0" tIns="385292" rIns="0" bIns="0" rtlCol="0">
            <a:spAutoFit/>
          </a:bodyPr>
          <a:lstStyle/>
          <a:p>
            <a:pPr marL="165100">
              <a:lnSpc>
                <a:spcPct val="100000"/>
              </a:lnSpc>
              <a:spcBef>
                <a:spcPts val="100"/>
              </a:spcBef>
            </a:pPr>
            <a:r>
              <a:rPr sz="4200"/>
              <a:t>7.</a:t>
            </a:r>
            <a:r>
              <a:rPr sz="4200" spc="-105"/>
              <a:t> </a:t>
            </a:r>
            <a:r>
              <a:rPr sz="4200"/>
              <a:t>Government</a:t>
            </a:r>
            <a:r>
              <a:rPr sz="4200" spc="-100"/>
              <a:t> </a:t>
            </a:r>
            <a:r>
              <a:rPr sz="4200"/>
              <a:t>Actions</a:t>
            </a:r>
            <a:r>
              <a:rPr sz="4200" spc="-100"/>
              <a:t> </a:t>
            </a:r>
            <a:r>
              <a:rPr sz="4200"/>
              <a:t>in</a:t>
            </a:r>
            <a:r>
              <a:rPr sz="4200" spc="-105"/>
              <a:t> </a:t>
            </a:r>
            <a:r>
              <a:rPr sz="4200"/>
              <a:t>Market</a:t>
            </a:r>
            <a:r>
              <a:rPr sz="4200" spc="-100"/>
              <a:t> </a:t>
            </a:r>
            <a:r>
              <a:rPr sz="4200"/>
              <a:t>-</a:t>
            </a:r>
            <a:r>
              <a:rPr sz="4200" spc="-100"/>
              <a:t> </a:t>
            </a:r>
            <a:r>
              <a:rPr sz="4200" spc="-10"/>
              <a:t>Subsidy</a:t>
            </a:r>
            <a:endParaRPr sz="4200"/>
          </a:p>
        </p:txBody>
      </p:sp>
      <p:sp>
        <p:nvSpPr>
          <p:cNvPr id="4" name="object 4"/>
          <p:cNvSpPr txBox="1"/>
          <p:nvPr/>
        </p:nvSpPr>
        <p:spPr>
          <a:xfrm>
            <a:off x="1061642" y="2087672"/>
            <a:ext cx="9727565" cy="4978286"/>
          </a:xfrm>
          <a:prstGeom prst="rect">
            <a:avLst/>
          </a:prstGeom>
        </p:spPr>
        <p:txBody>
          <a:bodyPr vert="horz" wrap="square" lIns="0" tIns="12700" rIns="0" bIns="0" rtlCol="0">
            <a:spAutoFit/>
          </a:bodyPr>
          <a:lstStyle/>
          <a:p>
            <a:pPr marL="440055" marR="5080" indent="-427990">
              <a:lnSpc>
                <a:spcPct val="150000"/>
              </a:lnSpc>
              <a:spcBef>
                <a:spcPts val="100"/>
              </a:spcBef>
              <a:buFont typeface="Arial"/>
              <a:buChar char="●"/>
              <a:tabLst>
                <a:tab pos="440055" algn="l"/>
              </a:tabLst>
            </a:pPr>
            <a:r>
              <a:rPr sz="3200" b="1">
                <a:latin typeface="Calibri"/>
                <a:cs typeface="Calibri"/>
              </a:rPr>
              <a:t>subsidy:</a:t>
            </a:r>
            <a:r>
              <a:rPr sz="3200" b="1" spc="-60">
                <a:latin typeface="Calibri"/>
                <a:cs typeface="Calibri"/>
              </a:rPr>
              <a:t> </a:t>
            </a:r>
            <a:r>
              <a:rPr sz="3200">
                <a:latin typeface="Calibri"/>
                <a:cs typeface="Calibri"/>
              </a:rPr>
              <a:t>when</a:t>
            </a:r>
            <a:r>
              <a:rPr sz="3200" spc="-65">
                <a:latin typeface="Calibri"/>
                <a:cs typeface="Calibri"/>
              </a:rPr>
              <a:t> </a:t>
            </a:r>
            <a:r>
              <a:rPr sz="3200">
                <a:latin typeface="Calibri"/>
                <a:cs typeface="Calibri"/>
              </a:rPr>
              <a:t>the</a:t>
            </a:r>
            <a:r>
              <a:rPr sz="3200" spc="-70">
                <a:latin typeface="Calibri"/>
                <a:cs typeface="Calibri"/>
              </a:rPr>
              <a:t> </a:t>
            </a:r>
            <a:r>
              <a:rPr sz="3200" spc="-10">
                <a:latin typeface="Calibri"/>
                <a:cs typeface="Calibri"/>
              </a:rPr>
              <a:t>government</a:t>
            </a:r>
            <a:r>
              <a:rPr sz="3200" spc="-65">
                <a:latin typeface="Calibri"/>
                <a:cs typeface="Calibri"/>
              </a:rPr>
              <a:t> </a:t>
            </a:r>
            <a:r>
              <a:rPr sz="3200" spc="-10">
                <a:latin typeface="Calibri"/>
                <a:cs typeface="Calibri"/>
              </a:rPr>
              <a:t>encourages</a:t>
            </a:r>
            <a:r>
              <a:rPr sz="3200" spc="-65">
                <a:latin typeface="Calibri"/>
                <a:cs typeface="Calibri"/>
              </a:rPr>
              <a:t> </a:t>
            </a:r>
            <a:r>
              <a:rPr sz="3200" spc="-10">
                <a:latin typeface="Calibri"/>
                <a:cs typeface="Calibri"/>
              </a:rPr>
              <a:t>production</a:t>
            </a:r>
            <a:r>
              <a:rPr sz="3200" spc="-70">
                <a:latin typeface="Calibri"/>
                <a:cs typeface="Calibri"/>
              </a:rPr>
              <a:t> </a:t>
            </a:r>
            <a:r>
              <a:rPr sz="3200">
                <a:latin typeface="Calibri"/>
                <a:cs typeface="Calibri"/>
              </a:rPr>
              <a:t>by</a:t>
            </a:r>
            <a:r>
              <a:rPr sz="3200" spc="-65">
                <a:latin typeface="Calibri"/>
                <a:cs typeface="Calibri"/>
              </a:rPr>
              <a:t> </a:t>
            </a:r>
            <a:r>
              <a:rPr sz="3200" spc="-10">
                <a:latin typeface="Calibri"/>
                <a:cs typeface="Calibri"/>
              </a:rPr>
              <a:t>sponsoring </a:t>
            </a:r>
            <a:r>
              <a:rPr sz="3200">
                <a:latin typeface="Calibri"/>
                <a:cs typeface="Calibri"/>
              </a:rPr>
              <a:t>the</a:t>
            </a:r>
            <a:r>
              <a:rPr sz="3200" spc="-25">
                <a:latin typeface="Calibri"/>
                <a:cs typeface="Calibri"/>
              </a:rPr>
              <a:t> </a:t>
            </a:r>
            <a:r>
              <a:rPr sz="3200" spc="-10">
                <a:latin typeface="Calibri"/>
                <a:cs typeface="Calibri"/>
              </a:rPr>
              <a:t>producers</a:t>
            </a:r>
            <a:endParaRPr sz="3200">
              <a:latin typeface="Calibri"/>
              <a:cs typeface="Calibri"/>
            </a:endParaRPr>
          </a:p>
          <a:p>
            <a:pPr marL="897255" lvl="1" indent="-427355">
              <a:lnSpc>
                <a:spcPct val="100000"/>
              </a:lnSpc>
              <a:spcBef>
                <a:spcPts val="1560"/>
              </a:spcBef>
              <a:buFont typeface="Arial MT"/>
              <a:buChar char="○"/>
              <a:tabLst>
                <a:tab pos="897255" algn="l"/>
              </a:tabLst>
            </a:pPr>
            <a:r>
              <a:rPr sz="3200">
                <a:latin typeface="Calibri"/>
                <a:cs typeface="Calibri"/>
              </a:rPr>
              <a:t>decreases</a:t>
            </a:r>
            <a:r>
              <a:rPr sz="3200" spc="-130">
                <a:latin typeface="Calibri"/>
                <a:cs typeface="Calibri"/>
              </a:rPr>
              <a:t> </a:t>
            </a:r>
            <a:r>
              <a:rPr sz="3200" spc="-170">
                <a:latin typeface="Calibri"/>
                <a:cs typeface="Calibri"/>
              </a:rPr>
              <a:t>P,</a:t>
            </a:r>
            <a:r>
              <a:rPr sz="3200" spc="-5">
                <a:latin typeface="Calibri"/>
                <a:cs typeface="Calibri"/>
              </a:rPr>
              <a:t> </a:t>
            </a:r>
            <a:r>
              <a:rPr sz="3200">
                <a:latin typeface="Calibri"/>
                <a:cs typeface="Calibri"/>
              </a:rPr>
              <a:t>increases</a:t>
            </a:r>
            <a:r>
              <a:rPr sz="3200" spc="-65">
                <a:latin typeface="Calibri"/>
                <a:cs typeface="Calibri"/>
              </a:rPr>
              <a:t> </a:t>
            </a:r>
            <a:r>
              <a:rPr sz="3200" spc="-50">
                <a:latin typeface="Calibri"/>
                <a:cs typeface="Calibri"/>
              </a:rPr>
              <a:t>Q</a:t>
            </a:r>
            <a:endParaRPr sz="3200">
              <a:latin typeface="Calibri"/>
              <a:cs typeface="Calibri"/>
            </a:endParaRPr>
          </a:p>
          <a:p>
            <a:pPr marL="897255" lvl="1" indent="-427355">
              <a:lnSpc>
                <a:spcPct val="100000"/>
              </a:lnSpc>
              <a:spcBef>
                <a:spcPts val="1560"/>
              </a:spcBef>
              <a:buFont typeface="Arial MT"/>
              <a:buChar char="○"/>
              <a:tabLst>
                <a:tab pos="897255" algn="l"/>
              </a:tabLst>
            </a:pPr>
            <a:r>
              <a:rPr sz="3200" spc="-10">
                <a:latin typeface="Calibri"/>
                <a:cs typeface="Calibri"/>
              </a:rPr>
              <a:t>overproduction</a:t>
            </a:r>
            <a:endParaRPr sz="3200">
              <a:latin typeface="Calibri"/>
              <a:cs typeface="Calibri"/>
            </a:endParaRPr>
          </a:p>
          <a:p>
            <a:pPr marL="440055" indent="-427355">
              <a:lnSpc>
                <a:spcPct val="100000"/>
              </a:lnSpc>
              <a:spcBef>
                <a:spcPts val="1560"/>
              </a:spcBef>
              <a:buFont typeface="Arial MT"/>
              <a:buChar char="●"/>
              <a:tabLst>
                <a:tab pos="440055" algn="l"/>
              </a:tabLst>
            </a:pPr>
            <a:r>
              <a:rPr sz="3200">
                <a:latin typeface="Calibri"/>
                <a:cs typeface="Calibri"/>
              </a:rPr>
              <a:t>costs</a:t>
            </a:r>
            <a:r>
              <a:rPr sz="3200" spc="-45">
                <a:latin typeface="Calibri"/>
                <a:cs typeface="Calibri"/>
              </a:rPr>
              <a:t> </a:t>
            </a:r>
            <a:r>
              <a:rPr sz="3200">
                <a:latin typeface="Calibri"/>
                <a:cs typeface="Calibri"/>
              </a:rPr>
              <a:t>decrease</a:t>
            </a:r>
            <a:r>
              <a:rPr sz="3200" spc="-45">
                <a:latin typeface="Calibri"/>
                <a:cs typeface="Calibri"/>
              </a:rPr>
              <a:t> </a:t>
            </a:r>
            <a:r>
              <a:rPr sz="3200">
                <a:latin typeface="Calibri"/>
                <a:cs typeface="Calibri"/>
              </a:rPr>
              <a:t>&gt;</a:t>
            </a:r>
            <a:r>
              <a:rPr sz="3200" spc="-45">
                <a:latin typeface="Calibri"/>
                <a:cs typeface="Calibri"/>
              </a:rPr>
              <a:t> </a:t>
            </a:r>
            <a:r>
              <a:rPr sz="3200">
                <a:latin typeface="Calibri"/>
                <a:cs typeface="Calibri"/>
              </a:rPr>
              <a:t>supply</a:t>
            </a:r>
            <a:r>
              <a:rPr sz="3200" spc="-45">
                <a:latin typeface="Calibri"/>
                <a:cs typeface="Calibri"/>
              </a:rPr>
              <a:t> </a:t>
            </a:r>
            <a:r>
              <a:rPr sz="3200">
                <a:latin typeface="Calibri"/>
                <a:cs typeface="Calibri"/>
              </a:rPr>
              <a:t>curve</a:t>
            </a:r>
            <a:r>
              <a:rPr sz="3200" spc="-40">
                <a:latin typeface="Calibri"/>
                <a:cs typeface="Calibri"/>
              </a:rPr>
              <a:t> </a:t>
            </a:r>
            <a:r>
              <a:rPr sz="3200">
                <a:latin typeface="Calibri"/>
                <a:cs typeface="Calibri"/>
              </a:rPr>
              <a:t>shifts</a:t>
            </a:r>
            <a:r>
              <a:rPr sz="3200" spc="-45">
                <a:latin typeface="Calibri"/>
                <a:cs typeface="Calibri"/>
              </a:rPr>
              <a:t> </a:t>
            </a:r>
            <a:r>
              <a:rPr sz="3200">
                <a:latin typeface="Calibri"/>
                <a:cs typeface="Calibri"/>
              </a:rPr>
              <a:t>to</a:t>
            </a:r>
            <a:r>
              <a:rPr sz="3200" spc="-20">
                <a:latin typeface="Calibri"/>
                <a:cs typeface="Calibri"/>
              </a:rPr>
              <a:t> </a:t>
            </a:r>
            <a:r>
              <a:rPr sz="3200" b="1" i="1">
                <a:solidFill>
                  <a:srgbClr val="FF0000"/>
                </a:solidFill>
                <a:latin typeface="Calibri"/>
                <a:cs typeface="Calibri"/>
              </a:rPr>
              <a:t>S</a:t>
            </a:r>
            <a:r>
              <a:rPr sz="3200" b="1" i="1" spc="-45">
                <a:solidFill>
                  <a:srgbClr val="FF0000"/>
                </a:solidFill>
                <a:latin typeface="Calibri"/>
                <a:cs typeface="Calibri"/>
              </a:rPr>
              <a:t> </a:t>
            </a:r>
            <a:r>
              <a:rPr sz="3200" b="1" i="1">
                <a:solidFill>
                  <a:srgbClr val="FF0000"/>
                </a:solidFill>
                <a:latin typeface="Calibri"/>
                <a:cs typeface="Calibri"/>
              </a:rPr>
              <a:t>–</a:t>
            </a:r>
            <a:r>
              <a:rPr sz="3200" b="1" i="1" spc="-45">
                <a:solidFill>
                  <a:srgbClr val="FF0000"/>
                </a:solidFill>
                <a:latin typeface="Calibri"/>
                <a:cs typeface="Calibri"/>
              </a:rPr>
              <a:t> </a:t>
            </a:r>
            <a:r>
              <a:rPr sz="3200" b="1" i="1" spc="-10">
                <a:solidFill>
                  <a:srgbClr val="FF0000"/>
                </a:solidFill>
                <a:latin typeface="Calibri"/>
                <a:cs typeface="Calibri"/>
              </a:rPr>
              <a:t>subsidy</a:t>
            </a:r>
            <a:endParaRPr sz="3200">
              <a:latin typeface="Calibri"/>
              <a:cs typeface="Calibri"/>
            </a:endParaRPr>
          </a:p>
          <a:p>
            <a:pPr marL="897255" lvl="1" indent="-427355">
              <a:lnSpc>
                <a:spcPct val="100000"/>
              </a:lnSpc>
              <a:spcBef>
                <a:spcPts val="1560"/>
              </a:spcBef>
              <a:buFont typeface="Arial MT"/>
              <a:buChar char="○"/>
              <a:tabLst>
                <a:tab pos="897255" algn="l"/>
              </a:tabLst>
            </a:pPr>
            <a:r>
              <a:rPr sz="3200">
                <a:latin typeface="Calibri"/>
                <a:cs typeface="Calibri"/>
              </a:rPr>
              <a:t>like</a:t>
            </a:r>
            <a:r>
              <a:rPr sz="3200" spc="-80">
                <a:latin typeface="Calibri"/>
                <a:cs typeface="Calibri"/>
              </a:rPr>
              <a:t> </a:t>
            </a:r>
            <a:r>
              <a:rPr sz="3200">
                <a:latin typeface="Calibri"/>
                <a:cs typeface="Calibri"/>
              </a:rPr>
              <a:t>a</a:t>
            </a:r>
            <a:r>
              <a:rPr sz="3200" spc="-75">
                <a:latin typeface="Calibri"/>
                <a:cs typeface="Calibri"/>
              </a:rPr>
              <a:t> </a:t>
            </a:r>
            <a:r>
              <a:rPr sz="3200" spc="-10">
                <a:latin typeface="Calibri"/>
                <a:cs typeface="Calibri"/>
              </a:rPr>
              <a:t>“negative</a:t>
            </a:r>
            <a:r>
              <a:rPr sz="3200" spc="-75">
                <a:latin typeface="Calibri"/>
                <a:cs typeface="Calibri"/>
              </a:rPr>
              <a:t> </a:t>
            </a:r>
            <a:r>
              <a:rPr sz="3200" spc="-20">
                <a:latin typeface="Calibri"/>
                <a:cs typeface="Calibri"/>
              </a:rPr>
              <a:t>tax”</a:t>
            </a:r>
            <a:endParaRPr sz="3200">
              <a:latin typeface="Calibri"/>
              <a:cs typeface="Calibri"/>
            </a:endParaRPr>
          </a:p>
          <a:p>
            <a:pPr marL="440055" indent="-427355">
              <a:lnSpc>
                <a:spcPct val="100000"/>
              </a:lnSpc>
              <a:spcBef>
                <a:spcPts val="1560"/>
              </a:spcBef>
              <a:buFont typeface="Arial MT"/>
              <a:buChar char="●"/>
              <a:tabLst>
                <a:tab pos="440055" algn="l"/>
              </a:tabLst>
            </a:pPr>
            <a:r>
              <a:rPr sz="3200" spc="-10">
                <a:latin typeface="Calibri"/>
                <a:cs typeface="Calibri"/>
              </a:rPr>
              <a:t>producers</a:t>
            </a:r>
            <a:r>
              <a:rPr sz="3200" spc="-75">
                <a:latin typeface="Calibri"/>
                <a:cs typeface="Calibri"/>
              </a:rPr>
              <a:t> </a:t>
            </a:r>
            <a:r>
              <a:rPr sz="3200">
                <a:latin typeface="Calibri"/>
                <a:cs typeface="Calibri"/>
              </a:rPr>
              <a:t>receive</a:t>
            </a:r>
            <a:r>
              <a:rPr sz="3200" spc="-75">
                <a:latin typeface="Calibri"/>
                <a:cs typeface="Calibri"/>
              </a:rPr>
              <a:t> </a:t>
            </a:r>
            <a:r>
              <a:rPr sz="3200">
                <a:latin typeface="Calibri"/>
                <a:cs typeface="Calibri"/>
              </a:rPr>
              <a:t>more</a:t>
            </a:r>
            <a:r>
              <a:rPr sz="3200" spc="-75">
                <a:latin typeface="Calibri"/>
                <a:cs typeface="Calibri"/>
              </a:rPr>
              <a:t> </a:t>
            </a:r>
            <a:r>
              <a:rPr sz="3200">
                <a:latin typeface="Calibri"/>
                <a:cs typeface="Calibri"/>
              </a:rPr>
              <a:t>money</a:t>
            </a:r>
            <a:r>
              <a:rPr sz="3200" spc="-75">
                <a:latin typeface="Calibri"/>
                <a:cs typeface="Calibri"/>
              </a:rPr>
              <a:t> </a:t>
            </a:r>
            <a:r>
              <a:rPr sz="3200">
                <a:latin typeface="Calibri"/>
                <a:cs typeface="Calibri"/>
              </a:rPr>
              <a:t>than</a:t>
            </a:r>
            <a:r>
              <a:rPr sz="3200" spc="-75">
                <a:latin typeface="Calibri"/>
                <a:cs typeface="Calibri"/>
              </a:rPr>
              <a:t> </a:t>
            </a:r>
            <a:r>
              <a:rPr sz="3200" spc="-10">
                <a:latin typeface="Calibri"/>
                <a:cs typeface="Calibri"/>
              </a:rPr>
              <a:t>before</a:t>
            </a:r>
            <a:endParaRPr sz="3200">
              <a:latin typeface="Calibri"/>
              <a:cs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12700">
              <a:lnSpc>
                <a:spcPct val="100000"/>
              </a:lnSpc>
              <a:spcBef>
                <a:spcPts val="100"/>
              </a:spcBef>
            </a:pPr>
            <a:r>
              <a:rPr sz="4200"/>
              <a:t>7.</a:t>
            </a:r>
            <a:r>
              <a:rPr sz="4200" spc="-105"/>
              <a:t> </a:t>
            </a:r>
            <a:r>
              <a:rPr sz="4200"/>
              <a:t>Government</a:t>
            </a:r>
            <a:r>
              <a:rPr sz="4200" spc="-100"/>
              <a:t> </a:t>
            </a:r>
            <a:r>
              <a:rPr sz="4200"/>
              <a:t>Actions</a:t>
            </a:r>
            <a:r>
              <a:rPr sz="4200" spc="-100"/>
              <a:t> </a:t>
            </a:r>
            <a:r>
              <a:rPr sz="4200"/>
              <a:t>in</a:t>
            </a:r>
            <a:r>
              <a:rPr sz="4200" spc="-105"/>
              <a:t> </a:t>
            </a:r>
            <a:r>
              <a:rPr sz="4200"/>
              <a:t>Market</a:t>
            </a:r>
            <a:r>
              <a:rPr sz="4200" spc="-100"/>
              <a:t> </a:t>
            </a:r>
            <a:r>
              <a:rPr sz="4200"/>
              <a:t>-</a:t>
            </a:r>
            <a:r>
              <a:rPr sz="4200" spc="-100"/>
              <a:t> </a:t>
            </a:r>
            <a:r>
              <a:rPr sz="4200" spc="-10"/>
              <a:t>Subsidy</a:t>
            </a:r>
            <a:endParaRPr sz="4200"/>
          </a:p>
        </p:txBody>
      </p:sp>
      <p:sp>
        <p:nvSpPr>
          <p:cNvPr id="3" name="object 3"/>
          <p:cNvSpPr txBox="1"/>
          <p:nvPr/>
        </p:nvSpPr>
        <p:spPr>
          <a:xfrm>
            <a:off x="1032425" y="2226356"/>
            <a:ext cx="9591040" cy="1678536"/>
          </a:xfrm>
          <a:prstGeom prst="rect">
            <a:avLst/>
          </a:prstGeom>
        </p:spPr>
        <p:txBody>
          <a:bodyPr vert="horz" wrap="square" lIns="0" tIns="12700" rIns="0" bIns="0" rtlCol="0">
            <a:spAutoFit/>
          </a:bodyPr>
          <a:lstStyle/>
          <a:p>
            <a:pPr marL="12700" marR="5080">
              <a:lnSpc>
                <a:spcPct val="114999"/>
              </a:lnSpc>
              <a:spcBef>
                <a:spcPts val="100"/>
              </a:spcBef>
            </a:pPr>
            <a:r>
              <a:rPr lang="en-CA" sz="3200" b="1" u="heavy">
                <a:solidFill>
                  <a:srgbClr val="1155CC"/>
                </a:solidFill>
                <a:uFill>
                  <a:solidFill>
                    <a:srgbClr val="1155CC"/>
                  </a:solidFill>
                </a:uFill>
                <a:latin typeface="Calibri"/>
                <a:cs typeface="Calibri"/>
              </a:rPr>
              <a:t>Q18</a:t>
            </a:r>
            <a:r>
              <a:rPr sz="3200" b="1" u="heavy">
                <a:solidFill>
                  <a:srgbClr val="1155CC"/>
                </a:solidFill>
                <a:uFill>
                  <a:solidFill>
                    <a:srgbClr val="1155CC"/>
                  </a:solidFill>
                </a:uFill>
                <a:latin typeface="Calibri"/>
                <a:cs typeface="Calibri"/>
              </a:rPr>
              <a:t>:</a:t>
            </a:r>
            <a:r>
              <a:rPr sz="3200" b="1" spc="-40">
                <a:solidFill>
                  <a:srgbClr val="1155CC"/>
                </a:solidFill>
                <a:latin typeface="Calibri"/>
                <a:cs typeface="Calibri"/>
              </a:rPr>
              <a:t> </a:t>
            </a:r>
            <a:r>
              <a:rPr sz="3200">
                <a:latin typeface="Calibri"/>
                <a:cs typeface="Calibri"/>
              </a:rPr>
              <a:t>Are</a:t>
            </a:r>
            <a:r>
              <a:rPr sz="3200" spc="-50">
                <a:latin typeface="Calibri"/>
                <a:cs typeface="Calibri"/>
              </a:rPr>
              <a:t> </a:t>
            </a:r>
            <a:r>
              <a:rPr sz="3200" spc="-10">
                <a:latin typeface="Calibri"/>
                <a:cs typeface="Calibri"/>
              </a:rPr>
              <a:t>producers</a:t>
            </a:r>
            <a:r>
              <a:rPr sz="3200" spc="-45">
                <a:latin typeface="Calibri"/>
                <a:cs typeface="Calibri"/>
              </a:rPr>
              <a:t> </a:t>
            </a:r>
            <a:r>
              <a:rPr sz="3200">
                <a:latin typeface="Calibri"/>
                <a:cs typeface="Calibri"/>
              </a:rPr>
              <a:t>better</a:t>
            </a:r>
            <a:r>
              <a:rPr sz="3200" spc="-50">
                <a:latin typeface="Calibri"/>
                <a:cs typeface="Calibri"/>
              </a:rPr>
              <a:t> </a:t>
            </a:r>
            <a:r>
              <a:rPr sz="3200">
                <a:latin typeface="Calibri"/>
                <a:cs typeface="Calibri"/>
              </a:rPr>
              <a:t>off</a:t>
            </a:r>
            <a:r>
              <a:rPr sz="3200" spc="-50">
                <a:latin typeface="Calibri"/>
                <a:cs typeface="Calibri"/>
              </a:rPr>
              <a:t> </a:t>
            </a:r>
            <a:r>
              <a:rPr sz="3200">
                <a:latin typeface="Calibri"/>
                <a:cs typeface="Calibri"/>
              </a:rPr>
              <a:t>as</a:t>
            </a:r>
            <a:r>
              <a:rPr sz="3200" spc="-45">
                <a:latin typeface="Calibri"/>
                <a:cs typeface="Calibri"/>
              </a:rPr>
              <a:t> </a:t>
            </a:r>
            <a:r>
              <a:rPr sz="3200">
                <a:latin typeface="Calibri"/>
                <a:cs typeface="Calibri"/>
              </a:rPr>
              <a:t>a</a:t>
            </a:r>
            <a:r>
              <a:rPr sz="3200" spc="-50">
                <a:latin typeface="Calibri"/>
                <a:cs typeface="Calibri"/>
              </a:rPr>
              <a:t> </a:t>
            </a:r>
            <a:r>
              <a:rPr sz="3200">
                <a:latin typeface="Calibri"/>
                <a:cs typeface="Calibri"/>
              </a:rPr>
              <a:t>result</a:t>
            </a:r>
            <a:r>
              <a:rPr sz="3200" spc="-50">
                <a:latin typeface="Calibri"/>
                <a:cs typeface="Calibri"/>
              </a:rPr>
              <a:t> </a:t>
            </a:r>
            <a:r>
              <a:rPr sz="3200">
                <a:latin typeface="Calibri"/>
                <a:cs typeface="Calibri"/>
              </a:rPr>
              <a:t>of</a:t>
            </a:r>
            <a:r>
              <a:rPr sz="3200" spc="-45">
                <a:latin typeface="Calibri"/>
                <a:cs typeface="Calibri"/>
              </a:rPr>
              <a:t> </a:t>
            </a:r>
            <a:r>
              <a:rPr sz="3200">
                <a:latin typeface="Calibri"/>
                <a:cs typeface="Calibri"/>
              </a:rPr>
              <a:t>a</a:t>
            </a:r>
            <a:r>
              <a:rPr sz="3200" spc="-50">
                <a:latin typeface="Calibri"/>
                <a:cs typeface="Calibri"/>
              </a:rPr>
              <a:t> </a:t>
            </a:r>
            <a:r>
              <a:rPr sz="3200">
                <a:latin typeface="Calibri"/>
                <a:cs typeface="Calibri"/>
              </a:rPr>
              <a:t>subsidy?</a:t>
            </a:r>
            <a:r>
              <a:rPr sz="3200" spc="-45">
                <a:latin typeface="Calibri"/>
                <a:cs typeface="Calibri"/>
              </a:rPr>
              <a:t> </a:t>
            </a:r>
            <a:r>
              <a:rPr sz="3200">
                <a:latin typeface="Calibri"/>
                <a:cs typeface="Calibri"/>
              </a:rPr>
              <a:t>Why</a:t>
            </a:r>
            <a:r>
              <a:rPr sz="3200" spc="-50">
                <a:latin typeface="Calibri"/>
                <a:cs typeface="Calibri"/>
              </a:rPr>
              <a:t> </a:t>
            </a:r>
            <a:r>
              <a:rPr sz="3200">
                <a:latin typeface="Calibri"/>
                <a:cs typeface="Calibri"/>
              </a:rPr>
              <a:t>or</a:t>
            </a:r>
            <a:r>
              <a:rPr sz="3200" spc="-50">
                <a:latin typeface="Calibri"/>
                <a:cs typeface="Calibri"/>
              </a:rPr>
              <a:t> </a:t>
            </a:r>
            <a:r>
              <a:rPr sz="3200">
                <a:latin typeface="Calibri"/>
                <a:cs typeface="Calibri"/>
              </a:rPr>
              <a:t>why</a:t>
            </a:r>
            <a:r>
              <a:rPr sz="3200" spc="-45">
                <a:latin typeface="Calibri"/>
                <a:cs typeface="Calibri"/>
              </a:rPr>
              <a:t> </a:t>
            </a:r>
            <a:r>
              <a:rPr sz="3200" spc="-20">
                <a:latin typeface="Calibri"/>
                <a:cs typeface="Calibri"/>
              </a:rPr>
              <a:t>not? </a:t>
            </a:r>
            <a:r>
              <a:rPr sz="3200" i="1">
                <a:latin typeface="Calibri"/>
                <a:cs typeface="Calibri"/>
              </a:rPr>
              <a:t>(Hint:</a:t>
            </a:r>
            <a:r>
              <a:rPr sz="3200" i="1" spc="-80">
                <a:latin typeface="Calibri"/>
                <a:cs typeface="Calibri"/>
              </a:rPr>
              <a:t> </a:t>
            </a:r>
            <a:r>
              <a:rPr sz="3200" i="1">
                <a:latin typeface="Calibri"/>
                <a:cs typeface="Calibri"/>
              </a:rPr>
              <a:t>Compare</a:t>
            </a:r>
            <a:r>
              <a:rPr sz="3200" i="1" spc="-75">
                <a:latin typeface="Calibri"/>
                <a:cs typeface="Calibri"/>
              </a:rPr>
              <a:t> </a:t>
            </a:r>
            <a:r>
              <a:rPr sz="3200" i="1">
                <a:latin typeface="Calibri"/>
                <a:cs typeface="Calibri"/>
              </a:rPr>
              <a:t>how</a:t>
            </a:r>
            <a:r>
              <a:rPr sz="3200" i="1" spc="-75">
                <a:latin typeface="Calibri"/>
                <a:cs typeface="Calibri"/>
              </a:rPr>
              <a:t> </a:t>
            </a:r>
            <a:r>
              <a:rPr sz="3200" i="1">
                <a:latin typeface="Calibri"/>
                <a:cs typeface="Calibri"/>
              </a:rPr>
              <a:t>much</a:t>
            </a:r>
            <a:r>
              <a:rPr sz="3200" i="1" spc="-80">
                <a:latin typeface="Calibri"/>
                <a:cs typeface="Calibri"/>
              </a:rPr>
              <a:t> </a:t>
            </a:r>
            <a:r>
              <a:rPr sz="3200" i="1">
                <a:latin typeface="Calibri"/>
                <a:cs typeface="Calibri"/>
              </a:rPr>
              <a:t>money</a:t>
            </a:r>
            <a:r>
              <a:rPr sz="3200" i="1" spc="-75">
                <a:latin typeface="Calibri"/>
                <a:cs typeface="Calibri"/>
              </a:rPr>
              <a:t> </a:t>
            </a:r>
            <a:r>
              <a:rPr sz="3200" i="1">
                <a:latin typeface="Calibri"/>
                <a:cs typeface="Calibri"/>
              </a:rPr>
              <a:t>they</a:t>
            </a:r>
            <a:r>
              <a:rPr sz="3200" i="1" spc="-75">
                <a:latin typeface="Calibri"/>
                <a:cs typeface="Calibri"/>
              </a:rPr>
              <a:t> </a:t>
            </a:r>
            <a:r>
              <a:rPr sz="3200" i="1">
                <a:latin typeface="Calibri"/>
                <a:cs typeface="Calibri"/>
              </a:rPr>
              <a:t>receive</a:t>
            </a:r>
            <a:r>
              <a:rPr sz="3200" i="1" spc="-75">
                <a:latin typeface="Calibri"/>
                <a:cs typeface="Calibri"/>
              </a:rPr>
              <a:t> </a:t>
            </a:r>
            <a:r>
              <a:rPr sz="3200" i="1">
                <a:latin typeface="Calibri"/>
                <a:cs typeface="Calibri"/>
              </a:rPr>
              <a:t>before</a:t>
            </a:r>
            <a:r>
              <a:rPr sz="3200" i="1" spc="-80">
                <a:latin typeface="Calibri"/>
                <a:cs typeface="Calibri"/>
              </a:rPr>
              <a:t> </a:t>
            </a:r>
            <a:r>
              <a:rPr sz="3200" i="1">
                <a:latin typeface="Calibri"/>
                <a:cs typeface="Calibri"/>
              </a:rPr>
              <a:t>and</a:t>
            </a:r>
            <a:r>
              <a:rPr sz="3200" i="1" spc="-75">
                <a:latin typeface="Calibri"/>
                <a:cs typeface="Calibri"/>
              </a:rPr>
              <a:t> </a:t>
            </a:r>
            <a:r>
              <a:rPr sz="3200" i="1">
                <a:latin typeface="Calibri"/>
                <a:cs typeface="Calibri"/>
              </a:rPr>
              <a:t>after</a:t>
            </a:r>
            <a:r>
              <a:rPr sz="3200" i="1" spc="-75">
                <a:latin typeface="Calibri"/>
                <a:cs typeface="Calibri"/>
              </a:rPr>
              <a:t> </a:t>
            </a:r>
            <a:r>
              <a:rPr sz="3200" i="1" spc="-25">
                <a:latin typeface="Calibri"/>
                <a:cs typeface="Calibri"/>
              </a:rPr>
              <a:t>the </a:t>
            </a:r>
            <a:r>
              <a:rPr sz="3200" i="1" spc="-10">
                <a:latin typeface="Calibri"/>
                <a:cs typeface="Calibri"/>
              </a:rPr>
              <a:t>subsidy)</a:t>
            </a:r>
            <a:endParaRPr sz="3200">
              <a:latin typeface="Calibri"/>
              <a:cs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183FA-C880-DF04-4CF5-6D993AFDBF7A}"/>
              </a:ext>
            </a:extLst>
          </p:cNvPr>
          <p:cNvSpPr>
            <a:spLocks noGrp="1"/>
          </p:cNvSpPr>
          <p:nvPr>
            <p:ph type="title"/>
          </p:nvPr>
        </p:nvSpPr>
        <p:spPr>
          <a:xfrm>
            <a:off x="1504053" y="3695700"/>
            <a:ext cx="15279894" cy="2123658"/>
          </a:xfrm>
        </p:spPr>
        <p:txBody>
          <a:bodyPr/>
          <a:lstStyle/>
          <a:p>
            <a:pPr algn="ctr"/>
            <a:r>
              <a:rPr lang="en-CA" sz="13800"/>
              <a:t>Thank You</a:t>
            </a:r>
          </a:p>
        </p:txBody>
      </p:sp>
      <p:sp>
        <p:nvSpPr>
          <p:cNvPr id="4" name="object 2">
            <a:extLst>
              <a:ext uri="{FF2B5EF4-FFF2-40B4-BE49-F238E27FC236}">
                <a16:creationId xmlns:a16="http://schemas.microsoft.com/office/drawing/2014/main" id="{F53D3D89-8852-D7DA-4310-7BDA8D3954EB}"/>
              </a:ext>
            </a:extLst>
          </p:cNvPr>
          <p:cNvSpPr txBox="1">
            <a:spLocks/>
          </p:cNvSpPr>
          <p:nvPr/>
        </p:nvSpPr>
        <p:spPr>
          <a:xfrm>
            <a:off x="4652272" y="5676900"/>
            <a:ext cx="9480550" cy="665480"/>
          </a:xfrm>
          <a:prstGeom prst="rect">
            <a:avLst/>
          </a:prstGeom>
        </p:spPr>
        <p:txBody>
          <a:bodyPr vert="horz" wrap="square" lIns="0" tIns="12700" rIns="0" bIns="0" rtlCol="0">
            <a:spAutoFit/>
          </a:bodyPr>
          <a:lstStyle>
            <a:lvl1pPr>
              <a:defRPr sz="4100" b="1" i="0">
                <a:solidFill>
                  <a:schemeClr val="tx1"/>
                </a:solidFill>
                <a:latin typeface="Calibri"/>
                <a:ea typeface="+mj-ea"/>
                <a:cs typeface="Calibri"/>
              </a:defRPr>
            </a:lvl1pPr>
          </a:lstStyle>
          <a:p>
            <a:pPr marL="12700" algn="ctr">
              <a:spcBef>
                <a:spcPts val="100"/>
              </a:spcBef>
            </a:pPr>
            <a:r>
              <a:rPr lang="en-US" sz="4200"/>
              <a:t>Any questions?</a:t>
            </a:r>
          </a:p>
        </p:txBody>
      </p:sp>
    </p:spTree>
    <p:extLst>
      <p:ext uri="{BB962C8B-B14F-4D97-AF65-F5344CB8AC3E}">
        <p14:creationId xmlns:p14="http://schemas.microsoft.com/office/powerpoint/2010/main" val="21939930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85799" rIns="0" bIns="0" rtlCol="0">
            <a:spAutoFit/>
          </a:bodyPr>
          <a:lstStyle/>
          <a:p>
            <a:pPr marL="165100">
              <a:lnSpc>
                <a:spcPct val="100000"/>
              </a:lnSpc>
              <a:spcBef>
                <a:spcPts val="100"/>
              </a:spcBef>
            </a:pPr>
            <a:r>
              <a:t>8.</a:t>
            </a:r>
            <a:r>
              <a:rPr spc="-70"/>
              <a:t> </a:t>
            </a:r>
            <a:r>
              <a:t>Output</a:t>
            </a:r>
            <a:r>
              <a:rPr spc="-65"/>
              <a:t> </a:t>
            </a:r>
            <a:r>
              <a:t>&amp;</a:t>
            </a:r>
            <a:r>
              <a:rPr spc="-65"/>
              <a:t> </a:t>
            </a:r>
            <a:r>
              <a:rPr spc="-10"/>
              <a:t>Costs</a:t>
            </a:r>
          </a:p>
        </p:txBody>
      </p:sp>
      <p:sp>
        <p:nvSpPr>
          <p:cNvPr id="3" name="object 3"/>
          <p:cNvSpPr txBox="1"/>
          <p:nvPr/>
        </p:nvSpPr>
        <p:spPr>
          <a:xfrm>
            <a:off x="1061642" y="1909997"/>
            <a:ext cx="14695169" cy="4185920"/>
          </a:xfrm>
          <a:prstGeom prst="rect">
            <a:avLst/>
          </a:prstGeom>
        </p:spPr>
        <p:txBody>
          <a:bodyPr vert="horz" wrap="square" lIns="0" tIns="210820" rIns="0" bIns="0" rtlCol="0">
            <a:spAutoFit/>
          </a:bodyPr>
          <a:lstStyle/>
          <a:p>
            <a:pPr marL="440055" indent="-427355">
              <a:lnSpc>
                <a:spcPct val="100000"/>
              </a:lnSpc>
              <a:spcBef>
                <a:spcPts val="1660"/>
              </a:spcBef>
              <a:buFont typeface="Arial"/>
              <a:buChar char="●"/>
              <a:tabLst>
                <a:tab pos="440055" algn="l"/>
              </a:tabLst>
            </a:pPr>
            <a:r>
              <a:rPr sz="2600" b="1">
                <a:latin typeface="Calibri"/>
                <a:cs typeface="Calibri"/>
              </a:rPr>
              <a:t>short</a:t>
            </a:r>
            <a:r>
              <a:rPr sz="2600" b="1" spc="-55">
                <a:latin typeface="Calibri"/>
                <a:cs typeface="Calibri"/>
              </a:rPr>
              <a:t> </a:t>
            </a:r>
            <a:r>
              <a:rPr sz="2600" b="1">
                <a:latin typeface="Calibri"/>
                <a:cs typeface="Calibri"/>
              </a:rPr>
              <a:t>run</a:t>
            </a:r>
            <a:r>
              <a:rPr sz="2600" b="1" spc="-50">
                <a:latin typeface="Calibri"/>
                <a:cs typeface="Calibri"/>
              </a:rPr>
              <a:t> </a:t>
            </a:r>
            <a:r>
              <a:rPr sz="2600" b="1">
                <a:latin typeface="Calibri"/>
                <a:cs typeface="Calibri"/>
              </a:rPr>
              <a:t>(SR)</a:t>
            </a:r>
            <a:r>
              <a:rPr sz="2600">
                <a:latin typeface="Calibri"/>
                <a:cs typeface="Calibri"/>
              </a:rPr>
              <a:t>:</a:t>
            </a:r>
            <a:r>
              <a:rPr sz="2600" spc="-50">
                <a:latin typeface="Calibri"/>
                <a:cs typeface="Calibri"/>
              </a:rPr>
              <a:t> </a:t>
            </a:r>
            <a:r>
              <a:rPr sz="2600">
                <a:latin typeface="Calibri"/>
                <a:cs typeface="Calibri"/>
              </a:rPr>
              <a:t>time</a:t>
            </a:r>
            <a:r>
              <a:rPr sz="2600" spc="-50">
                <a:latin typeface="Calibri"/>
                <a:cs typeface="Calibri"/>
              </a:rPr>
              <a:t> </a:t>
            </a:r>
            <a:r>
              <a:rPr sz="2600">
                <a:latin typeface="Calibri"/>
                <a:cs typeface="Calibri"/>
              </a:rPr>
              <a:t>frame</a:t>
            </a:r>
            <a:r>
              <a:rPr sz="2600" spc="-50">
                <a:latin typeface="Calibri"/>
                <a:cs typeface="Calibri"/>
              </a:rPr>
              <a:t> </a:t>
            </a:r>
            <a:r>
              <a:rPr sz="2600">
                <a:latin typeface="Calibri"/>
                <a:cs typeface="Calibri"/>
              </a:rPr>
              <a:t>where</a:t>
            </a:r>
            <a:r>
              <a:rPr sz="2600" spc="-50">
                <a:latin typeface="Calibri"/>
                <a:cs typeface="Calibri"/>
              </a:rPr>
              <a:t> </a:t>
            </a:r>
            <a:r>
              <a:rPr sz="2600">
                <a:latin typeface="Calibri"/>
                <a:cs typeface="Calibri"/>
              </a:rPr>
              <a:t>the</a:t>
            </a:r>
            <a:r>
              <a:rPr sz="2600" spc="-50">
                <a:latin typeface="Calibri"/>
                <a:cs typeface="Calibri"/>
              </a:rPr>
              <a:t> </a:t>
            </a:r>
            <a:r>
              <a:rPr sz="2600">
                <a:latin typeface="Calibri"/>
                <a:cs typeface="Calibri"/>
              </a:rPr>
              <a:t>quantities</a:t>
            </a:r>
            <a:r>
              <a:rPr sz="2600" spc="-55">
                <a:latin typeface="Calibri"/>
                <a:cs typeface="Calibri"/>
              </a:rPr>
              <a:t> </a:t>
            </a:r>
            <a:r>
              <a:rPr sz="2600">
                <a:latin typeface="Calibri"/>
                <a:cs typeface="Calibri"/>
              </a:rPr>
              <a:t>of</a:t>
            </a:r>
            <a:r>
              <a:rPr sz="2600" spc="-50">
                <a:latin typeface="Calibri"/>
                <a:cs typeface="Calibri"/>
              </a:rPr>
              <a:t> </a:t>
            </a:r>
            <a:r>
              <a:rPr sz="2600">
                <a:latin typeface="Calibri"/>
                <a:cs typeface="Calibri"/>
              </a:rPr>
              <a:t>1</a:t>
            </a:r>
            <a:r>
              <a:rPr sz="2600" spc="-50">
                <a:latin typeface="Calibri"/>
                <a:cs typeface="Calibri"/>
              </a:rPr>
              <a:t> </a:t>
            </a:r>
            <a:r>
              <a:rPr sz="2600">
                <a:latin typeface="Calibri"/>
                <a:cs typeface="Calibri"/>
              </a:rPr>
              <a:t>or</a:t>
            </a:r>
            <a:r>
              <a:rPr sz="2600" spc="-50">
                <a:latin typeface="Calibri"/>
                <a:cs typeface="Calibri"/>
              </a:rPr>
              <a:t> </a:t>
            </a:r>
            <a:r>
              <a:rPr sz="2600">
                <a:latin typeface="Calibri"/>
                <a:cs typeface="Calibri"/>
              </a:rPr>
              <a:t>more</a:t>
            </a:r>
            <a:r>
              <a:rPr sz="2600" spc="-50">
                <a:latin typeface="Calibri"/>
                <a:cs typeface="Calibri"/>
              </a:rPr>
              <a:t> </a:t>
            </a:r>
            <a:r>
              <a:rPr sz="2600">
                <a:latin typeface="Calibri"/>
                <a:cs typeface="Calibri"/>
              </a:rPr>
              <a:t>resources</a:t>
            </a:r>
            <a:r>
              <a:rPr sz="2600" spc="-50">
                <a:latin typeface="Calibri"/>
                <a:cs typeface="Calibri"/>
              </a:rPr>
              <a:t> </a:t>
            </a:r>
            <a:r>
              <a:rPr sz="2600">
                <a:latin typeface="Calibri"/>
                <a:cs typeface="Calibri"/>
              </a:rPr>
              <a:t>used</a:t>
            </a:r>
            <a:r>
              <a:rPr sz="2600" spc="-50">
                <a:latin typeface="Calibri"/>
                <a:cs typeface="Calibri"/>
              </a:rPr>
              <a:t> </a:t>
            </a:r>
            <a:r>
              <a:rPr sz="2600">
                <a:latin typeface="Calibri"/>
                <a:cs typeface="Calibri"/>
              </a:rPr>
              <a:t>in</a:t>
            </a:r>
            <a:r>
              <a:rPr sz="2600" spc="-50">
                <a:latin typeface="Calibri"/>
                <a:cs typeface="Calibri"/>
              </a:rPr>
              <a:t> </a:t>
            </a:r>
            <a:r>
              <a:rPr sz="2600" spc="-10">
                <a:latin typeface="Calibri"/>
                <a:cs typeface="Calibri"/>
              </a:rPr>
              <a:t>production</a:t>
            </a:r>
            <a:r>
              <a:rPr sz="2600" spc="-55">
                <a:latin typeface="Calibri"/>
                <a:cs typeface="Calibri"/>
              </a:rPr>
              <a:t> </a:t>
            </a:r>
            <a:r>
              <a:rPr sz="2600">
                <a:latin typeface="Calibri"/>
                <a:cs typeface="Calibri"/>
              </a:rPr>
              <a:t>is</a:t>
            </a:r>
            <a:r>
              <a:rPr sz="2600" spc="-50">
                <a:latin typeface="Calibri"/>
                <a:cs typeface="Calibri"/>
              </a:rPr>
              <a:t> </a:t>
            </a:r>
            <a:r>
              <a:rPr sz="2600" spc="-10">
                <a:latin typeface="Calibri"/>
                <a:cs typeface="Calibri"/>
              </a:rPr>
              <a:t>fixed</a:t>
            </a:r>
            <a:endParaRPr sz="2600">
              <a:latin typeface="Calibri"/>
              <a:cs typeface="Calibri"/>
            </a:endParaRPr>
          </a:p>
          <a:p>
            <a:pPr marL="897255" lvl="1" indent="-427355">
              <a:lnSpc>
                <a:spcPct val="100000"/>
              </a:lnSpc>
              <a:spcBef>
                <a:spcPts val="1560"/>
              </a:spcBef>
              <a:buFont typeface="Arial MT"/>
              <a:buChar char="○"/>
              <a:tabLst>
                <a:tab pos="897255" algn="l"/>
              </a:tabLst>
            </a:pPr>
            <a:r>
              <a:rPr sz="2600">
                <a:latin typeface="Calibri"/>
                <a:cs typeface="Calibri"/>
              </a:rPr>
              <a:t>eg.</a:t>
            </a:r>
            <a:r>
              <a:rPr sz="2600" spc="-75">
                <a:latin typeface="Calibri"/>
                <a:cs typeface="Calibri"/>
              </a:rPr>
              <a:t> </a:t>
            </a:r>
            <a:r>
              <a:rPr sz="2600">
                <a:latin typeface="Calibri"/>
                <a:cs typeface="Calibri"/>
              </a:rPr>
              <a:t>plant</a:t>
            </a:r>
            <a:r>
              <a:rPr sz="2600" spc="-70">
                <a:latin typeface="Calibri"/>
                <a:cs typeface="Calibri"/>
              </a:rPr>
              <a:t> </a:t>
            </a:r>
            <a:r>
              <a:rPr sz="2600">
                <a:latin typeface="Calibri"/>
                <a:cs typeface="Calibri"/>
              </a:rPr>
              <a:t>is</a:t>
            </a:r>
            <a:r>
              <a:rPr sz="2600" spc="-70">
                <a:latin typeface="Calibri"/>
                <a:cs typeface="Calibri"/>
              </a:rPr>
              <a:t> </a:t>
            </a:r>
            <a:r>
              <a:rPr sz="2600">
                <a:latin typeface="Calibri"/>
                <a:cs typeface="Calibri"/>
              </a:rPr>
              <a:t>fixed</a:t>
            </a:r>
            <a:r>
              <a:rPr sz="2600" spc="-70">
                <a:latin typeface="Calibri"/>
                <a:cs typeface="Calibri"/>
              </a:rPr>
              <a:t> </a:t>
            </a:r>
            <a:r>
              <a:rPr sz="2600">
                <a:latin typeface="Calibri"/>
                <a:cs typeface="Calibri"/>
              </a:rPr>
              <a:t>in</a:t>
            </a:r>
            <a:r>
              <a:rPr sz="2600" spc="-70">
                <a:latin typeface="Calibri"/>
                <a:cs typeface="Calibri"/>
              </a:rPr>
              <a:t> </a:t>
            </a:r>
            <a:r>
              <a:rPr sz="2600">
                <a:latin typeface="Calibri"/>
                <a:cs typeface="Calibri"/>
              </a:rPr>
              <a:t>SR,</a:t>
            </a:r>
            <a:r>
              <a:rPr sz="2600" spc="-70">
                <a:latin typeface="Calibri"/>
                <a:cs typeface="Calibri"/>
              </a:rPr>
              <a:t> </a:t>
            </a:r>
            <a:r>
              <a:rPr sz="2600">
                <a:latin typeface="Calibri"/>
                <a:cs typeface="Calibri"/>
              </a:rPr>
              <a:t>but</a:t>
            </a:r>
            <a:r>
              <a:rPr sz="2600" spc="-70">
                <a:latin typeface="Calibri"/>
                <a:cs typeface="Calibri"/>
              </a:rPr>
              <a:t> </a:t>
            </a:r>
            <a:r>
              <a:rPr sz="2600">
                <a:latin typeface="Calibri"/>
                <a:cs typeface="Calibri"/>
              </a:rPr>
              <a:t>other</a:t>
            </a:r>
            <a:r>
              <a:rPr sz="2600" spc="-70">
                <a:latin typeface="Calibri"/>
                <a:cs typeface="Calibri"/>
              </a:rPr>
              <a:t> </a:t>
            </a:r>
            <a:r>
              <a:rPr sz="2600">
                <a:latin typeface="Calibri"/>
                <a:cs typeface="Calibri"/>
              </a:rPr>
              <a:t>resources</a:t>
            </a:r>
            <a:r>
              <a:rPr sz="2600" spc="-70">
                <a:latin typeface="Calibri"/>
                <a:cs typeface="Calibri"/>
              </a:rPr>
              <a:t> </a:t>
            </a:r>
            <a:r>
              <a:rPr sz="2600" spc="-30">
                <a:latin typeface="Calibri"/>
                <a:cs typeface="Calibri"/>
              </a:rPr>
              <a:t>(labour,</a:t>
            </a:r>
            <a:r>
              <a:rPr sz="2600" spc="-70">
                <a:latin typeface="Calibri"/>
                <a:cs typeface="Calibri"/>
              </a:rPr>
              <a:t> </a:t>
            </a:r>
            <a:r>
              <a:rPr sz="2600">
                <a:latin typeface="Calibri"/>
                <a:cs typeface="Calibri"/>
              </a:rPr>
              <a:t>raw</a:t>
            </a:r>
            <a:r>
              <a:rPr sz="2600" spc="-70">
                <a:latin typeface="Calibri"/>
                <a:cs typeface="Calibri"/>
              </a:rPr>
              <a:t> </a:t>
            </a:r>
            <a:r>
              <a:rPr sz="2600" spc="-10">
                <a:latin typeface="Calibri"/>
                <a:cs typeface="Calibri"/>
              </a:rPr>
              <a:t>material)</a:t>
            </a:r>
            <a:r>
              <a:rPr sz="2600" spc="-70">
                <a:latin typeface="Calibri"/>
                <a:cs typeface="Calibri"/>
              </a:rPr>
              <a:t> </a:t>
            </a:r>
            <a:r>
              <a:rPr sz="2600">
                <a:latin typeface="Calibri"/>
                <a:cs typeface="Calibri"/>
              </a:rPr>
              <a:t>can</a:t>
            </a:r>
            <a:r>
              <a:rPr sz="2600" spc="-70">
                <a:latin typeface="Calibri"/>
                <a:cs typeface="Calibri"/>
              </a:rPr>
              <a:t> </a:t>
            </a:r>
            <a:r>
              <a:rPr sz="2600" spc="-10">
                <a:latin typeface="Calibri"/>
                <a:cs typeface="Calibri"/>
              </a:rPr>
              <a:t>change</a:t>
            </a:r>
            <a:endParaRPr sz="2600">
              <a:latin typeface="Calibri"/>
              <a:cs typeface="Calibri"/>
            </a:endParaRPr>
          </a:p>
          <a:p>
            <a:pPr marL="897255" lvl="1" indent="-427355">
              <a:lnSpc>
                <a:spcPct val="100000"/>
              </a:lnSpc>
              <a:spcBef>
                <a:spcPts val="1560"/>
              </a:spcBef>
              <a:buFont typeface="Arial MT"/>
              <a:buChar char="○"/>
              <a:tabLst>
                <a:tab pos="897255" algn="l"/>
              </a:tabLst>
            </a:pPr>
            <a:r>
              <a:rPr sz="2600">
                <a:latin typeface="Calibri"/>
                <a:cs typeface="Calibri"/>
              </a:rPr>
              <a:t>decisions</a:t>
            </a:r>
            <a:r>
              <a:rPr sz="2600" spc="-60">
                <a:latin typeface="Calibri"/>
                <a:cs typeface="Calibri"/>
              </a:rPr>
              <a:t> </a:t>
            </a:r>
            <a:r>
              <a:rPr sz="2600">
                <a:latin typeface="Calibri"/>
                <a:cs typeface="Calibri"/>
              </a:rPr>
              <a:t>are</a:t>
            </a:r>
            <a:r>
              <a:rPr sz="2600" spc="-60">
                <a:latin typeface="Calibri"/>
                <a:cs typeface="Calibri"/>
              </a:rPr>
              <a:t> </a:t>
            </a:r>
            <a:r>
              <a:rPr sz="2600" spc="-10">
                <a:latin typeface="Calibri"/>
                <a:cs typeface="Calibri"/>
              </a:rPr>
              <a:t>reversible</a:t>
            </a:r>
            <a:endParaRPr sz="2600">
              <a:latin typeface="Calibri"/>
              <a:cs typeface="Calibri"/>
            </a:endParaRPr>
          </a:p>
          <a:p>
            <a:pPr marL="440055" indent="-427355">
              <a:lnSpc>
                <a:spcPct val="100000"/>
              </a:lnSpc>
              <a:spcBef>
                <a:spcPts val="1560"/>
              </a:spcBef>
              <a:buFont typeface="Arial"/>
              <a:buChar char="●"/>
              <a:tabLst>
                <a:tab pos="440055" algn="l"/>
              </a:tabLst>
            </a:pPr>
            <a:r>
              <a:rPr sz="2600" b="1">
                <a:latin typeface="Calibri"/>
                <a:cs typeface="Calibri"/>
              </a:rPr>
              <a:t>long</a:t>
            </a:r>
            <a:r>
              <a:rPr sz="2600" b="1" spc="-60">
                <a:latin typeface="Calibri"/>
                <a:cs typeface="Calibri"/>
              </a:rPr>
              <a:t> </a:t>
            </a:r>
            <a:r>
              <a:rPr sz="2600" b="1">
                <a:latin typeface="Calibri"/>
                <a:cs typeface="Calibri"/>
              </a:rPr>
              <a:t>run</a:t>
            </a:r>
            <a:r>
              <a:rPr sz="2600" b="1" spc="-55">
                <a:latin typeface="Calibri"/>
                <a:cs typeface="Calibri"/>
              </a:rPr>
              <a:t> </a:t>
            </a:r>
            <a:r>
              <a:rPr sz="2600" b="1">
                <a:latin typeface="Calibri"/>
                <a:cs typeface="Calibri"/>
              </a:rPr>
              <a:t>(LR)</a:t>
            </a:r>
            <a:r>
              <a:rPr sz="2600">
                <a:latin typeface="Calibri"/>
                <a:cs typeface="Calibri"/>
              </a:rPr>
              <a:t>:</a:t>
            </a:r>
            <a:r>
              <a:rPr sz="2600" spc="-60">
                <a:latin typeface="Calibri"/>
                <a:cs typeface="Calibri"/>
              </a:rPr>
              <a:t> </a:t>
            </a:r>
            <a:r>
              <a:rPr sz="2600">
                <a:latin typeface="Calibri"/>
                <a:cs typeface="Calibri"/>
              </a:rPr>
              <a:t>time</a:t>
            </a:r>
            <a:r>
              <a:rPr sz="2600" spc="-55">
                <a:latin typeface="Calibri"/>
                <a:cs typeface="Calibri"/>
              </a:rPr>
              <a:t> </a:t>
            </a:r>
            <a:r>
              <a:rPr sz="2600">
                <a:latin typeface="Calibri"/>
                <a:cs typeface="Calibri"/>
              </a:rPr>
              <a:t>frame</a:t>
            </a:r>
            <a:r>
              <a:rPr sz="2600" spc="-60">
                <a:latin typeface="Calibri"/>
                <a:cs typeface="Calibri"/>
              </a:rPr>
              <a:t> </a:t>
            </a:r>
            <a:r>
              <a:rPr sz="2600">
                <a:latin typeface="Calibri"/>
                <a:cs typeface="Calibri"/>
              </a:rPr>
              <a:t>where</a:t>
            </a:r>
            <a:r>
              <a:rPr sz="2600" spc="-55">
                <a:latin typeface="Calibri"/>
                <a:cs typeface="Calibri"/>
              </a:rPr>
              <a:t> </a:t>
            </a:r>
            <a:r>
              <a:rPr sz="2600">
                <a:latin typeface="Calibri"/>
                <a:cs typeface="Calibri"/>
              </a:rPr>
              <a:t>the</a:t>
            </a:r>
            <a:r>
              <a:rPr sz="2600" spc="-60">
                <a:latin typeface="Calibri"/>
                <a:cs typeface="Calibri"/>
              </a:rPr>
              <a:t> </a:t>
            </a:r>
            <a:r>
              <a:rPr sz="2600">
                <a:latin typeface="Calibri"/>
                <a:cs typeface="Calibri"/>
              </a:rPr>
              <a:t>quantities</a:t>
            </a:r>
            <a:r>
              <a:rPr sz="2600" spc="-55">
                <a:latin typeface="Calibri"/>
                <a:cs typeface="Calibri"/>
              </a:rPr>
              <a:t> </a:t>
            </a:r>
            <a:r>
              <a:rPr sz="2600">
                <a:latin typeface="Calibri"/>
                <a:cs typeface="Calibri"/>
              </a:rPr>
              <a:t>of</a:t>
            </a:r>
            <a:r>
              <a:rPr sz="2600" spc="-55">
                <a:latin typeface="Calibri"/>
                <a:cs typeface="Calibri"/>
              </a:rPr>
              <a:t> </a:t>
            </a:r>
            <a:r>
              <a:rPr sz="2600">
                <a:latin typeface="Calibri"/>
                <a:cs typeface="Calibri"/>
              </a:rPr>
              <a:t>all</a:t>
            </a:r>
            <a:r>
              <a:rPr sz="2600" spc="-60">
                <a:latin typeface="Calibri"/>
                <a:cs typeface="Calibri"/>
              </a:rPr>
              <a:t> </a:t>
            </a:r>
            <a:r>
              <a:rPr sz="2600">
                <a:latin typeface="Calibri"/>
                <a:cs typeface="Calibri"/>
              </a:rPr>
              <a:t>resources</a:t>
            </a:r>
            <a:r>
              <a:rPr sz="2600" spc="-55">
                <a:latin typeface="Calibri"/>
                <a:cs typeface="Calibri"/>
              </a:rPr>
              <a:t> </a:t>
            </a:r>
            <a:r>
              <a:rPr sz="2600">
                <a:latin typeface="Calibri"/>
                <a:cs typeface="Calibri"/>
              </a:rPr>
              <a:t>used</a:t>
            </a:r>
            <a:r>
              <a:rPr sz="2600" spc="-60">
                <a:latin typeface="Calibri"/>
                <a:cs typeface="Calibri"/>
              </a:rPr>
              <a:t> </a:t>
            </a:r>
            <a:r>
              <a:rPr sz="2600">
                <a:latin typeface="Calibri"/>
                <a:cs typeface="Calibri"/>
              </a:rPr>
              <a:t>in</a:t>
            </a:r>
            <a:r>
              <a:rPr sz="2600" spc="-55">
                <a:latin typeface="Calibri"/>
                <a:cs typeface="Calibri"/>
              </a:rPr>
              <a:t> </a:t>
            </a:r>
            <a:r>
              <a:rPr sz="2600" spc="-10">
                <a:latin typeface="Calibri"/>
                <a:cs typeface="Calibri"/>
              </a:rPr>
              <a:t>production</a:t>
            </a:r>
            <a:r>
              <a:rPr sz="2600" spc="-60">
                <a:latin typeface="Calibri"/>
                <a:cs typeface="Calibri"/>
              </a:rPr>
              <a:t> </a:t>
            </a:r>
            <a:r>
              <a:rPr sz="2600">
                <a:latin typeface="Calibri"/>
                <a:cs typeface="Calibri"/>
              </a:rPr>
              <a:t>can</a:t>
            </a:r>
            <a:r>
              <a:rPr sz="2600" spc="-55">
                <a:latin typeface="Calibri"/>
                <a:cs typeface="Calibri"/>
              </a:rPr>
              <a:t> </a:t>
            </a:r>
            <a:r>
              <a:rPr sz="2600" spc="-20">
                <a:latin typeface="Calibri"/>
                <a:cs typeface="Calibri"/>
              </a:rPr>
              <a:t>vary</a:t>
            </a:r>
            <a:endParaRPr sz="2600">
              <a:latin typeface="Calibri"/>
              <a:cs typeface="Calibri"/>
            </a:endParaRPr>
          </a:p>
          <a:p>
            <a:pPr marL="897255" lvl="1" indent="-427355">
              <a:lnSpc>
                <a:spcPct val="100000"/>
              </a:lnSpc>
              <a:spcBef>
                <a:spcPts val="1560"/>
              </a:spcBef>
              <a:buFont typeface="Arial MT"/>
              <a:buChar char="○"/>
              <a:tabLst>
                <a:tab pos="897255" algn="l"/>
              </a:tabLst>
            </a:pPr>
            <a:r>
              <a:rPr sz="2600">
                <a:latin typeface="Calibri"/>
                <a:cs typeface="Calibri"/>
              </a:rPr>
              <a:t>decisions</a:t>
            </a:r>
            <a:r>
              <a:rPr sz="2600" spc="-60">
                <a:latin typeface="Calibri"/>
                <a:cs typeface="Calibri"/>
              </a:rPr>
              <a:t> </a:t>
            </a:r>
            <a:r>
              <a:rPr sz="2600">
                <a:latin typeface="Calibri"/>
                <a:cs typeface="Calibri"/>
              </a:rPr>
              <a:t>are</a:t>
            </a:r>
            <a:r>
              <a:rPr sz="2600" spc="-60">
                <a:latin typeface="Calibri"/>
                <a:cs typeface="Calibri"/>
              </a:rPr>
              <a:t> </a:t>
            </a:r>
            <a:r>
              <a:rPr sz="2600" spc="-10">
                <a:latin typeface="Calibri"/>
                <a:cs typeface="Calibri"/>
              </a:rPr>
              <a:t>irreversible</a:t>
            </a:r>
            <a:endParaRPr sz="2600">
              <a:latin typeface="Calibri"/>
              <a:cs typeface="Calibri"/>
            </a:endParaRPr>
          </a:p>
          <a:p>
            <a:pPr marL="897255" lvl="1" indent="-427355">
              <a:lnSpc>
                <a:spcPct val="100000"/>
              </a:lnSpc>
              <a:spcBef>
                <a:spcPts val="1560"/>
              </a:spcBef>
              <a:buFont typeface="Arial"/>
              <a:buChar char="○"/>
              <a:tabLst>
                <a:tab pos="897255" algn="l"/>
              </a:tabLst>
            </a:pPr>
            <a:r>
              <a:rPr sz="2600" b="1">
                <a:latin typeface="Calibri"/>
                <a:cs typeface="Calibri"/>
              </a:rPr>
              <a:t>sunk</a:t>
            </a:r>
            <a:r>
              <a:rPr sz="2600" b="1" spc="-70">
                <a:latin typeface="Calibri"/>
                <a:cs typeface="Calibri"/>
              </a:rPr>
              <a:t> </a:t>
            </a:r>
            <a:r>
              <a:rPr sz="2600" b="1">
                <a:latin typeface="Calibri"/>
                <a:cs typeface="Calibri"/>
              </a:rPr>
              <a:t>cost</a:t>
            </a:r>
            <a:r>
              <a:rPr sz="2600">
                <a:latin typeface="Calibri"/>
                <a:cs typeface="Calibri"/>
              </a:rPr>
              <a:t>:</a:t>
            </a:r>
            <a:r>
              <a:rPr sz="2600" spc="-65">
                <a:latin typeface="Calibri"/>
                <a:cs typeface="Calibri"/>
              </a:rPr>
              <a:t> </a:t>
            </a:r>
            <a:r>
              <a:rPr sz="2600">
                <a:latin typeface="Calibri"/>
                <a:cs typeface="Calibri"/>
              </a:rPr>
              <a:t>cost</a:t>
            </a:r>
            <a:r>
              <a:rPr sz="2600" spc="-70">
                <a:latin typeface="Calibri"/>
                <a:cs typeface="Calibri"/>
              </a:rPr>
              <a:t> </a:t>
            </a:r>
            <a:r>
              <a:rPr sz="2600">
                <a:latin typeface="Calibri"/>
                <a:cs typeface="Calibri"/>
              </a:rPr>
              <a:t>that</a:t>
            </a:r>
            <a:r>
              <a:rPr sz="2600" spc="-65">
                <a:latin typeface="Calibri"/>
                <a:cs typeface="Calibri"/>
              </a:rPr>
              <a:t> </a:t>
            </a:r>
            <a:r>
              <a:rPr sz="2600">
                <a:latin typeface="Calibri"/>
                <a:cs typeface="Calibri"/>
              </a:rPr>
              <a:t>incurred</a:t>
            </a:r>
            <a:r>
              <a:rPr sz="2600" spc="-70">
                <a:latin typeface="Calibri"/>
                <a:cs typeface="Calibri"/>
              </a:rPr>
              <a:t> </a:t>
            </a:r>
            <a:r>
              <a:rPr sz="2600">
                <a:latin typeface="Calibri"/>
                <a:cs typeface="Calibri"/>
              </a:rPr>
              <a:t>and</a:t>
            </a:r>
            <a:r>
              <a:rPr sz="2600" spc="-65">
                <a:latin typeface="Calibri"/>
                <a:cs typeface="Calibri"/>
              </a:rPr>
              <a:t> </a:t>
            </a:r>
            <a:r>
              <a:rPr sz="2600">
                <a:latin typeface="Calibri"/>
                <a:cs typeface="Calibri"/>
              </a:rPr>
              <a:t>can’t</a:t>
            </a:r>
            <a:r>
              <a:rPr sz="2600" spc="-70">
                <a:latin typeface="Calibri"/>
                <a:cs typeface="Calibri"/>
              </a:rPr>
              <a:t> </a:t>
            </a:r>
            <a:r>
              <a:rPr sz="2600">
                <a:latin typeface="Calibri"/>
                <a:cs typeface="Calibri"/>
              </a:rPr>
              <a:t>be</a:t>
            </a:r>
            <a:r>
              <a:rPr sz="2600" spc="-65">
                <a:latin typeface="Calibri"/>
                <a:cs typeface="Calibri"/>
              </a:rPr>
              <a:t> </a:t>
            </a:r>
            <a:r>
              <a:rPr sz="2600">
                <a:latin typeface="Calibri"/>
                <a:cs typeface="Calibri"/>
              </a:rPr>
              <a:t>changed,</a:t>
            </a:r>
            <a:r>
              <a:rPr sz="2600" spc="-70">
                <a:latin typeface="Calibri"/>
                <a:cs typeface="Calibri"/>
              </a:rPr>
              <a:t> </a:t>
            </a:r>
            <a:r>
              <a:rPr sz="2600">
                <a:latin typeface="Calibri"/>
                <a:cs typeface="Calibri"/>
              </a:rPr>
              <a:t>so</a:t>
            </a:r>
            <a:r>
              <a:rPr sz="2600" spc="-65">
                <a:latin typeface="Calibri"/>
                <a:cs typeface="Calibri"/>
              </a:rPr>
              <a:t> </a:t>
            </a:r>
            <a:r>
              <a:rPr sz="2600">
                <a:latin typeface="Calibri"/>
                <a:cs typeface="Calibri"/>
              </a:rPr>
              <a:t>it’s</a:t>
            </a:r>
            <a:r>
              <a:rPr sz="2600" spc="-70">
                <a:latin typeface="Calibri"/>
                <a:cs typeface="Calibri"/>
              </a:rPr>
              <a:t> </a:t>
            </a:r>
            <a:r>
              <a:rPr sz="2600" spc="-10">
                <a:latin typeface="Calibri"/>
                <a:cs typeface="Calibri"/>
              </a:rPr>
              <a:t>irrelevant</a:t>
            </a:r>
            <a:r>
              <a:rPr sz="2600" spc="-65">
                <a:latin typeface="Calibri"/>
                <a:cs typeface="Calibri"/>
              </a:rPr>
              <a:t> </a:t>
            </a:r>
            <a:r>
              <a:rPr sz="2600">
                <a:latin typeface="Calibri"/>
                <a:cs typeface="Calibri"/>
              </a:rPr>
              <a:t>to</a:t>
            </a:r>
            <a:r>
              <a:rPr sz="2600" spc="-70">
                <a:latin typeface="Calibri"/>
                <a:cs typeface="Calibri"/>
              </a:rPr>
              <a:t> </a:t>
            </a:r>
            <a:r>
              <a:rPr sz="2600">
                <a:latin typeface="Calibri"/>
                <a:cs typeface="Calibri"/>
              </a:rPr>
              <a:t>a</a:t>
            </a:r>
            <a:r>
              <a:rPr sz="2600" spc="-65">
                <a:latin typeface="Calibri"/>
                <a:cs typeface="Calibri"/>
              </a:rPr>
              <a:t> </a:t>
            </a:r>
            <a:r>
              <a:rPr sz="2600" spc="-20">
                <a:latin typeface="Calibri"/>
                <a:cs typeface="Calibri"/>
              </a:rPr>
              <a:t>firm’s</a:t>
            </a:r>
            <a:r>
              <a:rPr sz="2600" spc="-70">
                <a:latin typeface="Calibri"/>
                <a:cs typeface="Calibri"/>
              </a:rPr>
              <a:t> </a:t>
            </a:r>
            <a:r>
              <a:rPr sz="2600" spc="-25">
                <a:latin typeface="Calibri"/>
                <a:cs typeface="Calibri"/>
              </a:rPr>
              <a:t>decision-</a:t>
            </a:r>
            <a:r>
              <a:rPr sz="2600">
                <a:latin typeface="Calibri"/>
                <a:cs typeface="Calibri"/>
              </a:rPr>
              <a:t>making</a:t>
            </a:r>
            <a:r>
              <a:rPr sz="2600" spc="-65">
                <a:latin typeface="Calibri"/>
                <a:cs typeface="Calibri"/>
              </a:rPr>
              <a:t> </a:t>
            </a:r>
            <a:r>
              <a:rPr sz="2600" spc="-10">
                <a:latin typeface="Calibri"/>
                <a:cs typeface="Calibri"/>
              </a:rPr>
              <a:t>process</a:t>
            </a:r>
            <a:endParaRPr sz="2600">
              <a:latin typeface="Calibri"/>
              <a:cs typeface="Calibri"/>
            </a:endParaRPr>
          </a:p>
          <a:p>
            <a:pPr marL="1354455" lvl="2" indent="-427355">
              <a:lnSpc>
                <a:spcPct val="100000"/>
              </a:lnSpc>
              <a:spcBef>
                <a:spcPts val="1560"/>
              </a:spcBef>
              <a:buFont typeface="Arial MT"/>
              <a:buChar char="■"/>
              <a:tabLst>
                <a:tab pos="1354455" algn="l"/>
              </a:tabLst>
            </a:pPr>
            <a:r>
              <a:rPr sz="2600">
                <a:latin typeface="Calibri"/>
                <a:cs typeface="Calibri"/>
              </a:rPr>
              <a:t>eg.</a:t>
            </a:r>
            <a:r>
              <a:rPr sz="2600" spc="-55">
                <a:latin typeface="Calibri"/>
                <a:cs typeface="Calibri"/>
              </a:rPr>
              <a:t> </a:t>
            </a:r>
            <a:r>
              <a:rPr sz="2600">
                <a:latin typeface="Calibri"/>
                <a:cs typeface="Calibri"/>
              </a:rPr>
              <a:t>plant</a:t>
            </a:r>
            <a:r>
              <a:rPr sz="2600" spc="-50">
                <a:latin typeface="Calibri"/>
                <a:cs typeface="Calibri"/>
              </a:rPr>
              <a:t> </a:t>
            </a:r>
            <a:r>
              <a:rPr sz="2600">
                <a:latin typeface="Calibri"/>
                <a:cs typeface="Calibri"/>
              </a:rPr>
              <a:t>with</a:t>
            </a:r>
            <a:r>
              <a:rPr sz="2600" spc="-55">
                <a:latin typeface="Calibri"/>
                <a:cs typeface="Calibri"/>
              </a:rPr>
              <a:t> </a:t>
            </a:r>
            <a:r>
              <a:rPr sz="2600">
                <a:latin typeface="Calibri"/>
                <a:cs typeface="Calibri"/>
              </a:rPr>
              <a:t>no</a:t>
            </a:r>
            <a:r>
              <a:rPr sz="2600" spc="-50">
                <a:latin typeface="Calibri"/>
                <a:cs typeface="Calibri"/>
              </a:rPr>
              <a:t> </a:t>
            </a:r>
            <a:r>
              <a:rPr sz="2600">
                <a:latin typeface="Calibri"/>
                <a:cs typeface="Calibri"/>
              </a:rPr>
              <a:t>resale</a:t>
            </a:r>
            <a:r>
              <a:rPr sz="2600" spc="-55">
                <a:latin typeface="Calibri"/>
                <a:cs typeface="Calibri"/>
              </a:rPr>
              <a:t> </a:t>
            </a:r>
            <a:r>
              <a:rPr sz="2600">
                <a:latin typeface="Calibri"/>
                <a:cs typeface="Calibri"/>
              </a:rPr>
              <a:t>value,</a:t>
            </a:r>
            <a:r>
              <a:rPr sz="2600" spc="-50">
                <a:latin typeface="Calibri"/>
                <a:cs typeface="Calibri"/>
              </a:rPr>
              <a:t> </a:t>
            </a:r>
            <a:r>
              <a:rPr sz="2600">
                <a:latin typeface="Calibri"/>
                <a:cs typeface="Calibri"/>
              </a:rPr>
              <a:t>its</a:t>
            </a:r>
            <a:r>
              <a:rPr sz="2600" spc="-50">
                <a:latin typeface="Calibri"/>
                <a:cs typeface="Calibri"/>
              </a:rPr>
              <a:t> </a:t>
            </a:r>
            <a:r>
              <a:rPr sz="2600">
                <a:latin typeface="Calibri"/>
                <a:cs typeface="Calibri"/>
              </a:rPr>
              <a:t>cost</a:t>
            </a:r>
            <a:r>
              <a:rPr sz="2600" spc="-55">
                <a:latin typeface="Calibri"/>
                <a:cs typeface="Calibri"/>
              </a:rPr>
              <a:t> </a:t>
            </a:r>
            <a:r>
              <a:rPr sz="2600">
                <a:latin typeface="Calibri"/>
                <a:cs typeface="Calibri"/>
              </a:rPr>
              <a:t>is</a:t>
            </a:r>
            <a:r>
              <a:rPr sz="2600" spc="-50">
                <a:latin typeface="Calibri"/>
                <a:cs typeface="Calibri"/>
              </a:rPr>
              <a:t> </a:t>
            </a:r>
            <a:r>
              <a:rPr sz="2600">
                <a:latin typeface="Calibri"/>
                <a:cs typeface="Calibri"/>
              </a:rPr>
              <a:t>a</a:t>
            </a:r>
            <a:r>
              <a:rPr sz="2600" spc="-55">
                <a:latin typeface="Calibri"/>
                <a:cs typeface="Calibri"/>
              </a:rPr>
              <a:t> </a:t>
            </a:r>
            <a:r>
              <a:rPr sz="2600">
                <a:latin typeface="Calibri"/>
                <a:cs typeface="Calibri"/>
              </a:rPr>
              <a:t>sunk</a:t>
            </a:r>
            <a:r>
              <a:rPr sz="2600" spc="-50">
                <a:latin typeface="Calibri"/>
                <a:cs typeface="Calibri"/>
              </a:rPr>
              <a:t> </a:t>
            </a:r>
            <a:r>
              <a:rPr sz="2600" spc="-20">
                <a:latin typeface="Calibri"/>
                <a:cs typeface="Calibri"/>
              </a:rPr>
              <a:t>cost</a:t>
            </a:r>
            <a:endParaRPr sz="2600">
              <a:latin typeface="Calibri"/>
              <a:cs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179349" y="2207525"/>
            <a:ext cx="7442673" cy="5307849"/>
          </a:xfrm>
          <a:prstGeom prst="rect">
            <a:avLst/>
          </a:prstGeom>
        </p:spPr>
      </p:pic>
      <p:sp>
        <p:nvSpPr>
          <p:cNvPr id="3" name="object 3"/>
          <p:cNvSpPr txBox="1">
            <a:spLocks noGrp="1"/>
          </p:cNvSpPr>
          <p:nvPr>
            <p:ph type="title"/>
          </p:nvPr>
        </p:nvSpPr>
        <p:spPr>
          <a:prstGeom prst="rect">
            <a:avLst/>
          </a:prstGeom>
        </p:spPr>
        <p:txBody>
          <a:bodyPr vert="horz" wrap="square" lIns="0" tIns="385799" rIns="0" bIns="0" rtlCol="0">
            <a:spAutoFit/>
          </a:bodyPr>
          <a:lstStyle/>
          <a:p>
            <a:pPr marL="165100">
              <a:lnSpc>
                <a:spcPct val="100000"/>
              </a:lnSpc>
              <a:spcBef>
                <a:spcPts val="100"/>
              </a:spcBef>
            </a:pPr>
            <a:r>
              <a:t>8.</a:t>
            </a:r>
            <a:r>
              <a:rPr spc="-80"/>
              <a:t> </a:t>
            </a:r>
            <a:r>
              <a:t>Output</a:t>
            </a:r>
            <a:r>
              <a:rPr spc="-75"/>
              <a:t> </a:t>
            </a:r>
            <a:r>
              <a:t>&amp;</a:t>
            </a:r>
            <a:r>
              <a:rPr spc="-80"/>
              <a:t> </a:t>
            </a:r>
            <a:r>
              <a:t>Costs</a:t>
            </a:r>
            <a:r>
              <a:rPr spc="-75"/>
              <a:t> </a:t>
            </a:r>
            <a:r>
              <a:t>-</a:t>
            </a:r>
            <a:r>
              <a:rPr spc="-75"/>
              <a:t> </a:t>
            </a:r>
            <a:r>
              <a:t>SR</a:t>
            </a:r>
            <a:r>
              <a:rPr spc="-80"/>
              <a:t> </a:t>
            </a:r>
            <a:r>
              <a:t>Product</a:t>
            </a:r>
            <a:r>
              <a:rPr spc="-75"/>
              <a:t> </a:t>
            </a:r>
            <a:r>
              <a:rPr spc="-10"/>
              <a:t>Curves</a:t>
            </a:r>
          </a:p>
        </p:txBody>
      </p:sp>
      <p:sp>
        <p:nvSpPr>
          <p:cNvPr id="4" name="object 4"/>
          <p:cNvSpPr txBox="1"/>
          <p:nvPr/>
        </p:nvSpPr>
        <p:spPr>
          <a:xfrm>
            <a:off x="1034642" y="2069222"/>
            <a:ext cx="7373620" cy="5374640"/>
          </a:xfrm>
          <a:prstGeom prst="rect">
            <a:avLst/>
          </a:prstGeom>
        </p:spPr>
        <p:txBody>
          <a:bodyPr vert="horz" wrap="square" lIns="0" tIns="12700" rIns="0" bIns="0" rtlCol="0">
            <a:spAutoFit/>
          </a:bodyPr>
          <a:lstStyle/>
          <a:p>
            <a:pPr marL="440055" marR="768350" indent="-427990">
              <a:lnSpc>
                <a:spcPct val="150000"/>
              </a:lnSpc>
              <a:spcBef>
                <a:spcPts val="100"/>
              </a:spcBef>
              <a:buFont typeface="Arial MT"/>
              <a:buChar char="●"/>
              <a:tabLst>
                <a:tab pos="440055" algn="l"/>
              </a:tabLst>
            </a:pPr>
            <a:r>
              <a:rPr sz="2600">
                <a:latin typeface="Calibri"/>
                <a:cs typeface="Calibri"/>
              </a:rPr>
              <a:t>since</a:t>
            </a:r>
            <a:r>
              <a:rPr sz="2600" spc="-50">
                <a:latin typeface="Calibri"/>
                <a:cs typeface="Calibri"/>
              </a:rPr>
              <a:t> </a:t>
            </a:r>
            <a:r>
              <a:rPr sz="2600">
                <a:latin typeface="Calibri"/>
                <a:cs typeface="Calibri"/>
              </a:rPr>
              <a:t>other</a:t>
            </a:r>
            <a:r>
              <a:rPr sz="2600" spc="-50">
                <a:latin typeface="Calibri"/>
                <a:cs typeface="Calibri"/>
              </a:rPr>
              <a:t> </a:t>
            </a:r>
            <a:r>
              <a:rPr sz="2600">
                <a:latin typeface="Calibri"/>
                <a:cs typeface="Calibri"/>
              </a:rPr>
              <a:t>inputs</a:t>
            </a:r>
            <a:r>
              <a:rPr sz="2600" spc="-50">
                <a:latin typeface="Calibri"/>
                <a:cs typeface="Calibri"/>
              </a:rPr>
              <a:t> </a:t>
            </a:r>
            <a:r>
              <a:rPr sz="2600">
                <a:latin typeface="Calibri"/>
                <a:cs typeface="Calibri"/>
              </a:rPr>
              <a:t>are</a:t>
            </a:r>
            <a:r>
              <a:rPr sz="2600" spc="-50">
                <a:latin typeface="Calibri"/>
                <a:cs typeface="Calibri"/>
              </a:rPr>
              <a:t> </a:t>
            </a:r>
            <a:r>
              <a:rPr sz="2600">
                <a:latin typeface="Calibri"/>
                <a:cs typeface="Calibri"/>
              </a:rPr>
              <a:t>fixed</a:t>
            </a:r>
            <a:r>
              <a:rPr sz="2600" spc="-50">
                <a:latin typeface="Calibri"/>
                <a:cs typeface="Calibri"/>
              </a:rPr>
              <a:t> </a:t>
            </a:r>
            <a:r>
              <a:rPr sz="2600">
                <a:latin typeface="Calibri"/>
                <a:cs typeface="Calibri"/>
              </a:rPr>
              <a:t>in</a:t>
            </a:r>
            <a:r>
              <a:rPr sz="2600" spc="-50">
                <a:latin typeface="Calibri"/>
                <a:cs typeface="Calibri"/>
              </a:rPr>
              <a:t> </a:t>
            </a:r>
            <a:r>
              <a:rPr sz="2600">
                <a:latin typeface="Calibri"/>
                <a:cs typeface="Calibri"/>
              </a:rPr>
              <a:t>the</a:t>
            </a:r>
            <a:r>
              <a:rPr sz="2600" spc="-50">
                <a:latin typeface="Calibri"/>
                <a:cs typeface="Calibri"/>
              </a:rPr>
              <a:t> </a:t>
            </a:r>
            <a:r>
              <a:rPr sz="2600">
                <a:latin typeface="Calibri"/>
                <a:cs typeface="Calibri"/>
              </a:rPr>
              <a:t>SR,</a:t>
            </a:r>
            <a:r>
              <a:rPr sz="2600" spc="-50">
                <a:latin typeface="Calibri"/>
                <a:cs typeface="Calibri"/>
              </a:rPr>
              <a:t> </a:t>
            </a:r>
            <a:r>
              <a:rPr sz="2600">
                <a:latin typeface="Calibri"/>
                <a:cs typeface="Calibri"/>
              </a:rPr>
              <a:t>can</a:t>
            </a:r>
            <a:r>
              <a:rPr sz="2600" spc="-45">
                <a:latin typeface="Calibri"/>
                <a:cs typeface="Calibri"/>
              </a:rPr>
              <a:t> </a:t>
            </a:r>
            <a:r>
              <a:rPr sz="2600" spc="-20">
                <a:latin typeface="Calibri"/>
                <a:cs typeface="Calibri"/>
              </a:rPr>
              <a:t>only </a:t>
            </a:r>
            <a:r>
              <a:rPr sz="2600">
                <a:latin typeface="Calibri"/>
                <a:cs typeface="Calibri"/>
              </a:rPr>
              <a:t>increase</a:t>
            </a:r>
            <a:r>
              <a:rPr sz="2600" spc="-100">
                <a:latin typeface="Calibri"/>
                <a:cs typeface="Calibri"/>
              </a:rPr>
              <a:t> </a:t>
            </a:r>
            <a:r>
              <a:rPr sz="2600">
                <a:latin typeface="Calibri"/>
                <a:cs typeface="Calibri"/>
              </a:rPr>
              <a:t>labour</a:t>
            </a:r>
            <a:r>
              <a:rPr sz="2600" spc="-95">
                <a:latin typeface="Calibri"/>
                <a:cs typeface="Calibri"/>
              </a:rPr>
              <a:t> </a:t>
            </a:r>
            <a:r>
              <a:rPr sz="2600">
                <a:latin typeface="Calibri"/>
                <a:cs typeface="Calibri"/>
              </a:rPr>
              <a:t>to</a:t>
            </a:r>
            <a:r>
              <a:rPr sz="2600" spc="-95">
                <a:latin typeface="Calibri"/>
                <a:cs typeface="Calibri"/>
              </a:rPr>
              <a:t> </a:t>
            </a:r>
            <a:r>
              <a:rPr sz="2600">
                <a:latin typeface="Calibri"/>
                <a:cs typeface="Calibri"/>
              </a:rPr>
              <a:t>increase</a:t>
            </a:r>
            <a:r>
              <a:rPr sz="2600" spc="-100">
                <a:latin typeface="Calibri"/>
                <a:cs typeface="Calibri"/>
              </a:rPr>
              <a:t> </a:t>
            </a:r>
            <a:r>
              <a:rPr sz="2600" spc="-10">
                <a:latin typeface="Calibri"/>
                <a:cs typeface="Calibri"/>
              </a:rPr>
              <a:t>output</a:t>
            </a:r>
            <a:endParaRPr sz="2600">
              <a:latin typeface="Calibri"/>
              <a:cs typeface="Calibri"/>
            </a:endParaRPr>
          </a:p>
          <a:p>
            <a:pPr marL="440055" indent="-427355">
              <a:lnSpc>
                <a:spcPct val="100000"/>
              </a:lnSpc>
              <a:spcBef>
                <a:spcPts val="1560"/>
              </a:spcBef>
              <a:buFont typeface="Arial"/>
              <a:buChar char="●"/>
              <a:tabLst>
                <a:tab pos="440055" algn="l"/>
              </a:tabLst>
            </a:pPr>
            <a:r>
              <a:rPr sz="2600" b="1" spc="-10">
                <a:latin typeface="Calibri"/>
                <a:cs typeface="Calibri"/>
              </a:rPr>
              <a:t>Product</a:t>
            </a:r>
            <a:r>
              <a:rPr sz="2600" b="1" spc="-90">
                <a:latin typeface="Calibri"/>
                <a:cs typeface="Calibri"/>
              </a:rPr>
              <a:t> </a:t>
            </a:r>
            <a:r>
              <a:rPr sz="2600" b="1" spc="-10">
                <a:latin typeface="Calibri"/>
                <a:cs typeface="Calibri"/>
              </a:rPr>
              <a:t>Curves</a:t>
            </a:r>
            <a:endParaRPr sz="2600">
              <a:latin typeface="Calibri"/>
              <a:cs typeface="Calibri"/>
            </a:endParaRPr>
          </a:p>
          <a:p>
            <a:pPr marL="897255" marR="1217295" lvl="1" indent="-427990">
              <a:lnSpc>
                <a:spcPct val="150000"/>
              </a:lnSpc>
              <a:buFont typeface="Arial"/>
              <a:buChar char="○"/>
              <a:tabLst>
                <a:tab pos="897255" algn="l"/>
              </a:tabLst>
            </a:pPr>
            <a:r>
              <a:rPr sz="2600" b="1">
                <a:latin typeface="Calibri"/>
                <a:cs typeface="Calibri"/>
              </a:rPr>
              <a:t>total</a:t>
            </a:r>
            <a:r>
              <a:rPr sz="2600" b="1" spc="-75">
                <a:latin typeface="Calibri"/>
                <a:cs typeface="Calibri"/>
              </a:rPr>
              <a:t> </a:t>
            </a:r>
            <a:r>
              <a:rPr sz="2600" b="1" spc="-10">
                <a:latin typeface="Calibri"/>
                <a:cs typeface="Calibri"/>
              </a:rPr>
              <a:t>product</a:t>
            </a:r>
            <a:r>
              <a:rPr sz="2600" b="1" spc="-75">
                <a:latin typeface="Calibri"/>
                <a:cs typeface="Calibri"/>
              </a:rPr>
              <a:t> </a:t>
            </a:r>
            <a:r>
              <a:rPr sz="2600" b="1">
                <a:latin typeface="Calibri"/>
                <a:cs typeface="Calibri"/>
              </a:rPr>
              <a:t>(TP)</a:t>
            </a:r>
            <a:r>
              <a:rPr sz="2600">
                <a:latin typeface="Calibri"/>
                <a:cs typeface="Calibri"/>
              </a:rPr>
              <a:t>:</a:t>
            </a:r>
            <a:r>
              <a:rPr sz="2600" spc="-75">
                <a:latin typeface="Calibri"/>
                <a:cs typeface="Calibri"/>
              </a:rPr>
              <a:t> </a:t>
            </a:r>
            <a:r>
              <a:rPr sz="2600">
                <a:latin typeface="Calibri"/>
                <a:cs typeface="Calibri"/>
              </a:rPr>
              <a:t>how</a:t>
            </a:r>
            <a:r>
              <a:rPr sz="2600" spc="-75">
                <a:latin typeface="Calibri"/>
                <a:cs typeface="Calibri"/>
              </a:rPr>
              <a:t> </a:t>
            </a:r>
            <a:r>
              <a:rPr sz="2600">
                <a:latin typeface="Calibri"/>
                <a:cs typeface="Calibri"/>
              </a:rPr>
              <a:t>much</a:t>
            </a:r>
            <a:r>
              <a:rPr sz="2600" spc="-75">
                <a:latin typeface="Calibri"/>
                <a:cs typeface="Calibri"/>
              </a:rPr>
              <a:t> </a:t>
            </a:r>
            <a:r>
              <a:rPr sz="2600">
                <a:latin typeface="Calibri"/>
                <a:cs typeface="Calibri"/>
              </a:rPr>
              <a:t>output</a:t>
            </a:r>
            <a:r>
              <a:rPr sz="2600" spc="-75">
                <a:latin typeface="Calibri"/>
                <a:cs typeface="Calibri"/>
              </a:rPr>
              <a:t> </a:t>
            </a:r>
            <a:r>
              <a:rPr sz="2600" spc="-25">
                <a:latin typeface="Calibri"/>
                <a:cs typeface="Calibri"/>
              </a:rPr>
              <a:t>is </a:t>
            </a:r>
            <a:r>
              <a:rPr sz="2600">
                <a:latin typeface="Calibri"/>
                <a:cs typeface="Calibri"/>
              </a:rPr>
              <a:t>produced</a:t>
            </a:r>
            <a:r>
              <a:rPr sz="2600" spc="-60">
                <a:latin typeface="Calibri"/>
                <a:cs typeface="Calibri"/>
              </a:rPr>
              <a:t> </a:t>
            </a:r>
            <a:r>
              <a:rPr sz="2600">
                <a:latin typeface="Calibri"/>
                <a:cs typeface="Calibri"/>
              </a:rPr>
              <a:t>in</a:t>
            </a:r>
            <a:r>
              <a:rPr sz="2600" spc="-55">
                <a:latin typeface="Calibri"/>
                <a:cs typeface="Calibri"/>
              </a:rPr>
              <a:t> </a:t>
            </a:r>
            <a:r>
              <a:rPr sz="2600" spc="-20">
                <a:latin typeface="Calibri"/>
                <a:cs typeface="Calibri"/>
              </a:rPr>
              <a:t>total</a:t>
            </a:r>
            <a:endParaRPr sz="2600">
              <a:latin typeface="Calibri"/>
              <a:cs typeface="Calibri"/>
            </a:endParaRPr>
          </a:p>
          <a:p>
            <a:pPr marL="897255" marR="5080" lvl="1" indent="-427990">
              <a:lnSpc>
                <a:spcPct val="150000"/>
              </a:lnSpc>
              <a:buFont typeface="Arial"/>
              <a:buChar char="○"/>
              <a:tabLst>
                <a:tab pos="897255" algn="l"/>
              </a:tabLst>
            </a:pPr>
            <a:r>
              <a:rPr sz="2600" b="1" spc="-10">
                <a:latin typeface="Calibri"/>
                <a:cs typeface="Calibri"/>
              </a:rPr>
              <a:t>marginal</a:t>
            </a:r>
            <a:r>
              <a:rPr sz="2600" b="1" spc="-65">
                <a:latin typeface="Calibri"/>
                <a:cs typeface="Calibri"/>
              </a:rPr>
              <a:t> </a:t>
            </a:r>
            <a:r>
              <a:rPr sz="2600" b="1" spc="-10">
                <a:latin typeface="Calibri"/>
                <a:cs typeface="Calibri"/>
              </a:rPr>
              <a:t>product</a:t>
            </a:r>
            <a:r>
              <a:rPr sz="2600" b="1" spc="-60">
                <a:latin typeface="Calibri"/>
                <a:cs typeface="Calibri"/>
              </a:rPr>
              <a:t> </a:t>
            </a:r>
            <a:r>
              <a:rPr sz="2600" b="1">
                <a:latin typeface="Calibri"/>
                <a:cs typeface="Calibri"/>
              </a:rPr>
              <a:t>(MP)</a:t>
            </a:r>
            <a:r>
              <a:rPr sz="2600">
                <a:latin typeface="Calibri"/>
                <a:cs typeface="Calibri"/>
              </a:rPr>
              <a:t>:</a:t>
            </a:r>
            <a:r>
              <a:rPr sz="2600" spc="-65">
                <a:latin typeface="Calibri"/>
                <a:cs typeface="Calibri"/>
              </a:rPr>
              <a:t> </a:t>
            </a:r>
            <a:r>
              <a:rPr sz="2600">
                <a:latin typeface="Calibri"/>
                <a:cs typeface="Calibri"/>
              </a:rPr>
              <a:t>how</a:t>
            </a:r>
            <a:r>
              <a:rPr sz="2600" spc="-60">
                <a:latin typeface="Calibri"/>
                <a:cs typeface="Calibri"/>
              </a:rPr>
              <a:t> </a:t>
            </a:r>
            <a:r>
              <a:rPr sz="2600">
                <a:latin typeface="Calibri"/>
                <a:cs typeface="Calibri"/>
              </a:rPr>
              <a:t>much</a:t>
            </a:r>
            <a:r>
              <a:rPr sz="2600" spc="-65">
                <a:latin typeface="Calibri"/>
                <a:cs typeface="Calibri"/>
              </a:rPr>
              <a:t> </a:t>
            </a:r>
            <a:r>
              <a:rPr sz="2600" spc="-10">
                <a:latin typeface="Calibri"/>
                <a:cs typeface="Calibri"/>
              </a:rPr>
              <a:t>output </a:t>
            </a:r>
            <a:r>
              <a:rPr sz="2600">
                <a:latin typeface="Calibri"/>
                <a:cs typeface="Calibri"/>
              </a:rPr>
              <a:t>changes</a:t>
            </a:r>
            <a:r>
              <a:rPr sz="2600" spc="-40">
                <a:latin typeface="Calibri"/>
                <a:cs typeface="Calibri"/>
              </a:rPr>
              <a:t> </a:t>
            </a:r>
            <a:r>
              <a:rPr sz="2600">
                <a:latin typeface="Calibri"/>
                <a:cs typeface="Calibri"/>
              </a:rPr>
              <a:t>when</a:t>
            </a:r>
            <a:r>
              <a:rPr sz="2600" spc="-40">
                <a:latin typeface="Calibri"/>
                <a:cs typeface="Calibri"/>
              </a:rPr>
              <a:t> </a:t>
            </a:r>
            <a:r>
              <a:rPr sz="2600" spc="-25">
                <a:latin typeface="Calibri"/>
                <a:cs typeface="Calibri"/>
              </a:rPr>
              <a:t>there’s</a:t>
            </a:r>
            <a:r>
              <a:rPr sz="2600" spc="-35">
                <a:latin typeface="Calibri"/>
                <a:cs typeface="Calibri"/>
              </a:rPr>
              <a:t> </a:t>
            </a:r>
            <a:r>
              <a:rPr sz="2600">
                <a:latin typeface="Calibri"/>
                <a:cs typeface="Calibri"/>
              </a:rPr>
              <a:t>1</a:t>
            </a:r>
            <a:r>
              <a:rPr sz="2600" spc="-40">
                <a:latin typeface="Calibri"/>
                <a:cs typeface="Calibri"/>
              </a:rPr>
              <a:t> </a:t>
            </a:r>
            <a:r>
              <a:rPr sz="2600" spc="-10">
                <a:latin typeface="Calibri"/>
                <a:cs typeface="Calibri"/>
              </a:rPr>
              <a:t>additional</a:t>
            </a:r>
            <a:r>
              <a:rPr sz="2600" spc="-40">
                <a:latin typeface="Calibri"/>
                <a:cs typeface="Calibri"/>
              </a:rPr>
              <a:t> </a:t>
            </a:r>
            <a:r>
              <a:rPr sz="2600">
                <a:latin typeface="Calibri"/>
                <a:cs typeface="Calibri"/>
              </a:rPr>
              <a:t>unit</a:t>
            </a:r>
            <a:r>
              <a:rPr sz="2600" spc="-35">
                <a:latin typeface="Calibri"/>
                <a:cs typeface="Calibri"/>
              </a:rPr>
              <a:t> </a:t>
            </a:r>
            <a:r>
              <a:rPr sz="2600">
                <a:latin typeface="Calibri"/>
                <a:cs typeface="Calibri"/>
              </a:rPr>
              <a:t>of</a:t>
            </a:r>
            <a:r>
              <a:rPr sz="2600" spc="-40">
                <a:latin typeface="Calibri"/>
                <a:cs typeface="Calibri"/>
              </a:rPr>
              <a:t> </a:t>
            </a:r>
            <a:r>
              <a:rPr sz="2600" spc="-10">
                <a:latin typeface="Calibri"/>
                <a:cs typeface="Calibri"/>
              </a:rPr>
              <a:t>labour</a:t>
            </a:r>
            <a:endParaRPr sz="2600">
              <a:latin typeface="Calibri"/>
              <a:cs typeface="Calibri"/>
            </a:endParaRPr>
          </a:p>
          <a:p>
            <a:pPr marL="897255" lvl="1" indent="-427355">
              <a:lnSpc>
                <a:spcPct val="100000"/>
              </a:lnSpc>
              <a:spcBef>
                <a:spcPts val="1560"/>
              </a:spcBef>
              <a:buFont typeface="Arial"/>
              <a:buChar char="○"/>
              <a:tabLst>
                <a:tab pos="897255" algn="l"/>
                <a:tab pos="4097654" algn="l"/>
                <a:tab pos="4994910" algn="l"/>
                <a:tab pos="6222365" algn="l"/>
              </a:tabLst>
            </a:pPr>
            <a:r>
              <a:rPr sz="2600" b="1" spc="-20">
                <a:latin typeface="Calibri"/>
                <a:cs typeface="Calibri"/>
              </a:rPr>
              <a:t>average</a:t>
            </a:r>
            <a:r>
              <a:rPr sz="2600" b="1" spc="-95">
                <a:latin typeface="Calibri"/>
                <a:cs typeface="Calibri"/>
              </a:rPr>
              <a:t> </a:t>
            </a:r>
            <a:r>
              <a:rPr sz="2600" b="1" spc="-10">
                <a:latin typeface="Calibri"/>
                <a:cs typeface="Calibri"/>
              </a:rPr>
              <a:t>product</a:t>
            </a:r>
            <a:r>
              <a:rPr sz="2600" b="1" spc="-90">
                <a:latin typeface="Calibri"/>
                <a:cs typeface="Calibri"/>
              </a:rPr>
              <a:t> </a:t>
            </a:r>
            <a:r>
              <a:rPr sz="2600" b="1" spc="-20">
                <a:latin typeface="Calibri"/>
                <a:cs typeface="Calibri"/>
              </a:rPr>
              <a:t>(AP)</a:t>
            </a:r>
            <a:r>
              <a:rPr sz="2600" spc="-20">
                <a:latin typeface="Calibri"/>
                <a:cs typeface="Calibri"/>
              </a:rPr>
              <a:t>:</a:t>
            </a:r>
            <a:r>
              <a:rPr sz="2600">
                <a:latin typeface="Calibri"/>
                <a:cs typeface="Calibri"/>
              </a:rPr>
              <a:t>	</a:t>
            </a:r>
            <a:r>
              <a:rPr sz="2600" u="heavy">
                <a:uFill>
                  <a:solidFill>
                    <a:srgbClr val="000000"/>
                  </a:solidFill>
                </a:uFill>
                <a:latin typeface="Times New Roman"/>
                <a:cs typeface="Times New Roman"/>
              </a:rPr>
              <a:t>	</a:t>
            </a:r>
            <a:r>
              <a:rPr sz="2600" u="heavy" spc="-25">
                <a:uFill>
                  <a:solidFill>
                    <a:srgbClr val="000000"/>
                  </a:solidFill>
                </a:uFill>
                <a:latin typeface="Calibri"/>
                <a:cs typeface="Calibri"/>
              </a:rPr>
              <a:t>TP</a:t>
            </a:r>
            <a:r>
              <a:rPr sz="2600" u="heavy">
                <a:uFill>
                  <a:solidFill>
                    <a:srgbClr val="000000"/>
                  </a:solidFill>
                </a:uFill>
                <a:latin typeface="Calibri"/>
                <a:cs typeface="Calibri"/>
              </a:rPr>
              <a:t>	</a:t>
            </a:r>
            <a:endParaRPr sz="2600">
              <a:latin typeface="Calibri"/>
              <a:cs typeface="Calibri"/>
            </a:endParaRPr>
          </a:p>
          <a:p>
            <a:pPr marL="4097654">
              <a:lnSpc>
                <a:spcPct val="100000"/>
              </a:lnSpc>
              <a:spcBef>
                <a:spcPts val="1560"/>
              </a:spcBef>
            </a:pPr>
            <a:r>
              <a:rPr sz="2600">
                <a:latin typeface="Calibri"/>
                <a:cs typeface="Calibri"/>
              </a:rPr>
              <a:t>#</a:t>
            </a:r>
            <a:r>
              <a:rPr sz="2600" spc="-20">
                <a:latin typeface="Calibri"/>
                <a:cs typeface="Calibri"/>
              </a:rPr>
              <a:t> </a:t>
            </a:r>
            <a:r>
              <a:rPr sz="2600">
                <a:latin typeface="Calibri"/>
                <a:cs typeface="Calibri"/>
              </a:rPr>
              <a:t>units</a:t>
            </a:r>
            <a:r>
              <a:rPr sz="2600" spc="-20">
                <a:latin typeface="Calibri"/>
                <a:cs typeface="Calibri"/>
              </a:rPr>
              <a:t> </a:t>
            </a:r>
            <a:r>
              <a:rPr sz="2600">
                <a:latin typeface="Calibri"/>
                <a:cs typeface="Calibri"/>
              </a:rPr>
              <a:t>of</a:t>
            </a:r>
            <a:r>
              <a:rPr sz="2600" spc="-15">
                <a:latin typeface="Calibri"/>
                <a:cs typeface="Calibri"/>
              </a:rPr>
              <a:t> </a:t>
            </a:r>
            <a:r>
              <a:rPr sz="2600" spc="-10">
                <a:latin typeface="Calibri"/>
                <a:cs typeface="Calibri"/>
              </a:rPr>
              <a:t>labour</a:t>
            </a:r>
            <a:endParaRPr sz="2600">
              <a:latin typeface="Calibri"/>
              <a:cs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3011574" y="5114476"/>
            <a:ext cx="4309589" cy="3835098"/>
          </a:xfrm>
          <a:prstGeom prst="rect">
            <a:avLst/>
          </a:prstGeom>
        </p:spPr>
      </p:pic>
      <p:pic>
        <p:nvPicPr>
          <p:cNvPr id="3" name="object 3"/>
          <p:cNvPicPr/>
          <p:nvPr/>
        </p:nvPicPr>
        <p:blipFill>
          <a:blip r:embed="rId3" cstate="print"/>
          <a:stretch>
            <a:fillRect/>
          </a:stretch>
        </p:blipFill>
        <p:spPr>
          <a:xfrm>
            <a:off x="15845980" y="0"/>
            <a:ext cx="2442019" cy="2391833"/>
          </a:xfrm>
          <a:prstGeom prst="rect">
            <a:avLst/>
          </a:prstGeom>
        </p:spPr>
      </p:pic>
      <p:grpSp>
        <p:nvGrpSpPr>
          <p:cNvPr id="4" name="object 4"/>
          <p:cNvGrpSpPr/>
          <p:nvPr/>
        </p:nvGrpSpPr>
        <p:grpSpPr>
          <a:xfrm>
            <a:off x="0" y="5071184"/>
            <a:ext cx="18288635" cy="5215890"/>
            <a:chOff x="0" y="5071184"/>
            <a:chExt cx="18288635" cy="5215890"/>
          </a:xfrm>
        </p:grpSpPr>
        <p:sp>
          <p:nvSpPr>
            <p:cNvPr id="5" name="object 5"/>
            <p:cNvSpPr/>
            <p:nvPr/>
          </p:nvSpPr>
          <p:spPr>
            <a:xfrm>
              <a:off x="0" y="8987969"/>
              <a:ext cx="18288635" cy="1299210"/>
            </a:xfrm>
            <a:custGeom>
              <a:avLst/>
              <a:gdLst/>
              <a:ahLst/>
              <a:cxnLst/>
              <a:rect l="l" t="t" r="r" b="b"/>
              <a:pathLst>
                <a:path w="18288635" h="1299209">
                  <a:moveTo>
                    <a:pt x="18288118" y="1299037"/>
                  </a:moveTo>
                  <a:lnTo>
                    <a:pt x="0" y="1299037"/>
                  </a:lnTo>
                  <a:lnTo>
                    <a:pt x="0" y="0"/>
                  </a:lnTo>
                  <a:lnTo>
                    <a:pt x="18288118" y="0"/>
                  </a:lnTo>
                  <a:lnTo>
                    <a:pt x="18288118" y="1299037"/>
                  </a:lnTo>
                  <a:close/>
                </a:path>
              </a:pathLst>
            </a:custGeom>
            <a:solidFill>
              <a:srgbClr val="FDC099"/>
            </a:solidFill>
          </p:spPr>
          <p:txBody>
            <a:bodyPr wrap="square" lIns="0" tIns="0" rIns="0" bIns="0" rtlCol="0"/>
            <a:lstStyle/>
            <a:p>
              <a:endParaRPr/>
            </a:p>
          </p:txBody>
        </p:sp>
        <p:pic>
          <p:nvPicPr>
            <p:cNvPr id="6" name="object 6"/>
            <p:cNvPicPr/>
            <p:nvPr/>
          </p:nvPicPr>
          <p:blipFill>
            <a:blip r:embed="rId4" cstate="print"/>
            <a:stretch>
              <a:fillRect/>
            </a:stretch>
          </p:blipFill>
          <p:spPr>
            <a:xfrm>
              <a:off x="107744" y="9061043"/>
              <a:ext cx="1716190" cy="1175658"/>
            </a:xfrm>
            <a:prstGeom prst="rect">
              <a:avLst/>
            </a:prstGeom>
          </p:spPr>
        </p:pic>
        <p:pic>
          <p:nvPicPr>
            <p:cNvPr id="7" name="object 7"/>
            <p:cNvPicPr/>
            <p:nvPr/>
          </p:nvPicPr>
          <p:blipFill>
            <a:blip r:embed="rId5" cstate="print"/>
            <a:stretch>
              <a:fillRect/>
            </a:stretch>
          </p:blipFill>
          <p:spPr>
            <a:xfrm>
              <a:off x="15845978" y="7130810"/>
              <a:ext cx="2442021" cy="3156189"/>
            </a:xfrm>
            <a:prstGeom prst="rect">
              <a:avLst/>
            </a:prstGeom>
          </p:spPr>
        </p:pic>
        <p:pic>
          <p:nvPicPr>
            <p:cNvPr id="8" name="object 8"/>
            <p:cNvPicPr/>
            <p:nvPr/>
          </p:nvPicPr>
          <p:blipFill>
            <a:blip r:embed="rId6" cstate="print"/>
            <a:stretch>
              <a:fillRect/>
            </a:stretch>
          </p:blipFill>
          <p:spPr>
            <a:xfrm>
              <a:off x="989106" y="5219245"/>
              <a:ext cx="4040457" cy="3624054"/>
            </a:xfrm>
            <a:prstGeom prst="rect">
              <a:avLst/>
            </a:prstGeom>
          </p:spPr>
        </p:pic>
        <p:pic>
          <p:nvPicPr>
            <p:cNvPr id="9" name="object 9"/>
            <p:cNvPicPr/>
            <p:nvPr/>
          </p:nvPicPr>
          <p:blipFill>
            <a:blip r:embed="rId7" cstate="print"/>
            <a:stretch>
              <a:fillRect/>
            </a:stretch>
          </p:blipFill>
          <p:spPr>
            <a:xfrm>
              <a:off x="6968800" y="5071184"/>
              <a:ext cx="4347765" cy="3878390"/>
            </a:xfrm>
            <a:prstGeom prst="rect">
              <a:avLst/>
            </a:prstGeom>
          </p:spPr>
        </p:pic>
      </p:grpSp>
      <p:sp>
        <p:nvSpPr>
          <p:cNvPr id="10" name="object 10"/>
          <p:cNvSpPr txBox="1">
            <a:spLocks noGrp="1"/>
          </p:cNvSpPr>
          <p:nvPr>
            <p:ph type="title"/>
          </p:nvPr>
        </p:nvSpPr>
        <p:spPr>
          <a:prstGeom prst="rect">
            <a:avLst/>
          </a:prstGeom>
        </p:spPr>
        <p:txBody>
          <a:bodyPr vert="horz" wrap="square" lIns="0" tIns="154824" rIns="0" bIns="0" rtlCol="0">
            <a:spAutoFit/>
          </a:bodyPr>
          <a:lstStyle/>
          <a:p>
            <a:pPr marL="102235">
              <a:lnSpc>
                <a:spcPct val="100000"/>
              </a:lnSpc>
              <a:spcBef>
                <a:spcPts val="100"/>
              </a:spcBef>
            </a:pPr>
            <a:r>
              <a:t>8.</a:t>
            </a:r>
            <a:r>
              <a:rPr spc="-95"/>
              <a:t> </a:t>
            </a:r>
            <a:r>
              <a:t>Output</a:t>
            </a:r>
            <a:r>
              <a:rPr spc="-95"/>
              <a:t> </a:t>
            </a:r>
            <a:r>
              <a:t>&amp;</a:t>
            </a:r>
            <a:r>
              <a:rPr spc="-90"/>
              <a:t> </a:t>
            </a:r>
            <a:r>
              <a:t>Costs</a:t>
            </a:r>
            <a:r>
              <a:rPr spc="-95"/>
              <a:t> </a:t>
            </a:r>
            <a:r>
              <a:t>-</a:t>
            </a:r>
            <a:r>
              <a:rPr spc="-90"/>
              <a:t> </a:t>
            </a:r>
            <a:r>
              <a:t>TC,</a:t>
            </a:r>
            <a:r>
              <a:rPr spc="-95"/>
              <a:t> </a:t>
            </a:r>
            <a:r>
              <a:t>TFC,</a:t>
            </a:r>
            <a:r>
              <a:rPr spc="-90"/>
              <a:t> </a:t>
            </a:r>
            <a:r>
              <a:t>TVC</a:t>
            </a:r>
            <a:r>
              <a:rPr spc="-95"/>
              <a:t> </a:t>
            </a:r>
            <a:r>
              <a:rPr spc="-10"/>
              <a:t>Curves</a:t>
            </a:r>
          </a:p>
        </p:txBody>
      </p:sp>
      <p:graphicFrame>
        <p:nvGraphicFramePr>
          <p:cNvPr id="11" name="object 11"/>
          <p:cNvGraphicFramePr>
            <a:graphicFrameLocks noGrp="1"/>
          </p:cNvGraphicFramePr>
          <p:nvPr/>
        </p:nvGraphicFramePr>
        <p:xfrm>
          <a:off x="947725" y="1700537"/>
          <a:ext cx="16382365" cy="3037205"/>
        </p:xfrm>
        <a:graphic>
          <a:graphicData uri="http://schemas.openxmlformats.org/drawingml/2006/table">
            <a:tbl>
              <a:tblPr firstRow="1" bandRow="1">
                <a:tableStyleId>{2D5ABB26-0587-4C30-8999-92F81FD0307C}</a:tableStyleId>
              </a:tblPr>
              <a:tblGrid>
                <a:gridCol w="4160520">
                  <a:extLst>
                    <a:ext uri="{9D8B030D-6E8A-4147-A177-3AD203B41FA5}">
                      <a16:colId xmlns:a16="http://schemas.microsoft.com/office/drawing/2014/main" val="20000"/>
                    </a:ext>
                  </a:extLst>
                </a:gridCol>
                <a:gridCol w="7898130">
                  <a:extLst>
                    <a:ext uri="{9D8B030D-6E8A-4147-A177-3AD203B41FA5}">
                      <a16:colId xmlns:a16="http://schemas.microsoft.com/office/drawing/2014/main" val="20001"/>
                    </a:ext>
                  </a:extLst>
                </a:gridCol>
                <a:gridCol w="4323715">
                  <a:extLst>
                    <a:ext uri="{9D8B030D-6E8A-4147-A177-3AD203B41FA5}">
                      <a16:colId xmlns:a16="http://schemas.microsoft.com/office/drawing/2014/main" val="20002"/>
                    </a:ext>
                  </a:extLst>
                </a:gridCol>
              </a:tblGrid>
              <a:tr h="563245">
                <a:tc>
                  <a:txBody>
                    <a:bodyPr/>
                    <a:lstStyle/>
                    <a:p>
                      <a:pPr algn="ctr">
                        <a:lnSpc>
                          <a:spcPct val="100000"/>
                        </a:lnSpc>
                        <a:spcBef>
                          <a:spcPts val="575"/>
                        </a:spcBef>
                      </a:pPr>
                      <a:r>
                        <a:rPr sz="2500" b="1" spc="-25">
                          <a:latin typeface="Calibri"/>
                          <a:cs typeface="Calibri"/>
                        </a:rPr>
                        <a:t>TP</a:t>
                      </a:r>
                      <a:endParaRPr sz="2500">
                        <a:latin typeface="Calibri"/>
                        <a:cs typeface="Calibri"/>
                      </a:endParaRPr>
                    </a:p>
                  </a:txBody>
                  <a:tcPr marL="0" marR="0" marT="7302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575"/>
                        </a:spcBef>
                      </a:pPr>
                      <a:r>
                        <a:rPr sz="2500" b="1" spc="-25">
                          <a:latin typeface="Calibri"/>
                          <a:cs typeface="Calibri"/>
                        </a:rPr>
                        <a:t>MP</a:t>
                      </a:r>
                      <a:endParaRPr sz="2500">
                        <a:latin typeface="Calibri"/>
                        <a:cs typeface="Calibri"/>
                      </a:endParaRPr>
                    </a:p>
                  </a:txBody>
                  <a:tcPr marL="0" marR="0" marT="7302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575"/>
                        </a:spcBef>
                      </a:pPr>
                      <a:r>
                        <a:rPr sz="2500" b="1" spc="-25">
                          <a:latin typeface="Calibri"/>
                          <a:cs typeface="Calibri"/>
                        </a:rPr>
                        <a:t>AP</a:t>
                      </a:r>
                      <a:endParaRPr sz="2500">
                        <a:latin typeface="Calibri"/>
                        <a:cs typeface="Calibri"/>
                      </a:endParaRPr>
                    </a:p>
                  </a:txBody>
                  <a:tcPr marL="0" marR="0" marT="7302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2473960">
                <a:tc>
                  <a:txBody>
                    <a:bodyPr/>
                    <a:lstStyle/>
                    <a:p>
                      <a:pPr marL="542925" marR="488315" indent="-420370">
                        <a:lnSpc>
                          <a:spcPct val="100000"/>
                        </a:lnSpc>
                        <a:spcBef>
                          <a:spcPts val="575"/>
                        </a:spcBef>
                        <a:buFont typeface="Arial MT"/>
                        <a:buChar char="●"/>
                        <a:tabLst>
                          <a:tab pos="542925" algn="l"/>
                        </a:tabLst>
                      </a:pPr>
                      <a:r>
                        <a:rPr sz="2500">
                          <a:latin typeface="Calibri"/>
                          <a:cs typeface="Calibri"/>
                        </a:rPr>
                        <a:t>TP</a:t>
                      </a:r>
                      <a:r>
                        <a:rPr sz="2500" spc="-30">
                          <a:latin typeface="Calibri"/>
                          <a:cs typeface="Calibri"/>
                        </a:rPr>
                        <a:t> </a:t>
                      </a:r>
                      <a:r>
                        <a:rPr sz="2500" spc="-10">
                          <a:latin typeface="Calibri"/>
                          <a:cs typeface="Calibri"/>
                        </a:rPr>
                        <a:t>originally</a:t>
                      </a:r>
                      <a:r>
                        <a:rPr sz="2500" spc="-25">
                          <a:latin typeface="Calibri"/>
                          <a:cs typeface="Calibri"/>
                        </a:rPr>
                        <a:t> </a:t>
                      </a:r>
                      <a:r>
                        <a:rPr sz="2500" spc="-10">
                          <a:latin typeface="Calibri"/>
                          <a:cs typeface="Calibri"/>
                        </a:rPr>
                        <a:t>increases </a:t>
                      </a:r>
                      <a:r>
                        <a:rPr sz="2500" spc="-25">
                          <a:latin typeface="Calibri"/>
                          <a:cs typeface="Calibri"/>
                        </a:rPr>
                        <a:t>quickly,</a:t>
                      </a:r>
                      <a:r>
                        <a:rPr sz="2500" spc="-45">
                          <a:latin typeface="Calibri"/>
                          <a:cs typeface="Calibri"/>
                        </a:rPr>
                        <a:t> </a:t>
                      </a:r>
                      <a:r>
                        <a:rPr sz="2500">
                          <a:latin typeface="Calibri"/>
                          <a:cs typeface="Calibri"/>
                        </a:rPr>
                        <a:t>but</a:t>
                      </a:r>
                      <a:r>
                        <a:rPr sz="2500" spc="-45">
                          <a:latin typeface="Calibri"/>
                          <a:cs typeface="Calibri"/>
                        </a:rPr>
                        <a:t> </a:t>
                      </a:r>
                      <a:r>
                        <a:rPr sz="2500">
                          <a:latin typeface="Calibri"/>
                          <a:cs typeface="Calibri"/>
                        </a:rPr>
                        <a:t>it</a:t>
                      </a:r>
                      <a:r>
                        <a:rPr sz="2500" spc="-45">
                          <a:latin typeface="Calibri"/>
                          <a:cs typeface="Calibri"/>
                        </a:rPr>
                        <a:t> </a:t>
                      </a:r>
                      <a:r>
                        <a:rPr sz="2500" spc="-10">
                          <a:latin typeface="Calibri"/>
                          <a:cs typeface="Calibri"/>
                        </a:rPr>
                        <a:t>eventually </a:t>
                      </a:r>
                      <a:r>
                        <a:rPr sz="2500">
                          <a:latin typeface="Calibri"/>
                          <a:cs typeface="Calibri"/>
                        </a:rPr>
                        <a:t>slows</a:t>
                      </a:r>
                      <a:r>
                        <a:rPr sz="2500" spc="-70">
                          <a:latin typeface="Calibri"/>
                          <a:cs typeface="Calibri"/>
                        </a:rPr>
                        <a:t> </a:t>
                      </a:r>
                      <a:r>
                        <a:rPr sz="2500" spc="-20">
                          <a:latin typeface="Calibri"/>
                          <a:cs typeface="Calibri"/>
                        </a:rPr>
                        <a:t>down</a:t>
                      </a:r>
                      <a:endParaRPr sz="2500">
                        <a:latin typeface="Calibri"/>
                        <a:cs typeface="Calibri"/>
                      </a:endParaRPr>
                    </a:p>
                  </a:txBody>
                  <a:tcPr marL="0" marR="0" marT="7302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542290" marR="485775" indent="-420370">
                        <a:lnSpc>
                          <a:spcPct val="100000"/>
                        </a:lnSpc>
                        <a:spcBef>
                          <a:spcPts val="575"/>
                        </a:spcBef>
                        <a:buFont typeface="Arial"/>
                        <a:buChar char="●"/>
                        <a:tabLst>
                          <a:tab pos="542290" algn="l"/>
                        </a:tabLst>
                      </a:pPr>
                      <a:r>
                        <a:rPr sz="2500" b="1" spc="-10">
                          <a:latin typeface="Calibri"/>
                          <a:cs typeface="Calibri"/>
                        </a:rPr>
                        <a:t>increasing</a:t>
                      </a:r>
                      <a:r>
                        <a:rPr sz="2500" b="1" spc="-65">
                          <a:latin typeface="Calibri"/>
                          <a:cs typeface="Calibri"/>
                        </a:rPr>
                        <a:t> </a:t>
                      </a:r>
                      <a:r>
                        <a:rPr sz="2500" b="1">
                          <a:latin typeface="Calibri"/>
                          <a:cs typeface="Calibri"/>
                        </a:rPr>
                        <a:t>marginal</a:t>
                      </a:r>
                      <a:r>
                        <a:rPr sz="2500" b="1" spc="-60">
                          <a:latin typeface="Calibri"/>
                          <a:cs typeface="Calibri"/>
                        </a:rPr>
                        <a:t> </a:t>
                      </a:r>
                      <a:r>
                        <a:rPr sz="2500" b="1">
                          <a:latin typeface="Calibri"/>
                          <a:cs typeface="Calibri"/>
                        </a:rPr>
                        <a:t>returns</a:t>
                      </a:r>
                      <a:r>
                        <a:rPr sz="2500">
                          <a:latin typeface="Calibri"/>
                          <a:cs typeface="Calibri"/>
                        </a:rPr>
                        <a:t>:</a:t>
                      </a:r>
                      <a:r>
                        <a:rPr sz="2500" spc="-65">
                          <a:latin typeface="Calibri"/>
                          <a:cs typeface="Calibri"/>
                        </a:rPr>
                        <a:t> </a:t>
                      </a:r>
                      <a:r>
                        <a:rPr sz="2500">
                          <a:latin typeface="Calibri"/>
                          <a:cs typeface="Calibri"/>
                        </a:rPr>
                        <a:t>MP</a:t>
                      </a:r>
                      <a:r>
                        <a:rPr sz="2500" spc="-60">
                          <a:latin typeface="Calibri"/>
                          <a:cs typeface="Calibri"/>
                        </a:rPr>
                        <a:t> </a:t>
                      </a:r>
                      <a:r>
                        <a:rPr sz="2500">
                          <a:latin typeface="Calibri"/>
                          <a:cs typeface="Calibri"/>
                        </a:rPr>
                        <a:t>of</a:t>
                      </a:r>
                      <a:r>
                        <a:rPr sz="2500" spc="-60">
                          <a:latin typeface="Calibri"/>
                          <a:cs typeface="Calibri"/>
                        </a:rPr>
                        <a:t> </a:t>
                      </a:r>
                      <a:r>
                        <a:rPr sz="2500">
                          <a:latin typeface="Calibri"/>
                          <a:cs typeface="Calibri"/>
                        </a:rPr>
                        <a:t>the</a:t>
                      </a:r>
                      <a:r>
                        <a:rPr sz="2500" spc="-65">
                          <a:latin typeface="Calibri"/>
                          <a:cs typeface="Calibri"/>
                        </a:rPr>
                        <a:t> </a:t>
                      </a:r>
                      <a:r>
                        <a:rPr sz="2500">
                          <a:latin typeface="Calibri"/>
                          <a:cs typeface="Calibri"/>
                        </a:rPr>
                        <a:t>next</a:t>
                      </a:r>
                      <a:r>
                        <a:rPr sz="2500" spc="-60">
                          <a:latin typeface="Calibri"/>
                          <a:cs typeface="Calibri"/>
                        </a:rPr>
                        <a:t> </a:t>
                      </a:r>
                      <a:r>
                        <a:rPr sz="2500" spc="-10">
                          <a:latin typeface="Calibri"/>
                          <a:cs typeface="Calibri"/>
                        </a:rPr>
                        <a:t>worker</a:t>
                      </a:r>
                      <a:r>
                        <a:rPr sz="2500" spc="-65">
                          <a:latin typeface="Calibri"/>
                          <a:cs typeface="Calibri"/>
                        </a:rPr>
                        <a:t> </a:t>
                      </a:r>
                      <a:r>
                        <a:rPr sz="2500" spc="-50">
                          <a:latin typeface="Calibri"/>
                          <a:cs typeface="Calibri"/>
                        </a:rPr>
                        <a:t>&gt; </a:t>
                      </a:r>
                      <a:r>
                        <a:rPr sz="2500">
                          <a:latin typeface="Calibri"/>
                          <a:cs typeface="Calibri"/>
                        </a:rPr>
                        <a:t>MP</a:t>
                      </a:r>
                      <a:r>
                        <a:rPr sz="2500" spc="-25">
                          <a:latin typeface="Calibri"/>
                          <a:cs typeface="Calibri"/>
                        </a:rPr>
                        <a:t> </a:t>
                      </a:r>
                      <a:r>
                        <a:rPr sz="2500">
                          <a:latin typeface="Calibri"/>
                          <a:cs typeface="Calibri"/>
                        </a:rPr>
                        <a:t>of</a:t>
                      </a:r>
                      <a:r>
                        <a:rPr sz="2500" spc="-25">
                          <a:latin typeface="Calibri"/>
                          <a:cs typeface="Calibri"/>
                        </a:rPr>
                        <a:t> </a:t>
                      </a:r>
                      <a:r>
                        <a:rPr sz="2500">
                          <a:latin typeface="Calibri"/>
                          <a:cs typeface="Calibri"/>
                        </a:rPr>
                        <a:t>the</a:t>
                      </a:r>
                      <a:r>
                        <a:rPr sz="2500" spc="-20">
                          <a:latin typeface="Calibri"/>
                          <a:cs typeface="Calibri"/>
                        </a:rPr>
                        <a:t> </a:t>
                      </a:r>
                      <a:r>
                        <a:rPr sz="2500" spc="-10">
                          <a:latin typeface="Calibri"/>
                          <a:cs typeface="Calibri"/>
                        </a:rPr>
                        <a:t>previous</a:t>
                      </a:r>
                      <a:endParaRPr sz="2500">
                        <a:latin typeface="Calibri"/>
                        <a:cs typeface="Calibri"/>
                      </a:endParaRPr>
                    </a:p>
                    <a:p>
                      <a:pPr marL="542290" marR="403860" indent="-420370">
                        <a:lnSpc>
                          <a:spcPct val="100000"/>
                        </a:lnSpc>
                        <a:buFont typeface="Arial"/>
                        <a:buChar char="●"/>
                        <a:tabLst>
                          <a:tab pos="542290" algn="l"/>
                        </a:tabLst>
                      </a:pPr>
                      <a:r>
                        <a:rPr sz="2500" b="1" spc="-10">
                          <a:latin typeface="Calibri"/>
                          <a:cs typeface="Calibri"/>
                        </a:rPr>
                        <a:t>decreasing</a:t>
                      </a:r>
                      <a:r>
                        <a:rPr sz="2500" b="1" spc="-70">
                          <a:latin typeface="Calibri"/>
                          <a:cs typeface="Calibri"/>
                        </a:rPr>
                        <a:t> </a:t>
                      </a:r>
                      <a:r>
                        <a:rPr sz="2500" b="1">
                          <a:latin typeface="Calibri"/>
                          <a:cs typeface="Calibri"/>
                        </a:rPr>
                        <a:t>marginal</a:t>
                      </a:r>
                      <a:r>
                        <a:rPr sz="2500" b="1" spc="-70">
                          <a:latin typeface="Calibri"/>
                          <a:cs typeface="Calibri"/>
                        </a:rPr>
                        <a:t> </a:t>
                      </a:r>
                      <a:r>
                        <a:rPr sz="2500" b="1">
                          <a:latin typeface="Calibri"/>
                          <a:cs typeface="Calibri"/>
                        </a:rPr>
                        <a:t>returns</a:t>
                      </a:r>
                      <a:r>
                        <a:rPr sz="2500">
                          <a:latin typeface="Calibri"/>
                          <a:cs typeface="Calibri"/>
                        </a:rPr>
                        <a:t>:</a:t>
                      </a:r>
                      <a:r>
                        <a:rPr sz="2500" spc="-65">
                          <a:latin typeface="Calibri"/>
                          <a:cs typeface="Calibri"/>
                        </a:rPr>
                        <a:t> </a:t>
                      </a:r>
                      <a:r>
                        <a:rPr sz="2500">
                          <a:latin typeface="Calibri"/>
                          <a:cs typeface="Calibri"/>
                        </a:rPr>
                        <a:t>MP</a:t>
                      </a:r>
                      <a:r>
                        <a:rPr sz="2500" spc="-70">
                          <a:latin typeface="Calibri"/>
                          <a:cs typeface="Calibri"/>
                        </a:rPr>
                        <a:t> </a:t>
                      </a:r>
                      <a:r>
                        <a:rPr sz="2500">
                          <a:latin typeface="Calibri"/>
                          <a:cs typeface="Calibri"/>
                        </a:rPr>
                        <a:t>of</a:t>
                      </a:r>
                      <a:r>
                        <a:rPr sz="2500" spc="-70">
                          <a:latin typeface="Calibri"/>
                          <a:cs typeface="Calibri"/>
                        </a:rPr>
                        <a:t> </a:t>
                      </a:r>
                      <a:r>
                        <a:rPr sz="2500">
                          <a:latin typeface="Calibri"/>
                          <a:cs typeface="Calibri"/>
                        </a:rPr>
                        <a:t>the</a:t>
                      </a:r>
                      <a:r>
                        <a:rPr sz="2500" spc="-65">
                          <a:latin typeface="Calibri"/>
                          <a:cs typeface="Calibri"/>
                        </a:rPr>
                        <a:t> </a:t>
                      </a:r>
                      <a:r>
                        <a:rPr sz="2500">
                          <a:latin typeface="Calibri"/>
                          <a:cs typeface="Calibri"/>
                        </a:rPr>
                        <a:t>next</a:t>
                      </a:r>
                      <a:r>
                        <a:rPr sz="2500" spc="-70">
                          <a:latin typeface="Calibri"/>
                          <a:cs typeface="Calibri"/>
                        </a:rPr>
                        <a:t> </a:t>
                      </a:r>
                      <a:r>
                        <a:rPr sz="2500" spc="-10">
                          <a:latin typeface="Calibri"/>
                          <a:cs typeface="Calibri"/>
                        </a:rPr>
                        <a:t>worker</a:t>
                      </a:r>
                      <a:r>
                        <a:rPr sz="2500" spc="-70">
                          <a:latin typeface="Calibri"/>
                          <a:cs typeface="Calibri"/>
                        </a:rPr>
                        <a:t> </a:t>
                      </a:r>
                      <a:r>
                        <a:rPr sz="2500" spc="-50">
                          <a:latin typeface="Calibri"/>
                          <a:cs typeface="Calibri"/>
                        </a:rPr>
                        <a:t>&lt; </a:t>
                      </a:r>
                      <a:r>
                        <a:rPr sz="2500">
                          <a:latin typeface="Calibri"/>
                          <a:cs typeface="Calibri"/>
                        </a:rPr>
                        <a:t>MP</a:t>
                      </a:r>
                      <a:r>
                        <a:rPr sz="2500" spc="-25">
                          <a:latin typeface="Calibri"/>
                          <a:cs typeface="Calibri"/>
                        </a:rPr>
                        <a:t> </a:t>
                      </a:r>
                      <a:r>
                        <a:rPr sz="2500">
                          <a:latin typeface="Calibri"/>
                          <a:cs typeface="Calibri"/>
                        </a:rPr>
                        <a:t>of</a:t>
                      </a:r>
                      <a:r>
                        <a:rPr sz="2500" spc="-25">
                          <a:latin typeface="Calibri"/>
                          <a:cs typeface="Calibri"/>
                        </a:rPr>
                        <a:t> </a:t>
                      </a:r>
                      <a:r>
                        <a:rPr sz="2500">
                          <a:latin typeface="Calibri"/>
                          <a:cs typeface="Calibri"/>
                        </a:rPr>
                        <a:t>the</a:t>
                      </a:r>
                      <a:r>
                        <a:rPr sz="2500" spc="-20">
                          <a:latin typeface="Calibri"/>
                          <a:cs typeface="Calibri"/>
                        </a:rPr>
                        <a:t> </a:t>
                      </a:r>
                      <a:r>
                        <a:rPr sz="2500" spc="-10">
                          <a:latin typeface="Calibri"/>
                          <a:cs typeface="Calibri"/>
                        </a:rPr>
                        <a:t>previous</a:t>
                      </a:r>
                      <a:endParaRPr sz="2500">
                        <a:latin typeface="Calibri"/>
                        <a:cs typeface="Calibri"/>
                      </a:endParaRPr>
                    </a:p>
                    <a:p>
                      <a:pPr marL="542290" marR="210820" indent="-420370">
                        <a:lnSpc>
                          <a:spcPct val="100000"/>
                        </a:lnSpc>
                        <a:buFont typeface="Arial"/>
                        <a:buChar char="●"/>
                        <a:tabLst>
                          <a:tab pos="542290" algn="l"/>
                        </a:tabLst>
                      </a:pPr>
                      <a:r>
                        <a:rPr sz="2500" b="1">
                          <a:latin typeface="Calibri"/>
                          <a:cs typeface="Calibri"/>
                        </a:rPr>
                        <a:t>law</a:t>
                      </a:r>
                      <a:r>
                        <a:rPr sz="2500" b="1" spc="-60">
                          <a:latin typeface="Calibri"/>
                          <a:cs typeface="Calibri"/>
                        </a:rPr>
                        <a:t> </a:t>
                      </a:r>
                      <a:r>
                        <a:rPr sz="2500" b="1">
                          <a:latin typeface="Calibri"/>
                          <a:cs typeface="Calibri"/>
                        </a:rPr>
                        <a:t>of</a:t>
                      </a:r>
                      <a:r>
                        <a:rPr sz="2500" b="1" spc="-60">
                          <a:latin typeface="Calibri"/>
                          <a:cs typeface="Calibri"/>
                        </a:rPr>
                        <a:t> </a:t>
                      </a:r>
                      <a:r>
                        <a:rPr sz="2500" b="1">
                          <a:latin typeface="Calibri"/>
                          <a:cs typeface="Calibri"/>
                        </a:rPr>
                        <a:t>diminishing</a:t>
                      </a:r>
                      <a:r>
                        <a:rPr sz="2500" b="1" spc="-60">
                          <a:latin typeface="Calibri"/>
                          <a:cs typeface="Calibri"/>
                        </a:rPr>
                        <a:t> </a:t>
                      </a:r>
                      <a:r>
                        <a:rPr sz="2500" b="1">
                          <a:latin typeface="Calibri"/>
                          <a:cs typeface="Calibri"/>
                        </a:rPr>
                        <a:t>returns</a:t>
                      </a:r>
                      <a:r>
                        <a:rPr sz="2500">
                          <a:latin typeface="Calibri"/>
                          <a:cs typeface="Calibri"/>
                        </a:rPr>
                        <a:t>:</a:t>
                      </a:r>
                      <a:r>
                        <a:rPr sz="2500" spc="-55">
                          <a:latin typeface="Calibri"/>
                          <a:cs typeface="Calibri"/>
                        </a:rPr>
                        <a:t> </a:t>
                      </a:r>
                      <a:r>
                        <a:rPr sz="2500">
                          <a:latin typeface="Calibri"/>
                          <a:cs typeface="Calibri"/>
                        </a:rPr>
                        <a:t>MP</a:t>
                      </a:r>
                      <a:r>
                        <a:rPr sz="2500" spc="-60">
                          <a:latin typeface="Calibri"/>
                          <a:cs typeface="Calibri"/>
                        </a:rPr>
                        <a:t> </a:t>
                      </a:r>
                      <a:r>
                        <a:rPr sz="2500" spc="-10">
                          <a:latin typeface="Calibri"/>
                          <a:cs typeface="Calibri"/>
                        </a:rPr>
                        <a:t>eventually</a:t>
                      </a:r>
                      <a:r>
                        <a:rPr sz="2500" spc="-60">
                          <a:latin typeface="Calibri"/>
                          <a:cs typeface="Calibri"/>
                        </a:rPr>
                        <a:t> </a:t>
                      </a:r>
                      <a:r>
                        <a:rPr sz="2500" spc="-10">
                          <a:latin typeface="Calibri"/>
                          <a:cs typeface="Calibri"/>
                        </a:rPr>
                        <a:t>decreases</a:t>
                      </a:r>
                      <a:r>
                        <a:rPr sz="2500" spc="-60">
                          <a:latin typeface="Calibri"/>
                          <a:cs typeface="Calibri"/>
                        </a:rPr>
                        <a:t> </a:t>
                      </a:r>
                      <a:r>
                        <a:rPr sz="2500" spc="-25">
                          <a:latin typeface="Calibri"/>
                          <a:cs typeface="Calibri"/>
                        </a:rPr>
                        <a:t>as </a:t>
                      </a:r>
                      <a:r>
                        <a:rPr sz="2500">
                          <a:latin typeface="Calibri"/>
                          <a:cs typeface="Calibri"/>
                        </a:rPr>
                        <a:t>we</a:t>
                      </a:r>
                      <a:r>
                        <a:rPr sz="2500" spc="-85">
                          <a:latin typeface="Calibri"/>
                          <a:cs typeface="Calibri"/>
                        </a:rPr>
                        <a:t> </a:t>
                      </a:r>
                      <a:r>
                        <a:rPr sz="2500">
                          <a:latin typeface="Calibri"/>
                          <a:cs typeface="Calibri"/>
                        </a:rPr>
                        <a:t>use</a:t>
                      </a:r>
                      <a:r>
                        <a:rPr sz="2500" spc="-75">
                          <a:latin typeface="Calibri"/>
                          <a:cs typeface="Calibri"/>
                        </a:rPr>
                        <a:t> </a:t>
                      </a:r>
                      <a:r>
                        <a:rPr sz="2500">
                          <a:latin typeface="Calibri"/>
                          <a:cs typeface="Calibri"/>
                        </a:rPr>
                        <a:t>more</a:t>
                      </a:r>
                      <a:r>
                        <a:rPr sz="2500" spc="-70">
                          <a:latin typeface="Calibri"/>
                          <a:cs typeface="Calibri"/>
                        </a:rPr>
                        <a:t> </a:t>
                      </a:r>
                      <a:r>
                        <a:rPr sz="2500" spc="-10">
                          <a:latin typeface="Calibri"/>
                          <a:cs typeface="Calibri"/>
                        </a:rPr>
                        <a:t>variable</a:t>
                      </a:r>
                      <a:r>
                        <a:rPr sz="2500" spc="-75">
                          <a:latin typeface="Calibri"/>
                          <a:cs typeface="Calibri"/>
                        </a:rPr>
                        <a:t> </a:t>
                      </a:r>
                      <a:r>
                        <a:rPr sz="2500">
                          <a:latin typeface="Calibri"/>
                          <a:cs typeface="Calibri"/>
                        </a:rPr>
                        <a:t>input</a:t>
                      </a:r>
                      <a:r>
                        <a:rPr sz="2500" spc="-70">
                          <a:latin typeface="Calibri"/>
                          <a:cs typeface="Calibri"/>
                        </a:rPr>
                        <a:t> </a:t>
                      </a:r>
                      <a:r>
                        <a:rPr sz="2500">
                          <a:latin typeface="Calibri"/>
                          <a:cs typeface="Calibri"/>
                        </a:rPr>
                        <a:t>with</a:t>
                      </a:r>
                      <a:r>
                        <a:rPr sz="2500" spc="-75">
                          <a:latin typeface="Calibri"/>
                          <a:cs typeface="Calibri"/>
                        </a:rPr>
                        <a:t> </a:t>
                      </a:r>
                      <a:r>
                        <a:rPr sz="2500">
                          <a:latin typeface="Calibri"/>
                          <a:cs typeface="Calibri"/>
                        </a:rPr>
                        <a:t>fixed</a:t>
                      </a:r>
                      <a:r>
                        <a:rPr sz="2500" spc="-70">
                          <a:latin typeface="Calibri"/>
                          <a:cs typeface="Calibri"/>
                        </a:rPr>
                        <a:t> </a:t>
                      </a:r>
                      <a:r>
                        <a:rPr sz="2500" spc="-10">
                          <a:latin typeface="Calibri"/>
                          <a:cs typeface="Calibri"/>
                        </a:rPr>
                        <a:t>input</a:t>
                      </a:r>
                      <a:endParaRPr sz="2500">
                        <a:latin typeface="Calibri"/>
                        <a:cs typeface="Calibri"/>
                      </a:endParaRPr>
                    </a:p>
                  </a:txBody>
                  <a:tcPr marL="0" marR="0" marT="7302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542290" marR="1089660" indent="-420370">
                        <a:lnSpc>
                          <a:spcPct val="100000"/>
                        </a:lnSpc>
                        <a:spcBef>
                          <a:spcPts val="575"/>
                        </a:spcBef>
                        <a:buFont typeface="Arial MT"/>
                        <a:buChar char="●"/>
                        <a:tabLst>
                          <a:tab pos="542290" algn="l"/>
                        </a:tabLst>
                      </a:pPr>
                      <a:r>
                        <a:rPr sz="2500">
                          <a:latin typeface="Calibri"/>
                          <a:cs typeface="Calibri"/>
                        </a:rPr>
                        <a:t>when</a:t>
                      </a:r>
                      <a:r>
                        <a:rPr sz="2500" spc="-25">
                          <a:latin typeface="Calibri"/>
                          <a:cs typeface="Calibri"/>
                        </a:rPr>
                        <a:t> </a:t>
                      </a:r>
                      <a:r>
                        <a:rPr sz="2500">
                          <a:latin typeface="Calibri"/>
                          <a:cs typeface="Calibri"/>
                        </a:rPr>
                        <a:t>MP</a:t>
                      </a:r>
                      <a:r>
                        <a:rPr sz="2500" spc="-25">
                          <a:latin typeface="Calibri"/>
                          <a:cs typeface="Calibri"/>
                        </a:rPr>
                        <a:t> </a:t>
                      </a:r>
                      <a:r>
                        <a:rPr sz="2500">
                          <a:latin typeface="Calibri"/>
                          <a:cs typeface="Calibri"/>
                        </a:rPr>
                        <a:t>&gt;</a:t>
                      </a:r>
                      <a:r>
                        <a:rPr sz="2500" spc="-25">
                          <a:latin typeface="Calibri"/>
                          <a:cs typeface="Calibri"/>
                        </a:rPr>
                        <a:t> </a:t>
                      </a:r>
                      <a:r>
                        <a:rPr sz="2500">
                          <a:latin typeface="Calibri"/>
                          <a:cs typeface="Calibri"/>
                        </a:rPr>
                        <a:t>AP</a:t>
                      </a:r>
                      <a:r>
                        <a:rPr sz="2500" spc="-10">
                          <a:latin typeface="Calibri"/>
                          <a:cs typeface="Calibri"/>
                        </a:rPr>
                        <a:t> </a:t>
                      </a:r>
                      <a:r>
                        <a:rPr sz="2500">
                          <a:latin typeface="Arial MT"/>
                          <a:cs typeface="Arial MT"/>
                        </a:rPr>
                        <a:t>→</a:t>
                      </a:r>
                      <a:r>
                        <a:rPr sz="2500" spc="-150">
                          <a:latin typeface="Arial MT"/>
                          <a:cs typeface="Arial MT"/>
                        </a:rPr>
                        <a:t> </a:t>
                      </a:r>
                      <a:r>
                        <a:rPr sz="2500" spc="-25">
                          <a:latin typeface="Calibri"/>
                          <a:cs typeface="Calibri"/>
                        </a:rPr>
                        <a:t>AP </a:t>
                      </a:r>
                      <a:r>
                        <a:rPr sz="2500" spc="-10">
                          <a:latin typeface="Calibri"/>
                          <a:cs typeface="Calibri"/>
                        </a:rPr>
                        <a:t>increases</a:t>
                      </a:r>
                      <a:endParaRPr sz="2500">
                        <a:latin typeface="Calibri"/>
                        <a:cs typeface="Calibri"/>
                      </a:endParaRPr>
                    </a:p>
                    <a:p>
                      <a:pPr marL="542290" marR="1089660" indent="-420370">
                        <a:lnSpc>
                          <a:spcPct val="100000"/>
                        </a:lnSpc>
                        <a:buFont typeface="Arial MT"/>
                        <a:buChar char="●"/>
                        <a:tabLst>
                          <a:tab pos="542290" algn="l"/>
                        </a:tabLst>
                      </a:pPr>
                      <a:r>
                        <a:rPr sz="2500">
                          <a:latin typeface="Calibri"/>
                          <a:cs typeface="Calibri"/>
                        </a:rPr>
                        <a:t>when</a:t>
                      </a:r>
                      <a:r>
                        <a:rPr sz="2500" spc="-25">
                          <a:latin typeface="Calibri"/>
                          <a:cs typeface="Calibri"/>
                        </a:rPr>
                        <a:t> </a:t>
                      </a:r>
                      <a:r>
                        <a:rPr sz="2500">
                          <a:latin typeface="Calibri"/>
                          <a:cs typeface="Calibri"/>
                        </a:rPr>
                        <a:t>MP</a:t>
                      </a:r>
                      <a:r>
                        <a:rPr sz="2500" spc="-25">
                          <a:latin typeface="Calibri"/>
                          <a:cs typeface="Calibri"/>
                        </a:rPr>
                        <a:t> </a:t>
                      </a:r>
                      <a:r>
                        <a:rPr sz="2500">
                          <a:latin typeface="Calibri"/>
                          <a:cs typeface="Calibri"/>
                        </a:rPr>
                        <a:t>&lt;</a:t>
                      </a:r>
                      <a:r>
                        <a:rPr sz="2500" spc="-25">
                          <a:latin typeface="Calibri"/>
                          <a:cs typeface="Calibri"/>
                        </a:rPr>
                        <a:t> </a:t>
                      </a:r>
                      <a:r>
                        <a:rPr sz="2500">
                          <a:latin typeface="Calibri"/>
                          <a:cs typeface="Calibri"/>
                        </a:rPr>
                        <a:t>AP</a:t>
                      </a:r>
                      <a:r>
                        <a:rPr sz="2500" spc="-10">
                          <a:latin typeface="Calibri"/>
                          <a:cs typeface="Calibri"/>
                        </a:rPr>
                        <a:t> </a:t>
                      </a:r>
                      <a:r>
                        <a:rPr sz="2500">
                          <a:latin typeface="Arial MT"/>
                          <a:cs typeface="Arial MT"/>
                        </a:rPr>
                        <a:t>→</a:t>
                      </a:r>
                      <a:r>
                        <a:rPr sz="2500" spc="-150">
                          <a:latin typeface="Arial MT"/>
                          <a:cs typeface="Arial MT"/>
                        </a:rPr>
                        <a:t> </a:t>
                      </a:r>
                      <a:r>
                        <a:rPr sz="2500" spc="-25">
                          <a:latin typeface="Calibri"/>
                          <a:cs typeface="Calibri"/>
                        </a:rPr>
                        <a:t>AP </a:t>
                      </a:r>
                      <a:r>
                        <a:rPr sz="2500" spc="-10">
                          <a:latin typeface="Calibri"/>
                          <a:cs typeface="Calibri"/>
                        </a:rPr>
                        <a:t>decreases</a:t>
                      </a:r>
                      <a:endParaRPr sz="2500">
                        <a:latin typeface="Calibri"/>
                        <a:cs typeface="Calibri"/>
                      </a:endParaRPr>
                    </a:p>
                    <a:p>
                      <a:pPr marL="542290" marR="494030" indent="-420370">
                        <a:lnSpc>
                          <a:spcPct val="100000"/>
                        </a:lnSpc>
                        <a:buFont typeface="Arial MT"/>
                        <a:buChar char="●"/>
                        <a:tabLst>
                          <a:tab pos="542290" algn="l"/>
                        </a:tabLst>
                      </a:pPr>
                      <a:r>
                        <a:rPr sz="2500">
                          <a:latin typeface="Calibri"/>
                          <a:cs typeface="Calibri"/>
                        </a:rPr>
                        <a:t>when</a:t>
                      </a:r>
                      <a:r>
                        <a:rPr sz="2500" spc="-20">
                          <a:latin typeface="Calibri"/>
                          <a:cs typeface="Calibri"/>
                        </a:rPr>
                        <a:t> </a:t>
                      </a:r>
                      <a:r>
                        <a:rPr sz="2500">
                          <a:latin typeface="Calibri"/>
                          <a:cs typeface="Calibri"/>
                        </a:rPr>
                        <a:t>MP</a:t>
                      </a:r>
                      <a:r>
                        <a:rPr sz="2500" spc="-20">
                          <a:latin typeface="Calibri"/>
                          <a:cs typeface="Calibri"/>
                        </a:rPr>
                        <a:t> </a:t>
                      </a:r>
                      <a:r>
                        <a:rPr sz="2500">
                          <a:latin typeface="Calibri"/>
                          <a:cs typeface="Calibri"/>
                        </a:rPr>
                        <a:t>=</a:t>
                      </a:r>
                      <a:r>
                        <a:rPr sz="2500" spc="-20">
                          <a:latin typeface="Calibri"/>
                          <a:cs typeface="Calibri"/>
                        </a:rPr>
                        <a:t> </a:t>
                      </a:r>
                      <a:r>
                        <a:rPr sz="2500">
                          <a:latin typeface="Calibri"/>
                          <a:cs typeface="Calibri"/>
                        </a:rPr>
                        <a:t>AP</a:t>
                      </a:r>
                      <a:r>
                        <a:rPr sz="2500" spc="-10">
                          <a:latin typeface="Calibri"/>
                          <a:cs typeface="Calibri"/>
                        </a:rPr>
                        <a:t> </a:t>
                      </a:r>
                      <a:r>
                        <a:rPr sz="2500">
                          <a:latin typeface="Arial MT"/>
                          <a:cs typeface="Arial MT"/>
                        </a:rPr>
                        <a:t>→</a:t>
                      </a:r>
                      <a:r>
                        <a:rPr sz="2500" spc="-145">
                          <a:latin typeface="Arial MT"/>
                          <a:cs typeface="Arial MT"/>
                        </a:rPr>
                        <a:t> </a:t>
                      </a:r>
                      <a:r>
                        <a:rPr sz="2500">
                          <a:latin typeface="Calibri"/>
                          <a:cs typeface="Calibri"/>
                        </a:rPr>
                        <a:t>AP</a:t>
                      </a:r>
                      <a:r>
                        <a:rPr sz="2500" spc="-20">
                          <a:latin typeface="Calibri"/>
                          <a:cs typeface="Calibri"/>
                        </a:rPr>
                        <a:t> </a:t>
                      </a:r>
                      <a:r>
                        <a:rPr sz="2500">
                          <a:latin typeface="Calibri"/>
                          <a:cs typeface="Calibri"/>
                        </a:rPr>
                        <a:t>is</a:t>
                      </a:r>
                      <a:r>
                        <a:rPr sz="2500" spc="-20">
                          <a:latin typeface="Calibri"/>
                          <a:cs typeface="Calibri"/>
                        </a:rPr>
                        <a:t> </a:t>
                      </a:r>
                      <a:r>
                        <a:rPr sz="2500" spc="-25">
                          <a:latin typeface="Calibri"/>
                          <a:cs typeface="Calibri"/>
                        </a:rPr>
                        <a:t>at </a:t>
                      </a:r>
                      <a:r>
                        <a:rPr sz="2500" spc="-10">
                          <a:latin typeface="Calibri"/>
                          <a:cs typeface="Calibri"/>
                        </a:rPr>
                        <a:t>maximum</a:t>
                      </a:r>
                      <a:endParaRPr sz="2500">
                        <a:latin typeface="Calibri"/>
                        <a:cs typeface="Calibri"/>
                      </a:endParaRPr>
                    </a:p>
                  </a:txBody>
                  <a:tcPr marL="0" marR="0" marT="7302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85292" rIns="0" bIns="0" rtlCol="0">
            <a:spAutoFit/>
          </a:bodyPr>
          <a:lstStyle/>
          <a:p>
            <a:pPr marL="165100">
              <a:lnSpc>
                <a:spcPct val="100000"/>
              </a:lnSpc>
              <a:spcBef>
                <a:spcPts val="100"/>
              </a:spcBef>
            </a:pPr>
            <a:r>
              <a:rPr sz="4200"/>
              <a:t>8.</a:t>
            </a:r>
            <a:r>
              <a:rPr sz="4200" spc="-25"/>
              <a:t> </a:t>
            </a:r>
            <a:r>
              <a:rPr sz="4200"/>
              <a:t>Output</a:t>
            </a:r>
            <a:r>
              <a:rPr sz="4200" spc="-25"/>
              <a:t> </a:t>
            </a:r>
            <a:r>
              <a:rPr sz="4200"/>
              <a:t>&amp;</a:t>
            </a:r>
            <a:r>
              <a:rPr sz="4200" spc="-25"/>
              <a:t> </a:t>
            </a:r>
            <a:r>
              <a:rPr sz="4200" spc="-10"/>
              <a:t>Costs</a:t>
            </a:r>
            <a:endParaRPr sz="4200"/>
          </a:p>
        </p:txBody>
      </p:sp>
      <p:sp>
        <p:nvSpPr>
          <p:cNvPr id="3" name="object 3"/>
          <p:cNvSpPr txBox="1"/>
          <p:nvPr/>
        </p:nvSpPr>
        <p:spPr>
          <a:xfrm>
            <a:off x="1541825" y="2149656"/>
            <a:ext cx="5885815" cy="5038090"/>
          </a:xfrm>
          <a:prstGeom prst="rect">
            <a:avLst/>
          </a:prstGeom>
        </p:spPr>
        <p:txBody>
          <a:bodyPr vert="horz" wrap="square" lIns="0" tIns="71755" rIns="0" bIns="0" rtlCol="0">
            <a:spAutoFit/>
          </a:bodyPr>
          <a:lstStyle/>
          <a:p>
            <a:pPr marL="12700">
              <a:lnSpc>
                <a:spcPct val="100000"/>
              </a:lnSpc>
              <a:spcBef>
                <a:spcPts val="565"/>
              </a:spcBef>
              <a:tabLst>
                <a:tab pos="3719195" algn="l"/>
              </a:tabLst>
            </a:pPr>
            <a:r>
              <a:rPr sz="2600" b="1" u="heavy">
                <a:solidFill>
                  <a:srgbClr val="1155CC"/>
                </a:solidFill>
                <a:uFill>
                  <a:solidFill>
                    <a:srgbClr val="1155CC"/>
                  </a:solidFill>
                </a:uFill>
                <a:latin typeface="Calibri"/>
                <a:cs typeface="Calibri"/>
              </a:rPr>
              <a:t>Q21:</a:t>
            </a:r>
            <a:r>
              <a:rPr sz="2600" b="1">
                <a:solidFill>
                  <a:srgbClr val="1155CC"/>
                </a:solidFill>
                <a:latin typeface="Calibri"/>
                <a:cs typeface="Calibri"/>
              </a:rPr>
              <a:t> </a:t>
            </a:r>
            <a:r>
              <a:rPr sz="2600">
                <a:latin typeface="Calibri"/>
                <a:cs typeface="Calibri"/>
              </a:rPr>
              <a:t>In the short run, </a:t>
            </a:r>
            <a:r>
              <a:rPr sz="2600" u="heavy">
                <a:uFill>
                  <a:solidFill>
                    <a:srgbClr val="000000"/>
                  </a:solidFill>
                </a:uFill>
                <a:latin typeface="Times New Roman"/>
                <a:cs typeface="Times New Roman"/>
              </a:rPr>
              <a:t>	</a:t>
            </a:r>
            <a:r>
              <a:rPr sz="2600">
                <a:latin typeface="Calibri"/>
                <a:cs typeface="Calibri"/>
              </a:rPr>
              <a:t>can</a:t>
            </a:r>
            <a:r>
              <a:rPr sz="2600" spc="-75">
                <a:latin typeface="Calibri"/>
                <a:cs typeface="Calibri"/>
              </a:rPr>
              <a:t> </a:t>
            </a:r>
            <a:r>
              <a:rPr sz="2600" spc="-10">
                <a:latin typeface="Calibri"/>
                <a:cs typeface="Calibri"/>
              </a:rPr>
              <a:t>vary:</a:t>
            </a:r>
            <a:endParaRPr sz="2600">
              <a:latin typeface="Calibri"/>
              <a:cs typeface="Calibri"/>
            </a:endParaRPr>
          </a:p>
          <a:p>
            <a:pPr marL="926465" indent="-486409">
              <a:lnSpc>
                <a:spcPct val="100000"/>
              </a:lnSpc>
              <a:spcBef>
                <a:spcPts val="470"/>
              </a:spcBef>
              <a:buAutoNum type="alphaLcParenR"/>
              <a:tabLst>
                <a:tab pos="926465" algn="l"/>
              </a:tabLst>
            </a:pPr>
            <a:r>
              <a:rPr sz="2600">
                <a:latin typeface="Calibri"/>
                <a:cs typeface="Calibri"/>
              </a:rPr>
              <a:t>number</a:t>
            </a:r>
            <a:r>
              <a:rPr sz="2600" spc="-40">
                <a:latin typeface="Calibri"/>
                <a:cs typeface="Calibri"/>
              </a:rPr>
              <a:t> </a:t>
            </a:r>
            <a:r>
              <a:rPr sz="2600">
                <a:latin typeface="Calibri"/>
                <a:cs typeface="Calibri"/>
              </a:rPr>
              <a:t>or</a:t>
            </a:r>
            <a:r>
              <a:rPr sz="2600" spc="-35">
                <a:latin typeface="Calibri"/>
                <a:cs typeface="Calibri"/>
              </a:rPr>
              <a:t> </a:t>
            </a:r>
            <a:r>
              <a:rPr sz="2600">
                <a:latin typeface="Calibri"/>
                <a:cs typeface="Calibri"/>
              </a:rPr>
              <a:t>size</a:t>
            </a:r>
            <a:r>
              <a:rPr sz="2600" spc="-40">
                <a:latin typeface="Calibri"/>
                <a:cs typeface="Calibri"/>
              </a:rPr>
              <a:t> </a:t>
            </a:r>
            <a:r>
              <a:rPr sz="2600">
                <a:latin typeface="Calibri"/>
                <a:cs typeface="Calibri"/>
              </a:rPr>
              <a:t>of</a:t>
            </a:r>
            <a:r>
              <a:rPr sz="2600" spc="-35">
                <a:latin typeface="Calibri"/>
                <a:cs typeface="Calibri"/>
              </a:rPr>
              <a:t> </a:t>
            </a:r>
            <a:r>
              <a:rPr sz="2600" spc="-10">
                <a:latin typeface="Calibri"/>
                <a:cs typeface="Calibri"/>
              </a:rPr>
              <a:t>machines</a:t>
            </a:r>
            <a:endParaRPr sz="2600">
              <a:latin typeface="Calibri"/>
              <a:cs typeface="Calibri"/>
            </a:endParaRPr>
          </a:p>
          <a:p>
            <a:pPr marL="926465" indent="-501650">
              <a:lnSpc>
                <a:spcPct val="100000"/>
              </a:lnSpc>
              <a:spcBef>
                <a:spcPts val="470"/>
              </a:spcBef>
              <a:buAutoNum type="alphaLcParenR"/>
              <a:tabLst>
                <a:tab pos="926465" algn="l"/>
              </a:tabLst>
            </a:pPr>
            <a:r>
              <a:rPr sz="2600">
                <a:latin typeface="Calibri"/>
                <a:cs typeface="Calibri"/>
              </a:rPr>
              <a:t>number</a:t>
            </a:r>
            <a:r>
              <a:rPr sz="2600" spc="-20">
                <a:latin typeface="Calibri"/>
                <a:cs typeface="Calibri"/>
              </a:rPr>
              <a:t> </a:t>
            </a:r>
            <a:r>
              <a:rPr sz="2600">
                <a:latin typeface="Calibri"/>
                <a:cs typeface="Calibri"/>
              </a:rPr>
              <a:t>of</a:t>
            </a:r>
            <a:r>
              <a:rPr sz="2600" spc="-20">
                <a:latin typeface="Calibri"/>
                <a:cs typeface="Calibri"/>
              </a:rPr>
              <a:t> </a:t>
            </a:r>
            <a:r>
              <a:rPr sz="2600" spc="-10">
                <a:latin typeface="Calibri"/>
                <a:cs typeface="Calibri"/>
              </a:rPr>
              <a:t>factories</a:t>
            </a:r>
            <a:endParaRPr sz="2600">
              <a:latin typeface="Calibri"/>
              <a:cs typeface="Calibri"/>
            </a:endParaRPr>
          </a:p>
          <a:p>
            <a:pPr marL="926465" indent="-467995">
              <a:lnSpc>
                <a:spcPct val="100000"/>
              </a:lnSpc>
              <a:spcBef>
                <a:spcPts val="465"/>
              </a:spcBef>
              <a:buAutoNum type="alphaLcParenR"/>
              <a:tabLst>
                <a:tab pos="926465" algn="l"/>
              </a:tabLst>
            </a:pPr>
            <a:r>
              <a:rPr sz="2600">
                <a:latin typeface="Calibri"/>
                <a:cs typeface="Calibri"/>
              </a:rPr>
              <a:t>number</a:t>
            </a:r>
            <a:r>
              <a:rPr sz="2600" spc="-20">
                <a:latin typeface="Calibri"/>
                <a:cs typeface="Calibri"/>
              </a:rPr>
              <a:t> </a:t>
            </a:r>
            <a:r>
              <a:rPr sz="2600">
                <a:latin typeface="Calibri"/>
                <a:cs typeface="Calibri"/>
              </a:rPr>
              <a:t>of</a:t>
            </a:r>
            <a:r>
              <a:rPr sz="2600" spc="-20">
                <a:latin typeface="Calibri"/>
                <a:cs typeface="Calibri"/>
              </a:rPr>
              <a:t> </a:t>
            </a:r>
            <a:r>
              <a:rPr sz="2600" spc="-10">
                <a:latin typeface="Calibri"/>
                <a:cs typeface="Calibri"/>
              </a:rPr>
              <a:t>workers</a:t>
            </a:r>
            <a:endParaRPr sz="2600">
              <a:latin typeface="Calibri"/>
              <a:cs typeface="Calibri"/>
            </a:endParaRPr>
          </a:p>
          <a:p>
            <a:pPr marL="926465" indent="-501650">
              <a:lnSpc>
                <a:spcPct val="100000"/>
              </a:lnSpc>
              <a:spcBef>
                <a:spcPts val="470"/>
              </a:spcBef>
              <a:buAutoNum type="alphaLcParenR"/>
              <a:tabLst>
                <a:tab pos="926465" algn="l"/>
              </a:tabLst>
            </a:pPr>
            <a:r>
              <a:rPr sz="2600">
                <a:latin typeface="Calibri"/>
                <a:cs typeface="Calibri"/>
              </a:rPr>
              <a:t>none</a:t>
            </a:r>
            <a:r>
              <a:rPr sz="2600" spc="-15">
                <a:latin typeface="Calibri"/>
                <a:cs typeface="Calibri"/>
              </a:rPr>
              <a:t> </a:t>
            </a:r>
            <a:r>
              <a:rPr sz="2600">
                <a:latin typeface="Calibri"/>
                <a:cs typeface="Calibri"/>
              </a:rPr>
              <a:t>of</a:t>
            </a:r>
            <a:r>
              <a:rPr sz="2600" spc="-15">
                <a:latin typeface="Calibri"/>
                <a:cs typeface="Calibri"/>
              </a:rPr>
              <a:t> </a:t>
            </a:r>
            <a:r>
              <a:rPr sz="2600">
                <a:latin typeface="Calibri"/>
                <a:cs typeface="Calibri"/>
              </a:rPr>
              <a:t>the</a:t>
            </a:r>
            <a:r>
              <a:rPr sz="2600" spc="-15">
                <a:latin typeface="Calibri"/>
                <a:cs typeface="Calibri"/>
              </a:rPr>
              <a:t> </a:t>
            </a:r>
            <a:r>
              <a:rPr sz="2600" spc="-10">
                <a:latin typeface="Calibri"/>
                <a:cs typeface="Calibri"/>
              </a:rPr>
              <a:t>above</a:t>
            </a:r>
            <a:endParaRPr sz="2600">
              <a:latin typeface="Calibri"/>
              <a:cs typeface="Calibri"/>
            </a:endParaRPr>
          </a:p>
          <a:p>
            <a:pPr>
              <a:lnSpc>
                <a:spcPct val="100000"/>
              </a:lnSpc>
              <a:spcBef>
                <a:spcPts val="880"/>
              </a:spcBef>
            </a:pPr>
            <a:endParaRPr sz="2600">
              <a:latin typeface="Calibri"/>
              <a:cs typeface="Calibri"/>
            </a:endParaRPr>
          </a:p>
          <a:p>
            <a:pPr marL="12700">
              <a:lnSpc>
                <a:spcPct val="100000"/>
              </a:lnSpc>
            </a:pPr>
            <a:r>
              <a:rPr sz="2600" b="1" u="heavy">
                <a:solidFill>
                  <a:srgbClr val="1155CC"/>
                </a:solidFill>
                <a:uFill>
                  <a:solidFill>
                    <a:srgbClr val="1155CC"/>
                  </a:solidFill>
                </a:uFill>
                <a:latin typeface="Calibri"/>
                <a:cs typeface="Calibri"/>
              </a:rPr>
              <a:t>Q22:</a:t>
            </a:r>
            <a:r>
              <a:rPr sz="2600" b="1" spc="-85">
                <a:solidFill>
                  <a:srgbClr val="1155CC"/>
                </a:solidFill>
                <a:latin typeface="Calibri"/>
                <a:cs typeface="Calibri"/>
              </a:rPr>
              <a:t> </a:t>
            </a:r>
            <a:r>
              <a:rPr sz="2600">
                <a:latin typeface="Calibri"/>
                <a:cs typeface="Calibri"/>
              </a:rPr>
              <a:t>Decreasing</a:t>
            </a:r>
            <a:r>
              <a:rPr sz="2600" spc="-95">
                <a:latin typeface="Calibri"/>
                <a:cs typeface="Calibri"/>
              </a:rPr>
              <a:t> </a:t>
            </a:r>
            <a:r>
              <a:rPr sz="2600" spc="-10">
                <a:latin typeface="Calibri"/>
                <a:cs typeface="Calibri"/>
              </a:rPr>
              <a:t>marginal</a:t>
            </a:r>
            <a:r>
              <a:rPr sz="2600" spc="-90">
                <a:latin typeface="Calibri"/>
                <a:cs typeface="Calibri"/>
              </a:rPr>
              <a:t> </a:t>
            </a:r>
            <a:r>
              <a:rPr sz="2600">
                <a:latin typeface="Calibri"/>
                <a:cs typeface="Calibri"/>
              </a:rPr>
              <a:t>returns</a:t>
            </a:r>
            <a:r>
              <a:rPr sz="2600" spc="-95">
                <a:latin typeface="Calibri"/>
                <a:cs typeface="Calibri"/>
              </a:rPr>
              <a:t> </a:t>
            </a:r>
            <a:r>
              <a:rPr sz="2600">
                <a:latin typeface="Calibri"/>
                <a:cs typeface="Calibri"/>
              </a:rPr>
              <a:t>occurs</a:t>
            </a:r>
            <a:r>
              <a:rPr sz="2600" spc="-90">
                <a:latin typeface="Calibri"/>
                <a:cs typeface="Calibri"/>
              </a:rPr>
              <a:t> </a:t>
            </a:r>
            <a:r>
              <a:rPr sz="2600" spc="-25">
                <a:latin typeface="Calibri"/>
                <a:cs typeface="Calibri"/>
              </a:rPr>
              <a:t>at:</a:t>
            </a:r>
            <a:endParaRPr sz="2600">
              <a:latin typeface="Calibri"/>
              <a:cs typeface="Calibri"/>
            </a:endParaRPr>
          </a:p>
          <a:p>
            <a:pPr marL="926465" indent="-486409">
              <a:lnSpc>
                <a:spcPct val="100000"/>
              </a:lnSpc>
              <a:spcBef>
                <a:spcPts val="470"/>
              </a:spcBef>
              <a:buAutoNum type="alphaLcParenR"/>
              <a:tabLst>
                <a:tab pos="926465" algn="l"/>
              </a:tabLst>
            </a:pPr>
            <a:r>
              <a:rPr sz="2600">
                <a:latin typeface="Calibri"/>
                <a:cs typeface="Calibri"/>
              </a:rPr>
              <a:t>output</a:t>
            </a:r>
            <a:r>
              <a:rPr sz="2600" spc="-65">
                <a:latin typeface="Calibri"/>
                <a:cs typeface="Calibri"/>
              </a:rPr>
              <a:t> </a:t>
            </a:r>
            <a:r>
              <a:rPr sz="2600">
                <a:latin typeface="Calibri"/>
                <a:cs typeface="Calibri"/>
              </a:rPr>
              <a:t>level</a:t>
            </a:r>
            <a:r>
              <a:rPr sz="2600" spc="-60">
                <a:latin typeface="Calibri"/>
                <a:cs typeface="Calibri"/>
              </a:rPr>
              <a:t> </a:t>
            </a:r>
            <a:r>
              <a:rPr sz="2600">
                <a:latin typeface="Calibri"/>
                <a:cs typeface="Calibri"/>
              </a:rPr>
              <a:t>of</a:t>
            </a:r>
            <a:r>
              <a:rPr sz="2600" spc="-60">
                <a:latin typeface="Calibri"/>
                <a:cs typeface="Calibri"/>
              </a:rPr>
              <a:t> </a:t>
            </a:r>
            <a:r>
              <a:rPr sz="2600" spc="-20">
                <a:latin typeface="Calibri"/>
                <a:cs typeface="Calibri"/>
              </a:rPr>
              <a:t>zero</a:t>
            </a:r>
            <a:endParaRPr sz="2600">
              <a:latin typeface="Calibri"/>
              <a:cs typeface="Calibri"/>
            </a:endParaRPr>
          </a:p>
          <a:p>
            <a:pPr marL="926465" indent="-501650">
              <a:lnSpc>
                <a:spcPct val="100000"/>
              </a:lnSpc>
              <a:spcBef>
                <a:spcPts val="465"/>
              </a:spcBef>
              <a:buAutoNum type="alphaLcParenR"/>
              <a:tabLst>
                <a:tab pos="926465" algn="l"/>
              </a:tabLst>
            </a:pPr>
            <a:r>
              <a:rPr sz="2600">
                <a:latin typeface="Calibri"/>
                <a:cs typeface="Calibri"/>
              </a:rPr>
              <a:t>high</a:t>
            </a:r>
            <a:r>
              <a:rPr sz="2600" spc="-40">
                <a:latin typeface="Calibri"/>
                <a:cs typeface="Calibri"/>
              </a:rPr>
              <a:t> </a:t>
            </a:r>
            <a:r>
              <a:rPr sz="2600">
                <a:latin typeface="Calibri"/>
                <a:cs typeface="Calibri"/>
              </a:rPr>
              <a:t>levels</a:t>
            </a:r>
            <a:r>
              <a:rPr sz="2600" spc="-35">
                <a:latin typeface="Calibri"/>
                <a:cs typeface="Calibri"/>
              </a:rPr>
              <a:t> </a:t>
            </a:r>
            <a:r>
              <a:rPr sz="2600">
                <a:latin typeface="Calibri"/>
                <a:cs typeface="Calibri"/>
              </a:rPr>
              <a:t>of</a:t>
            </a:r>
            <a:r>
              <a:rPr sz="2600" spc="-35">
                <a:latin typeface="Calibri"/>
                <a:cs typeface="Calibri"/>
              </a:rPr>
              <a:t> </a:t>
            </a:r>
            <a:r>
              <a:rPr sz="2600" spc="-10">
                <a:latin typeface="Calibri"/>
                <a:cs typeface="Calibri"/>
              </a:rPr>
              <a:t>output</a:t>
            </a:r>
            <a:endParaRPr sz="2600">
              <a:latin typeface="Calibri"/>
              <a:cs typeface="Calibri"/>
            </a:endParaRPr>
          </a:p>
          <a:p>
            <a:pPr marL="926465" indent="-467995">
              <a:lnSpc>
                <a:spcPct val="100000"/>
              </a:lnSpc>
              <a:spcBef>
                <a:spcPts val="470"/>
              </a:spcBef>
              <a:buAutoNum type="alphaLcParenR"/>
              <a:tabLst>
                <a:tab pos="926465" algn="l"/>
              </a:tabLst>
            </a:pPr>
            <a:r>
              <a:rPr sz="2600">
                <a:latin typeface="Calibri"/>
                <a:cs typeface="Calibri"/>
              </a:rPr>
              <a:t>low</a:t>
            </a:r>
            <a:r>
              <a:rPr sz="2600" spc="-50">
                <a:latin typeface="Calibri"/>
                <a:cs typeface="Calibri"/>
              </a:rPr>
              <a:t> </a:t>
            </a:r>
            <a:r>
              <a:rPr sz="2600">
                <a:latin typeface="Calibri"/>
                <a:cs typeface="Calibri"/>
              </a:rPr>
              <a:t>levels</a:t>
            </a:r>
            <a:r>
              <a:rPr sz="2600" spc="-50">
                <a:latin typeface="Calibri"/>
                <a:cs typeface="Calibri"/>
              </a:rPr>
              <a:t> </a:t>
            </a:r>
            <a:r>
              <a:rPr sz="2600">
                <a:latin typeface="Calibri"/>
                <a:cs typeface="Calibri"/>
              </a:rPr>
              <a:t>of</a:t>
            </a:r>
            <a:r>
              <a:rPr sz="2600" spc="-50">
                <a:latin typeface="Calibri"/>
                <a:cs typeface="Calibri"/>
              </a:rPr>
              <a:t> </a:t>
            </a:r>
            <a:r>
              <a:rPr sz="2600" spc="-10">
                <a:latin typeface="Calibri"/>
                <a:cs typeface="Calibri"/>
              </a:rPr>
              <a:t>output</a:t>
            </a:r>
            <a:endParaRPr sz="2600">
              <a:latin typeface="Calibri"/>
              <a:cs typeface="Calibri"/>
            </a:endParaRPr>
          </a:p>
          <a:p>
            <a:pPr marL="926465" indent="-501650">
              <a:lnSpc>
                <a:spcPct val="100000"/>
              </a:lnSpc>
              <a:spcBef>
                <a:spcPts val="470"/>
              </a:spcBef>
              <a:buAutoNum type="alphaLcParenR"/>
              <a:tabLst>
                <a:tab pos="926465" algn="l"/>
              </a:tabLst>
            </a:pPr>
            <a:r>
              <a:rPr sz="2600">
                <a:latin typeface="Calibri"/>
                <a:cs typeface="Calibri"/>
              </a:rPr>
              <a:t>when</a:t>
            </a:r>
            <a:r>
              <a:rPr sz="2600" spc="-20">
                <a:latin typeface="Calibri"/>
                <a:cs typeface="Calibri"/>
              </a:rPr>
              <a:t> </a:t>
            </a:r>
            <a:r>
              <a:rPr sz="2600">
                <a:latin typeface="Calibri"/>
                <a:cs typeface="Calibri"/>
              </a:rPr>
              <a:t>MP</a:t>
            </a:r>
            <a:r>
              <a:rPr sz="2600" spc="-15">
                <a:latin typeface="Calibri"/>
                <a:cs typeface="Calibri"/>
              </a:rPr>
              <a:t> </a:t>
            </a:r>
            <a:r>
              <a:rPr sz="2600">
                <a:latin typeface="Calibri"/>
                <a:cs typeface="Calibri"/>
              </a:rPr>
              <a:t>&gt;</a:t>
            </a:r>
            <a:r>
              <a:rPr sz="2600" spc="-15">
                <a:latin typeface="Calibri"/>
                <a:cs typeface="Calibri"/>
              </a:rPr>
              <a:t> </a:t>
            </a:r>
            <a:r>
              <a:rPr sz="2600" spc="-25">
                <a:latin typeface="Calibri"/>
                <a:cs typeface="Calibri"/>
              </a:rPr>
              <a:t>AP</a:t>
            </a:r>
            <a:endParaRPr sz="2600">
              <a:latin typeface="Calibri"/>
              <a:cs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931675" y="2171350"/>
            <a:ext cx="7357405" cy="5096974"/>
          </a:xfrm>
          <a:prstGeom prst="rect">
            <a:avLst/>
          </a:prstGeom>
        </p:spPr>
      </p:pic>
      <p:sp>
        <p:nvSpPr>
          <p:cNvPr id="3" name="object 3"/>
          <p:cNvSpPr txBox="1">
            <a:spLocks noGrp="1"/>
          </p:cNvSpPr>
          <p:nvPr>
            <p:ph type="title"/>
          </p:nvPr>
        </p:nvSpPr>
        <p:spPr>
          <a:xfrm>
            <a:off x="859875" y="554621"/>
            <a:ext cx="7399655" cy="650240"/>
          </a:xfrm>
          <a:prstGeom prst="rect">
            <a:avLst/>
          </a:prstGeom>
        </p:spPr>
        <p:txBody>
          <a:bodyPr vert="horz" wrap="square" lIns="0" tIns="12700" rIns="0" bIns="0" rtlCol="0">
            <a:spAutoFit/>
          </a:bodyPr>
          <a:lstStyle/>
          <a:p>
            <a:pPr marL="12700">
              <a:lnSpc>
                <a:spcPct val="100000"/>
              </a:lnSpc>
              <a:spcBef>
                <a:spcPts val="100"/>
              </a:spcBef>
            </a:pPr>
            <a:r>
              <a:t>8.</a:t>
            </a:r>
            <a:r>
              <a:rPr spc="-80"/>
              <a:t> </a:t>
            </a:r>
            <a:r>
              <a:t>Output</a:t>
            </a:r>
            <a:r>
              <a:rPr spc="-80"/>
              <a:t> </a:t>
            </a:r>
            <a:r>
              <a:t>&amp;</a:t>
            </a:r>
            <a:r>
              <a:rPr spc="-80"/>
              <a:t> </a:t>
            </a:r>
            <a:r>
              <a:t>Costs</a:t>
            </a:r>
            <a:r>
              <a:rPr spc="-80"/>
              <a:t> </a:t>
            </a:r>
            <a:r>
              <a:t>-</a:t>
            </a:r>
            <a:r>
              <a:rPr spc="-80"/>
              <a:t> </a:t>
            </a:r>
            <a:r>
              <a:t>SR</a:t>
            </a:r>
            <a:r>
              <a:rPr spc="-80"/>
              <a:t> </a:t>
            </a:r>
            <a:r>
              <a:t>Cost</a:t>
            </a:r>
            <a:r>
              <a:rPr spc="-80"/>
              <a:t> </a:t>
            </a:r>
            <a:r>
              <a:rPr spc="-10"/>
              <a:t>Curves</a:t>
            </a:r>
          </a:p>
        </p:txBody>
      </p:sp>
      <p:sp>
        <p:nvSpPr>
          <p:cNvPr id="4" name="object 4"/>
          <p:cNvSpPr txBox="1"/>
          <p:nvPr/>
        </p:nvSpPr>
        <p:spPr>
          <a:xfrm>
            <a:off x="706317" y="1448047"/>
            <a:ext cx="9044940" cy="7157720"/>
          </a:xfrm>
          <a:prstGeom prst="rect">
            <a:avLst/>
          </a:prstGeom>
        </p:spPr>
        <p:txBody>
          <a:bodyPr vert="horz" wrap="square" lIns="0" tIns="210820" rIns="0" bIns="0" rtlCol="0">
            <a:spAutoFit/>
          </a:bodyPr>
          <a:lstStyle/>
          <a:p>
            <a:pPr marL="440055" indent="-427355">
              <a:lnSpc>
                <a:spcPct val="100000"/>
              </a:lnSpc>
              <a:spcBef>
                <a:spcPts val="1660"/>
              </a:spcBef>
              <a:buFont typeface="Arial MT"/>
              <a:buChar char="●"/>
              <a:tabLst>
                <a:tab pos="440055" algn="l"/>
              </a:tabLst>
            </a:pPr>
            <a:r>
              <a:rPr sz="2600">
                <a:latin typeface="Calibri"/>
                <a:cs typeface="Calibri"/>
              </a:rPr>
              <a:t>increasing</a:t>
            </a:r>
            <a:r>
              <a:rPr sz="2600" spc="-114">
                <a:latin typeface="Calibri"/>
                <a:cs typeface="Calibri"/>
              </a:rPr>
              <a:t> </a:t>
            </a:r>
            <a:r>
              <a:rPr sz="2600">
                <a:latin typeface="Calibri"/>
                <a:cs typeface="Calibri"/>
              </a:rPr>
              <a:t>labour</a:t>
            </a:r>
            <a:r>
              <a:rPr sz="2600" spc="-114">
                <a:latin typeface="Calibri"/>
                <a:cs typeface="Calibri"/>
              </a:rPr>
              <a:t> </a:t>
            </a:r>
            <a:r>
              <a:rPr sz="2600">
                <a:latin typeface="Calibri"/>
                <a:cs typeface="Calibri"/>
              </a:rPr>
              <a:t>increases</a:t>
            </a:r>
            <a:r>
              <a:rPr sz="2600" spc="-114">
                <a:latin typeface="Calibri"/>
                <a:cs typeface="Calibri"/>
              </a:rPr>
              <a:t> </a:t>
            </a:r>
            <a:r>
              <a:rPr sz="2600" spc="-10">
                <a:latin typeface="Calibri"/>
                <a:cs typeface="Calibri"/>
              </a:rPr>
              <a:t>costs</a:t>
            </a:r>
            <a:endParaRPr sz="2600">
              <a:latin typeface="Calibri"/>
              <a:cs typeface="Calibri"/>
            </a:endParaRPr>
          </a:p>
          <a:p>
            <a:pPr marL="440055" indent="-427355">
              <a:lnSpc>
                <a:spcPct val="100000"/>
              </a:lnSpc>
              <a:spcBef>
                <a:spcPts val="1560"/>
              </a:spcBef>
              <a:buFont typeface="Arial MT"/>
              <a:buChar char="●"/>
              <a:tabLst>
                <a:tab pos="440055" algn="l"/>
              </a:tabLst>
            </a:pPr>
            <a:r>
              <a:rPr sz="2600">
                <a:latin typeface="Calibri"/>
                <a:cs typeface="Calibri"/>
              </a:rPr>
              <a:t>7</a:t>
            </a:r>
            <a:r>
              <a:rPr sz="2600" spc="-50">
                <a:latin typeface="Calibri"/>
                <a:cs typeface="Calibri"/>
              </a:rPr>
              <a:t> </a:t>
            </a:r>
            <a:r>
              <a:rPr sz="2600" b="1">
                <a:latin typeface="Calibri"/>
                <a:cs typeface="Calibri"/>
              </a:rPr>
              <a:t>Cost</a:t>
            </a:r>
            <a:r>
              <a:rPr sz="2600" b="1" spc="-45">
                <a:latin typeface="Calibri"/>
                <a:cs typeface="Calibri"/>
              </a:rPr>
              <a:t> </a:t>
            </a:r>
            <a:r>
              <a:rPr sz="2600" b="1" spc="-10">
                <a:latin typeface="Calibri"/>
                <a:cs typeface="Calibri"/>
              </a:rPr>
              <a:t>curves</a:t>
            </a:r>
            <a:endParaRPr sz="2600">
              <a:latin typeface="Calibri"/>
              <a:cs typeface="Calibri"/>
            </a:endParaRPr>
          </a:p>
          <a:p>
            <a:pPr marL="897255" lvl="1" indent="-427355">
              <a:lnSpc>
                <a:spcPct val="100000"/>
              </a:lnSpc>
              <a:spcBef>
                <a:spcPts val="1560"/>
              </a:spcBef>
              <a:buFont typeface="Arial"/>
              <a:buChar char="○"/>
              <a:tabLst>
                <a:tab pos="897255" algn="l"/>
              </a:tabLst>
            </a:pPr>
            <a:r>
              <a:rPr sz="2600" b="1" spc="-45">
                <a:latin typeface="Calibri"/>
                <a:cs typeface="Calibri"/>
              </a:rPr>
              <a:t>Total</a:t>
            </a:r>
            <a:r>
              <a:rPr sz="2600" b="1" spc="-90">
                <a:latin typeface="Calibri"/>
                <a:cs typeface="Calibri"/>
              </a:rPr>
              <a:t> </a:t>
            </a:r>
            <a:r>
              <a:rPr sz="2600" b="1">
                <a:latin typeface="Calibri"/>
                <a:cs typeface="Calibri"/>
              </a:rPr>
              <a:t>Cost</a:t>
            </a:r>
            <a:r>
              <a:rPr sz="2600" b="1" spc="-85">
                <a:latin typeface="Calibri"/>
                <a:cs typeface="Calibri"/>
              </a:rPr>
              <a:t> </a:t>
            </a:r>
            <a:r>
              <a:rPr sz="2600" b="1">
                <a:latin typeface="Calibri"/>
                <a:cs typeface="Calibri"/>
              </a:rPr>
              <a:t>(TC)</a:t>
            </a:r>
            <a:r>
              <a:rPr sz="2600">
                <a:latin typeface="Calibri"/>
                <a:cs typeface="Calibri"/>
              </a:rPr>
              <a:t>:</a:t>
            </a:r>
            <a:r>
              <a:rPr sz="2600" spc="-85">
                <a:latin typeface="Calibri"/>
                <a:cs typeface="Calibri"/>
              </a:rPr>
              <a:t> </a:t>
            </a:r>
            <a:r>
              <a:rPr sz="2600">
                <a:latin typeface="Calibri"/>
                <a:cs typeface="Calibri"/>
              </a:rPr>
              <a:t>All</a:t>
            </a:r>
            <a:r>
              <a:rPr sz="2600" spc="-90">
                <a:latin typeface="Calibri"/>
                <a:cs typeface="Calibri"/>
              </a:rPr>
              <a:t> </a:t>
            </a:r>
            <a:r>
              <a:rPr sz="2600" spc="-20">
                <a:latin typeface="Calibri"/>
                <a:cs typeface="Calibri"/>
              </a:rPr>
              <a:t>costs</a:t>
            </a:r>
            <a:endParaRPr sz="2600">
              <a:latin typeface="Calibri"/>
              <a:cs typeface="Calibri"/>
            </a:endParaRPr>
          </a:p>
          <a:p>
            <a:pPr marL="897255" lvl="1" indent="-427355">
              <a:lnSpc>
                <a:spcPct val="100000"/>
              </a:lnSpc>
              <a:spcBef>
                <a:spcPts val="1560"/>
              </a:spcBef>
              <a:buFont typeface="Arial"/>
              <a:buChar char="○"/>
              <a:tabLst>
                <a:tab pos="897255" algn="l"/>
              </a:tabLst>
            </a:pPr>
            <a:r>
              <a:rPr sz="2600" b="1" spc="-45">
                <a:latin typeface="Calibri"/>
                <a:cs typeface="Calibri"/>
              </a:rPr>
              <a:t>Total</a:t>
            </a:r>
            <a:r>
              <a:rPr sz="2600" b="1" spc="-75">
                <a:latin typeface="Calibri"/>
                <a:cs typeface="Calibri"/>
              </a:rPr>
              <a:t> </a:t>
            </a:r>
            <a:r>
              <a:rPr sz="2600" b="1">
                <a:latin typeface="Calibri"/>
                <a:cs typeface="Calibri"/>
              </a:rPr>
              <a:t>Fixed</a:t>
            </a:r>
            <a:r>
              <a:rPr sz="2600" b="1" spc="-70">
                <a:latin typeface="Calibri"/>
                <a:cs typeface="Calibri"/>
              </a:rPr>
              <a:t> </a:t>
            </a:r>
            <a:r>
              <a:rPr sz="2600" b="1">
                <a:latin typeface="Calibri"/>
                <a:cs typeface="Calibri"/>
              </a:rPr>
              <a:t>Cost</a:t>
            </a:r>
            <a:r>
              <a:rPr sz="2600" b="1" spc="-70">
                <a:latin typeface="Calibri"/>
                <a:cs typeface="Calibri"/>
              </a:rPr>
              <a:t> </a:t>
            </a:r>
            <a:r>
              <a:rPr sz="2600" b="1">
                <a:latin typeface="Calibri"/>
                <a:cs typeface="Calibri"/>
              </a:rPr>
              <a:t>(TVC)</a:t>
            </a:r>
            <a:r>
              <a:rPr sz="2600">
                <a:latin typeface="Calibri"/>
                <a:cs typeface="Calibri"/>
              </a:rPr>
              <a:t>:</a:t>
            </a:r>
            <a:r>
              <a:rPr sz="2600" spc="-70">
                <a:latin typeface="Calibri"/>
                <a:cs typeface="Calibri"/>
              </a:rPr>
              <a:t> </a:t>
            </a:r>
            <a:r>
              <a:rPr sz="2600">
                <a:latin typeface="Calibri"/>
                <a:cs typeface="Calibri"/>
              </a:rPr>
              <a:t>cost</a:t>
            </a:r>
            <a:r>
              <a:rPr sz="2600" spc="-70">
                <a:latin typeface="Calibri"/>
                <a:cs typeface="Calibri"/>
              </a:rPr>
              <a:t> </a:t>
            </a:r>
            <a:r>
              <a:rPr sz="2600">
                <a:latin typeface="Calibri"/>
                <a:cs typeface="Calibri"/>
              </a:rPr>
              <a:t>of</a:t>
            </a:r>
            <a:r>
              <a:rPr sz="2600" spc="-70">
                <a:latin typeface="Calibri"/>
                <a:cs typeface="Calibri"/>
              </a:rPr>
              <a:t> </a:t>
            </a:r>
            <a:r>
              <a:rPr sz="2600">
                <a:latin typeface="Calibri"/>
                <a:cs typeface="Calibri"/>
              </a:rPr>
              <a:t>fixed</a:t>
            </a:r>
            <a:r>
              <a:rPr sz="2600" spc="-70">
                <a:latin typeface="Calibri"/>
                <a:cs typeface="Calibri"/>
              </a:rPr>
              <a:t> </a:t>
            </a:r>
            <a:r>
              <a:rPr sz="2600">
                <a:latin typeface="Calibri"/>
                <a:cs typeface="Calibri"/>
              </a:rPr>
              <a:t>inputs,</a:t>
            </a:r>
            <a:r>
              <a:rPr sz="2600" spc="-70">
                <a:latin typeface="Calibri"/>
                <a:cs typeface="Calibri"/>
              </a:rPr>
              <a:t> </a:t>
            </a:r>
            <a:r>
              <a:rPr sz="2600">
                <a:latin typeface="Calibri"/>
                <a:cs typeface="Calibri"/>
              </a:rPr>
              <a:t>FC</a:t>
            </a:r>
            <a:r>
              <a:rPr sz="2600" spc="-75">
                <a:latin typeface="Calibri"/>
                <a:cs typeface="Calibri"/>
              </a:rPr>
              <a:t> </a:t>
            </a:r>
            <a:r>
              <a:rPr sz="2600">
                <a:latin typeface="Calibri"/>
                <a:cs typeface="Calibri"/>
              </a:rPr>
              <a:t>is</a:t>
            </a:r>
            <a:r>
              <a:rPr sz="2600" spc="-70">
                <a:latin typeface="Calibri"/>
                <a:cs typeface="Calibri"/>
              </a:rPr>
              <a:t> </a:t>
            </a:r>
            <a:r>
              <a:rPr sz="2600" spc="-10">
                <a:latin typeface="Calibri"/>
                <a:cs typeface="Calibri"/>
              </a:rPr>
              <a:t>fixed</a:t>
            </a:r>
            <a:endParaRPr sz="2600">
              <a:latin typeface="Calibri"/>
              <a:cs typeface="Calibri"/>
            </a:endParaRPr>
          </a:p>
          <a:p>
            <a:pPr marL="897255" marR="5080" lvl="1" indent="-427990">
              <a:lnSpc>
                <a:spcPct val="150000"/>
              </a:lnSpc>
              <a:buFont typeface="Arial"/>
              <a:buChar char="○"/>
              <a:tabLst>
                <a:tab pos="897255" algn="l"/>
              </a:tabLst>
            </a:pPr>
            <a:r>
              <a:rPr sz="2600" b="1" spc="-45">
                <a:latin typeface="Calibri"/>
                <a:cs typeface="Calibri"/>
              </a:rPr>
              <a:t>Total</a:t>
            </a:r>
            <a:r>
              <a:rPr sz="2600" b="1" spc="-75">
                <a:latin typeface="Calibri"/>
                <a:cs typeface="Calibri"/>
              </a:rPr>
              <a:t> </a:t>
            </a:r>
            <a:r>
              <a:rPr sz="2600" b="1" spc="-20">
                <a:latin typeface="Calibri"/>
                <a:cs typeface="Calibri"/>
              </a:rPr>
              <a:t>Variable</a:t>
            </a:r>
            <a:r>
              <a:rPr sz="2600" b="1" spc="-70">
                <a:latin typeface="Calibri"/>
                <a:cs typeface="Calibri"/>
              </a:rPr>
              <a:t> </a:t>
            </a:r>
            <a:r>
              <a:rPr sz="2600" b="1">
                <a:latin typeface="Calibri"/>
                <a:cs typeface="Calibri"/>
              </a:rPr>
              <a:t>Cost</a:t>
            </a:r>
            <a:r>
              <a:rPr sz="2600" b="1" spc="-75">
                <a:latin typeface="Calibri"/>
                <a:cs typeface="Calibri"/>
              </a:rPr>
              <a:t> </a:t>
            </a:r>
            <a:r>
              <a:rPr sz="2600" b="1">
                <a:latin typeface="Calibri"/>
                <a:cs typeface="Calibri"/>
              </a:rPr>
              <a:t>(TVC)</a:t>
            </a:r>
            <a:r>
              <a:rPr sz="2600">
                <a:latin typeface="Calibri"/>
                <a:cs typeface="Calibri"/>
              </a:rPr>
              <a:t>:</a:t>
            </a:r>
            <a:r>
              <a:rPr sz="2600" spc="-70">
                <a:latin typeface="Calibri"/>
                <a:cs typeface="Calibri"/>
              </a:rPr>
              <a:t> </a:t>
            </a:r>
            <a:r>
              <a:rPr sz="2600">
                <a:latin typeface="Calibri"/>
                <a:cs typeface="Calibri"/>
              </a:rPr>
              <a:t>cost</a:t>
            </a:r>
            <a:r>
              <a:rPr sz="2600" spc="-75">
                <a:latin typeface="Calibri"/>
                <a:cs typeface="Calibri"/>
              </a:rPr>
              <a:t> </a:t>
            </a:r>
            <a:r>
              <a:rPr sz="2600">
                <a:latin typeface="Calibri"/>
                <a:cs typeface="Calibri"/>
              </a:rPr>
              <a:t>of</a:t>
            </a:r>
            <a:r>
              <a:rPr sz="2600" spc="-70">
                <a:latin typeface="Calibri"/>
                <a:cs typeface="Calibri"/>
              </a:rPr>
              <a:t> </a:t>
            </a:r>
            <a:r>
              <a:rPr sz="2600" spc="-10">
                <a:latin typeface="Calibri"/>
                <a:cs typeface="Calibri"/>
              </a:rPr>
              <a:t>variable</a:t>
            </a:r>
            <a:r>
              <a:rPr sz="2600" spc="-75">
                <a:latin typeface="Calibri"/>
                <a:cs typeface="Calibri"/>
              </a:rPr>
              <a:t> </a:t>
            </a:r>
            <a:r>
              <a:rPr sz="2600">
                <a:latin typeface="Calibri"/>
                <a:cs typeface="Calibri"/>
              </a:rPr>
              <a:t>inputs,</a:t>
            </a:r>
            <a:r>
              <a:rPr sz="2600" spc="-70">
                <a:latin typeface="Calibri"/>
                <a:cs typeface="Calibri"/>
              </a:rPr>
              <a:t> </a:t>
            </a:r>
            <a:r>
              <a:rPr sz="2600">
                <a:latin typeface="Calibri"/>
                <a:cs typeface="Calibri"/>
              </a:rPr>
              <a:t>VC</a:t>
            </a:r>
            <a:r>
              <a:rPr sz="2600" spc="-75">
                <a:latin typeface="Calibri"/>
                <a:cs typeface="Calibri"/>
              </a:rPr>
              <a:t> </a:t>
            </a:r>
            <a:r>
              <a:rPr sz="2600" spc="-10">
                <a:latin typeface="Calibri"/>
                <a:cs typeface="Calibri"/>
              </a:rPr>
              <a:t>changes </a:t>
            </a:r>
            <a:r>
              <a:rPr sz="2600">
                <a:latin typeface="Calibri"/>
                <a:cs typeface="Calibri"/>
              </a:rPr>
              <a:t>when</a:t>
            </a:r>
            <a:r>
              <a:rPr sz="2600" spc="-65">
                <a:latin typeface="Calibri"/>
                <a:cs typeface="Calibri"/>
              </a:rPr>
              <a:t> </a:t>
            </a:r>
            <a:r>
              <a:rPr sz="2600">
                <a:latin typeface="Calibri"/>
                <a:cs typeface="Calibri"/>
              </a:rPr>
              <a:t>output</a:t>
            </a:r>
            <a:r>
              <a:rPr sz="2600" spc="-60">
                <a:latin typeface="Calibri"/>
                <a:cs typeface="Calibri"/>
              </a:rPr>
              <a:t> </a:t>
            </a:r>
            <a:r>
              <a:rPr sz="2600" spc="-10">
                <a:latin typeface="Calibri"/>
                <a:cs typeface="Calibri"/>
              </a:rPr>
              <a:t>changes</a:t>
            </a:r>
            <a:endParaRPr sz="2600">
              <a:latin typeface="Calibri"/>
              <a:cs typeface="Calibri"/>
            </a:endParaRPr>
          </a:p>
          <a:p>
            <a:pPr marL="1354455" lvl="2" indent="-427355">
              <a:lnSpc>
                <a:spcPct val="100000"/>
              </a:lnSpc>
              <a:spcBef>
                <a:spcPts val="1560"/>
              </a:spcBef>
              <a:buFont typeface="Arial MT"/>
              <a:buChar char="■"/>
              <a:tabLst>
                <a:tab pos="1354455" algn="l"/>
              </a:tabLst>
            </a:pPr>
            <a:r>
              <a:rPr sz="2600">
                <a:latin typeface="Calibri"/>
                <a:cs typeface="Calibri"/>
              </a:rPr>
              <a:t>TC</a:t>
            </a:r>
            <a:r>
              <a:rPr sz="2600" spc="-50">
                <a:latin typeface="Calibri"/>
                <a:cs typeface="Calibri"/>
              </a:rPr>
              <a:t> </a:t>
            </a:r>
            <a:r>
              <a:rPr sz="2600">
                <a:latin typeface="Calibri"/>
                <a:cs typeface="Calibri"/>
              </a:rPr>
              <a:t>=</a:t>
            </a:r>
            <a:r>
              <a:rPr sz="2600" spc="-45">
                <a:latin typeface="Calibri"/>
                <a:cs typeface="Calibri"/>
              </a:rPr>
              <a:t> </a:t>
            </a:r>
            <a:r>
              <a:rPr sz="2600">
                <a:latin typeface="Calibri"/>
                <a:cs typeface="Calibri"/>
              </a:rPr>
              <a:t>TFC</a:t>
            </a:r>
            <a:r>
              <a:rPr sz="2600" spc="-45">
                <a:latin typeface="Calibri"/>
                <a:cs typeface="Calibri"/>
              </a:rPr>
              <a:t> </a:t>
            </a:r>
            <a:r>
              <a:rPr sz="2600">
                <a:latin typeface="Calibri"/>
                <a:cs typeface="Calibri"/>
              </a:rPr>
              <a:t>+</a:t>
            </a:r>
            <a:r>
              <a:rPr sz="2600" spc="-45">
                <a:latin typeface="Calibri"/>
                <a:cs typeface="Calibri"/>
              </a:rPr>
              <a:t> </a:t>
            </a:r>
            <a:r>
              <a:rPr sz="2600" spc="-25">
                <a:latin typeface="Calibri"/>
                <a:cs typeface="Calibri"/>
              </a:rPr>
              <a:t>TVC</a:t>
            </a:r>
            <a:endParaRPr sz="2600">
              <a:latin typeface="Calibri"/>
              <a:cs typeface="Calibri"/>
            </a:endParaRPr>
          </a:p>
          <a:p>
            <a:pPr marL="897255" lvl="1" indent="-427355">
              <a:lnSpc>
                <a:spcPct val="100000"/>
              </a:lnSpc>
              <a:spcBef>
                <a:spcPts val="1560"/>
              </a:spcBef>
              <a:buFont typeface="Arial"/>
              <a:buChar char="○"/>
              <a:tabLst>
                <a:tab pos="897255" algn="l"/>
              </a:tabLst>
            </a:pPr>
            <a:r>
              <a:rPr sz="2600" b="1" spc="-25">
                <a:latin typeface="Calibri"/>
                <a:cs typeface="Calibri"/>
              </a:rPr>
              <a:t>Average</a:t>
            </a:r>
            <a:r>
              <a:rPr sz="2600" b="1" spc="-80">
                <a:latin typeface="Calibri"/>
                <a:cs typeface="Calibri"/>
              </a:rPr>
              <a:t> </a:t>
            </a:r>
            <a:r>
              <a:rPr sz="2600" b="1" spc="-45">
                <a:latin typeface="Calibri"/>
                <a:cs typeface="Calibri"/>
              </a:rPr>
              <a:t>Total</a:t>
            </a:r>
            <a:r>
              <a:rPr sz="2600" b="1" spc="-80">
                <a:latin typeface="Calibri"/>
                <a:cs typeface="Calibri"/>
              </a:rPr>
              <a:t> </a:t>
            </a:r>
            <a:r>
              <a:rPr sz="2600" b="1">
                <a:latin typeface="Calibri"/>
                <a:cs typeface="Calibri"/>
              </a:rPr>
              <a:t>Cost</a:t>
            </a:r>
            <a:r>
              <a:rPr sz="2600" b="1" spc="-75">
                <a:latin typeface="Calibri"/>
                <a:cs typeface="Calibri"/>
              </a:rPr>
              <a:t> </a:t>
            </a:r>
            <a:r>
              <a:rPr sz="2600" b="1" spc="-45">
                <a:latin typeface="Calibri"/>
                <a:cs typeface="Calibri"/>
              </a:rPr>
              <a:t>(ATC)</a:t>
            </a:r>
            <a:r>
              <a:rPr sz="2600" spc="-45">
                <a:latin typeface="Calibri"/>
                <a:cs typeface="Calibri"/>
              </a:rPr>
              <a:t>:</a:t>
            </a:r>
            <a:r>
              <a:rPr sz="2600" spc="-80">
                <a:latin typeface="Calibri"/>
                <a:cs typeface="Calibri"/>
              </a:rPr>
              <a:t> </a:t>
            </a:r>
            <a:r>
              <a:rPr sz="2600">
                <a:latin typeface="Calibri"/>
                <a:cs typeface="Calibri"/>
              </a:rPr>
              <a:t>TC/</a:t>
            </a:r>
            <a:r>
              <a:rPr sz="2600" spc="-75">
                <a:latin typeface="Calibri"/>
                <a:cs typeface="Calibri"/>
              </a:rPr>
              <a:t> </a:t>
            </a:r>
            <a:r>
              <a:rPr sz="2600" spc="-50">
                <a:latin typeface="Calibri"/>
                <a:cs typeface="Calibri"/>
              </a:rPr>
              <a:t>Q</a:t>
            </a:r>
            <a:endParaRPr sz="2600">
              <a:latin typeface="Calibri"/>
              <a:cs typeface="Calibri"/>
            </a:endParaRPr>
          </a:p>
          <a:p>
            <a:pPr marL="897255" lvl="1" indent="-427355">
              <a:lnSpc>
                <a:spcPct val="100000"/>
              </a:lnSpc>
              <a:spcBef>
                <a:spcPts val="1560"/>
              </a:spcBef>
              <a:buFont typeface="Arial"/>
              <a:buChar char="○"/>
              <a:tabLst>
                <a:tab pos="897255" algn="l"/>
              </a:tabLst>
            </a:pPr>
            <a:r>
              <a:rPr sz="2600" b="1" spc="-25">
                <a:latin typeface="Calibri"/>
                <a:cs typeface="Calibri"/>
              </a:rPr>
              <a:t>Average</a:t>
            </a:r>
            <a:r>
              <a:rPr sz="2600" b="1" spc="-85">
                <a:latin typeface="Calibri"/>
                <a:cs typeface="Calibri"/>
              </a:rPr>
              <a:t> </a:t>
            </a:r>
            <a:r>
              <a:rPr sz="2600" b="1" spc="-45">
                <a:latin typeface="Calibri"/>
                <a:cs typeface="Calibri"/>
              </a:rPr>
              <a:t>Total</a:t>
            </a:r>
            <a:r>
              <a:rPr sz="2600" b="1" spc="-85">
                <a:latin typeface="Calibri"/>
                <a:cs typeface="Calibri"/>
              </a:rPr>
              <a:t> </a:t>
            </a:r>
            <a:r>
              <a:rPr sz="2600" b="1">
                <a:latin typeface="Calibri"/>
                <a:cs typeface="Calibri"/>
              </a:rPr>
              <a:t>Fixed</a:t>
            </a:r>
            <a:r>
              <a:rPr sz="2600" b="1" spc="-85">
                <a:latin typeface="Calibri"/>
                <a:cs typeface="Calibri"/>
              </a:rPr>
              <a:t> </a:t>
            </a:r>
            <a:r>
              <a:rPr sz="2600" b="1">
                <a:latin typeface="Calibri"/>
                <a:cs typeface="Calibri"/>
              </a:rPr>
              <a:t>Cost</a:t>
            </a:r>
            <a:r>
              <a:rPr sz="2600" b="1" spc="-85">
                <a:latin typeface="Calibri"/>
                <a:cs typeface="Calibri"/>
              </a:rPr>
              <a:t> </a:t>
            </a:r>
            <a:r>
              <a:rPr sz="2600" b="1">
                <a:latin typeface="Calibri"/>
                <a:cs typeface="Calibri"/>
              </a:rPr>
              <a:t>(AFC)</a:t>
            </a:r>
            <a:r>
              <a:rPr sz="2600">
                <a:latin typeface="Calibri"/>
                <a:cs typeface="Calibri"/>
              </a:rPr>
              <a:t>:</a:t>
            </a:r>
            <a:r>
              <a:rPr sz="2600" spc="-85">
                <a:latin typeface="Calibri"/>
                <a:cs typeface="Calibri"/>
              </a:rPr>
              <a:t> </a:t>
            </a:r>
            <a:r>
              <a:rPr sz="2600">
                <a:latin typeface="Calibri"/>
                <a:cs typeface="Calibri"/>
              </a:rPr>
              <a:t>TFC/</a:t>
            </a:r>
            <a:r>
              <a:rPr sz="2600" spc="-80">
                <a:latin typeface="Calibri"/>
                <a:cs typeface="Calibri"/>
              </a:rPr>
              <a:t> </a:t>
            </a:r>
            <a:r>
              <a:rPr sz="2600" spc="-50">
                <a:latin typeface="Calibri"/>
                <a:cs typeface="Calibri"/>
              </a:rPr>
              <a:t>Q</a:t>
            </a:r>
            <a:endParaRPr sz="2600">
              <a:latin typeface="Calibri"/>
              <a:cs typeface="Calibri"/>
            </a:endParaRPr>
          </a:p>
          <a:p>
            <a:pPr marL="897255" lvl="1" indent="-427355">
              <a:lnSpc>
                <a:spcPct val="100000"/>
              </a:lnSpc>
              <a:spcBef>
                <a:spcPts val="1560"/>
              </a:spcBef>
              <a:buFont typeface="Arial"/>
              <a:buChar char="○"/>
              <a:tabLst>
                <a:tab pos="897255" algn="l"/>
              </a:tabLst>
            </a:pPr>
            <a:r>
              <a:rPr sz="2600" b="1" spc="-25">
                <a:latin typeface="Calibri"/>
                <a:cs typeface="Calibri"/>
              </a:rPr>
              <a:t>Average</a:t>
            </a:r>
            <a:r>
              <a:rPr sz="2600" b="1" spc="-85">
                <a:latin typeface="Calibri"/>
                <a:cs typeface="Calibri"/>
              </a:rPr>
              <a:t> </a:t>
            </a:r>
            <a:r>
              <a:rPr sz="2600" b="1" spc="-45">
                <a:latin typeface="Calibri"/>
                <a:cs typeface="Calibri"/>
              </a:rPr>
              <a:t>Total</a:t>
            </a:r>
            <a:r>
              <a:rPr sz="2600" b="1" spc="-80">
                <a:latin typeface="Calibri"/>
                <a:cs typeface="Calibri"/>
              </a:rPr>
              <a:t> </a:t>
            </a:r>
            <a:r>
              <a:rPr sz="2600" b="1" spc="-20">
                <a:latin typeface="Calibri"/>
                <a:cs typeface="Calibri"/>
              </a:rPr>
              <a:t>Variable</a:t>
            </a:r>
            <a:r>
              <a:rPr sz="2600" b="1" spc="-85">
                <a:latin typeface="Calibri"/>
                <a:cs typeface="Calibri"/>
              </a:rPr>
              <a:t> </a:t>
            </a:r>
            <a:r>
              <a:rPr sz="2600" b="1">
                <a:latin typeface="Calibri"/>
                <a:cs typeface="Calibri"/>
              </a:rPr>
              <a:t>Cost</a:t>
            </a:r>
            <a:r>
              <a:rPr sz="2600" b="1" spc="-80">
                <a:latin typeface="Calibri"/>
                <a:cs typeface="Calibri"/>
              </a:rPr>
              <a:t> </a:t>
            </a:r>
            <a:r>
              <a:rPr sz="2600" b="1" spc="-25">
                <a:latin typeface="Calibri"/>
                <a:cs typeface="Calibri"/>
              </a:rPr>
              <a:t>(AVC)</a:t>
            </a:r>
            <a:r>
              <a:rPr sz="2600" spc="-25">
                <a:latin typeface="Calibri"/>
                <a:cs typeface="Calibri"/>
              </a:rPr>
              <a:t>:</a:t>
            </a:r>
            <a:r>
              <a:rPr sz="2600" spc="-80">
                <a:latin typeface="Calibri"/>
                <a:cs typeface="Calibri"/>
              </a:rPr>
              <a:t> </a:t>
            </a:r>
            <a:r>
              <a:rPr sz="2600">
                <a:latin typeface="Calibri"/>
                <a:cs typeface="Calibri"/>
              </a:rPr>
              <a:t>TVC/</a:t>
            </a:r>
            <a:r>
              <a:rPr sz="2600" spc="-85">
                <a:latin typeface="Calibri"/>
                <a:cs typeface="Calibri"/>
              </a:rPr>
              <a:t> </a:t>
            </a:r>
            <a:r>
              <a:rPr sz="2600" spc="-50">
                <a:latin typeface="Calibri"/>
                <a:cs typeface="Calibri"/>
              </a:rPr>
              <a:t>Q</a:t>
            </a:r>
            <a:endParaRPr sz="2600">
              <a:latin typeface="Calibri"/>
              <a:cs typeface="Calibri"/>
            </a:endParaRPr>
          </a:p>
          <a:p>
            <a:pPr marL="1354455" lvl="2" indent="-427355">
              <a:lnSpc>
                <a:spcPct val="100000"/>
              </a:lnSpc>
              <a:spcBef>
                <a:spcPts val="1560"/>
              </a:spcBef>
              <a:buFont typeface="Arial MT"/>
              <a:buChar char="■"/>
              <a:tabLst>
                <a:tab pos="1354455" algn="l"/>
              </a:tabLst>
            </a:pPr>
            <a:r>
              <a:rPr sz="2600" spc="-75">
                <a:latin typeface="Calibri"/>
                <a:cs typeface="Calibri"/>
              </a:rPr>
              <a:t>ATC</a:t>
            </a:r>
            <a:r>
              <a:rPr sz="2600" spc="-45">
                <a:latin typeface="Calibri"/>
                <a:cs typeface="Calibri"/>
              </a:rPr>
              <a:t> </a:t>
            </a:r>
            <a:r>
              <a:rPr sz="2600">
                <a:latin typeface="Calibri"/>
                <a:cs typeface="Calibri"/>
              </a:rPr>
              <a:t>=</a:t>
            </a:r>
            <a:r>
              <a:rPr sz="2600" spc="-40">
                <a:latin typeface="Calibri"/>
                <a:cs typeface="Calibri"/>
              </a:rPr>
              <a:t> </a:t>
            </a:r>
            <a:r>
              <a:rPr sz="2600">
                <a:latin typeface="Calibri"/>
                <a:cs typeface="Calibri"/>
              </a:rPr>
              <a:t>AFC</a:t>
            </a:r>
            <a:r>
              <a:rPr sz="2600" spc="-40">
                <a:latin typeface="Calibri"/>
                <a:cs typeface="Calibri"/>
              </a:rPr>
              <a:t> </a:t>
            </a:r>
            <a:r>
              <a:rPr sz="2600">
                <a:latin typeface="Calibri"/>
                <a:cs typeface="Calibri"/>
              </a:rPr>
              <a:t>+</a:t>
            </a:r>
            <a:r>
              <a:rPr sz="2600" spc="-45">
                <a:latin typeface="Calibri"/>
                <a:cs typeface="Calibri"/>
              </a:rPr>
              <a:t> </a:t>
            </a:r>
            <a:r>
              <a:rPr sz="2600" spc="-25">
                <a:latin typeface="Calibri"/>
                <a:cs typeface="Calibri"/>
              </a:rPr>
              <a:t>AVC</a:t>
            </a:r>
            <a:endParaRPr sz="2600">
              <a:latin typeface="Calibri"/>
              <a:cs typeface="Calibri"/>
            </a:endParaRPr>
          </a:p>
          <a:p>
            <a:pPr marL="897255" lvl="1" indent="-427355">
              <a:lnSpc>
                <a:spcPct val="100000"/>
              </a:lnSpc>
              <a:spcBef>
                <a:spcPts val="1560"/>
              </a:spcBef>
              <a:buFont typeface="Arial"/>
              <a:buChar char="○"/>
              <a:tabLst>
                <a:tab pos="897255" algn="l"/>
              </a:tabLst>
            </a:pPr>
            <a:r>
              <a:rPr sz="2600" b="1" spc="-10">
                <a:latin typeface="Calibri"/>
                <a:cs typeface="Calibri"/>
              </a:rPr>
              <a:t>Marginal</a:t>
            </a:r>
            <a:r>
              <a:rPr sz="2600" b="1" spc="-65">
                <a:latin typeface="Calibri"/>
                <a:cs typeface="Calibri"/>
              </a:rPr>
              <a:t> </a:t>
            </a:r>
            <a:r>
              <a:rPr sz="2600" b="1">
                <a:latin typeface="Calibri"/>
                <a:cs typeface="Calibri"/>
              </a:rPr>
              <a:t>Cost</a:t>
            </a:r>
            <a:r>
              <a:rPr sz="2600" b="1" spc="-60">
                <a:latin typeface="Calibri"/>
                <a:cs typeface="Calibri"/>
              </a:rPr>
              <a:t> </a:t>
            </a:r>
            <a:r>
              <a:rPr sz="2600" b="1">
                <a:latin typeface="Calibri"/>
                <a:cs typeface="Calibri"/>
              </a:rPr>
              <a:t>(MC)</a:t>
            </a:r>
            <a:r>
              <a:rPr sz="2600">
                <a:latin typeface="Calibri"/>
                <a:cs typeface="Calibri"/>
              </a:rPr>
              <a:t>:</a:t>
            </a:r>
            <a:r>
              <a:rPr sz="2600" spc="-60">
                <a:latin typeface="Calibri"/>
                <a:cs typeface="Calibri"/>
              </a:rPr>
              <a:t> </a:t>
            </a:r>
            <a:r>
              <a:rPr sz="2600">
                <a:latin typeface="Calibri"/>
                <a:cs typeface="Calibri"/>
              </a:rPr>
              <a:t>increase</a:t>
            </a:r>
            <a:r>
              <a:rPr sz="2600" spc="-60">
                <a:latin typeface="Calibri"/>
                <a:cs typeface="Calibri"/>
              </a:rPr>
              <a:t> </a:t>
            </a:r>
            <a:r>
              <a:rPr sz="2600">
                <a:latin typeface="Calibri"/>
                <a:cs typeface="Calibri"/>
              </a:rPr>
              <a:t>in</a:t>
            </a:r>
            <a:r>
              <a:rPr sz="2600" spc="-60">
                <a:latin typeface="Calibri"/>
                <a:cs typeface="Calibri"/>
              </a:rPr>
              <a:t> </a:t>
            </a:r>
            <a:r>
              <a:rPr sz="2600">
                <a:latin typeface="Calibri"/>
                <a:cs typeface="Calibri"/>
              </a:rPr>
              <a:t>TC</a:t>
            </a:r>
            <a:r>
              <a:rPr sz="2600" spc="-60">
                <a:latin typeface="Calibri"/>
                <a:cs typeface="Calibri"/>
              </a:rPr>
              <a:t> </a:t>
            </a:r>
            <a:r>
              <a:rPr sz="2600">
                <a:latin typeface="Calibri"/>
                <a:cs typeface="Calibri"/>
              </a:rPr>
              <a:t>when</a:t>
            </a:r>
            <a:r>
              <a:rPr sz="2600" spc="-60">
                <a:latin typeface="Calibri"/>
                <a:cs typeface="Calibri"/>
              </a:rPr>
              <a:t> </a:t>
            </a:r>
            <a:r>
              <a:rPr sz="2600">
                <a:latin typeface="Calibri"/>
                <a:cs typeface="Calibri"/>
              </a:rPr>
              <a:t>TP</a:t>
            </a:r>
            <a:r>
              <a:rPr sz="2600" spc="-60">
                <a:latin typeface="Calibri"/>
                <a:cs typeface="Calibri"/>
              </a:rPr>
              <a:t> </a:t>
            </a:r>
            <a:r>
              <a:rPr sz="2600">
                <a:latin typeface="Calibri"/>
                <a:cs typeface="Calibri"/>
              </a:rPr>
              <a:t>increases</a:t>
            </a:r>
            <a:r>
              <a:rPr sz="2600" spc="-60">
                <a:latin typeface="Calibri"/>
                <a:cs typeface="Calibri"/>
              </a:rPr>
              <a:t> </a:t>
            </a:r>
            <a:r>
              <a:rPr sz="2600">
                <a:latin typeface="Calibri"/>
                <a:cs typeface="Calibri"/>
              </a:rPr>
              <a:t>by</a:t>
            </a:r>
            <a:r>
              <a:rPr sz="2600" spc="-60">
                <a:latin typeface="Calibri"/>
                <a:cs typeface="Calibri"/>
              </a:rPr>
              <a:t> </a:t>
            </a:r>
            <a:r>
              <a:rPr sz="2600" spc="-50">
                <a:latin typeface="Calibri"/>
                <a:cs typeface="Calibri"/>
              </a:rPr>
              <a:t>1</a:t>
            </a:r>
            <a:endParaRPr sz="2600">
              <a:latin typeface="Calibri"/>
              <a:cs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457725" y="4413381"/>
            <a:ext cx="5300906" cy="4500992"/>
          </a:xfrm>
          <a:prstGeom prst="rect">
            <a:avLst/>
          </a:prstGeom>
        </p:spPr>
      </p:pic>
      <p:sp>
        <p:nvSpPr>
          <p:cNvPr id="3" name="object 3"/>
          <p:cNvSpPr txBox="1">
            <a:spLocks noGrp="1"/>
          </p:cNvSpPr>
          <p:nvPr>
            <p:ph type="title"/>
          </p:nvPr>
        </p:nvSpPr>
        <p:spPr>
          <a:prstGeom prst="rect">
            <a:avLst/>
          </a:prstGeom>
        </p:spPr>
        <p:txBody>
          <a:bodyPr vert="horz" wrap="square" lIns="0" tIns="154824" rIns="0" bIns="0" rtlCol="0">
            <a:spAutoFit/>
          </a:bodyPr>
          <a:lstStyle/>
          <a:p>
            <a:pPr marL="102235">
              <a:lnSpc>
                <a:spcPct val="100000"/>
              </a:lnSpc>
              <a:spcBef>
                <a:spcPts val="100"/>
              </a:spcBef>
            </a:pPr>
            <a:r>
              <a:t>8.</a:t>
            </a:r>
            <a:r>
              <a:rPr spc="-95"/>
              <a:t> </a:t>
            </a:r>
            <a:r>
              <a:t>Output</a:t>
            </a:r>
            <a:r>
              <a:rPr spc="-95"/>
              <a:t> </a:t>
            </a:r>
            <a:r>
              <a:t>&amp;</a:t>
            </a:r>
            <a:r>
              <a:rPr spc="-90"/>
              <a:t> </a:t>
            </a:r>
            <a:r>
              <a:t>Costs</a:t>
            </a:r>
            <a:r>
              <a:rPr spc="-95"/>
              <a:t> </a:t>
            </a:r>
            <a:r>
              <a:t>-</a:t>
            </a:r>
            <a:r>
              <a:rPr spc="-90"/>
              <a:t> </a:t>
            </a:r>
            <a:r>
              <a:t>TC,</a:t>
            </a:r>
            <a:r>
              <a:rPr spc="-95"/>
              <a:t> </a:t>
            </a:r>
            <a:r>
              <a:t>TFC,</a:t>
            </a:r>
            <a:r>
              <a:rPr spc="-90"/>
              <a:t> </a:t>
            </a:r>
            <a:r>
              <a:t>TVC</a:t>
            </a:r>
            <a:r>
              <a:rPr spc="-95"/>
              <a:t> </a:t>
            </a:r>
            <a:r>
              <a:rPr spc="-10"/>
              <a:t>Curves</a:t>
            </a:r>
          </a:p>
        </p:txBody>
      </p:sp>
      <p:graphicFrame>
        <p:nvGraphicFramePr>
          <p:cNvPr id="4" name="object 4"/>
          <p:cNvGraphicFramePr>
            <a:graphicFrameLocks noGrp="1"/>
          </p:cNvGraphicFramePr>
          <p:nvPr/>
        </p:nvGraphicFramePr>
        <p:xfrm>
          <a:off x="947787" y="1871812"/>
          <a:ext cx="16383000" cy="2269490"/>
        </p:xfrm>
        <a:graphic>
          <a:graphicData uri="http://schemas.openxmlformats.org/drawingml/2006/table">
            <a:tbl>
              <a:tblPr firstRow="1" bandRow="1">
                <a:tableStyleId>{2D5ABB26-0587-4C30-8999-92F81FD0307C}</a:tableStyleId>
              </a:tblPr>
              <a:tblGrid>
                <a:gridCol w="5461000">
                  <a:extLst>
                    <a:ext uri="{9D8B030D-6E8A-4147-A177-3AD203B41FA5}">
                      <a16:colId xmlns:a16="http://schemas.microsoft.com/office/drawing/2014/main" val="20000"/>
                    </a:ext>
                  </a:extLst>
                </a:gridCol>
                <a:gridCol w="5461000">
                  <a:extLst>
                    <a:ext uri="{9D8B030D-6E8A-4147-A177-3AD203B41FA5}">
                      <a16:colId xmlns:a16="http://schemas.microsoft.com/office/drawing/2014/main" val="20001"/>
                    </a:ext>
                  </a:extLst>
                </a:gridCol>
                <a:gridCol w="5461000">
                  <a:extLst>
                    <a:ext uri="{9D8B030D-6E8A-4147-A177-3AD203B41FA5}">
                      <a16:colId xmlns:a16="http://schemas.microsoft.com/office/drawing/2014/main" val="20002"/>
                    </a:ext>
                  </a:extLst>
                </a:gridCol>
              </a:tblGrid>
              <a:tr h="563245">
                <a:tc>
                  <a:txBody>
                    <a:bodyPr/>
                    <a:lstStyle/>
                    <a:p>
                      <a:pPr algn="ctr">
                        <a:lnSpc>
                          <a:spcPct val="100000"/>
                        </a:lnSpc>
                        <a:spcBef>
                          <a:spcPts val="575"/>
                        </a:spcBef>
                      </a:pPr>
                      <a:r>
                        <a:rPr sz="2500" b="1" spc="-25">
                          <a:latin typeface="Calibri"/>
                          <a:cs typeface="Calibri"/>
                        </a:rPr>
                        <a:t>TFC</a:t>
                      </a:r>
                      <a:endParaRPr sz="2500">
                        <a:latin typeface="Calibri"/>
                        <a:cs typeface="Calibri"/>
                      </a:endParaRPr>
                    </a:p>
                  </a:txBody>
                  <a:tcPr marL="0" marR="0" marT="7302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575"/>
                        </a:spcBef>
                      </a:pPr>
                      <a:r>
                        <a:rPr sz="2500" b="1" spc="-25">
                          <a:latin typeface="Calibri"/>
                          <a:cs typeface="Calibri"/>
                        </a:rPr>
                        <a:t>TVC</a:t>
                      </a:r>
                      <a:endParaRPr sz="2500">
                        <a:latin typeface="Calibri"/>
                        <a:cs typeface="Calibri"/>
                      </a:endParaRPr>
                    </a:p>
                  </a:txBody>
                  <a:tcPr marL="0" marR="0" marT="7302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575"/>
                        </a:spcBef>
                      </a:pPr>
                      <a:r>
                        <a:rPr sz="2500" b="1" spc="-25">
                          <a:latin typeface="Calibri"/>
                          <a:cs typeface="Calibri"/>
                        </a:rPr>
                        <a:t>TC</a:t>
                      </a:r>
                      <a:endParaRPr sz="2500">
                        <a:latin typeface="Calibri"/>
                        <a:cs typeface="Calibri"/>
                      </a:endParaRPr>
                    </a:p>
                  </a:txBody>
                  <a:tcPr marL="0" marR="0" marT="7302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1706245">
                <a:tc>
                  <a:txBody>
                    <a:bodyPr/>
                    <a:lstStyle/>
                    <a:p>
                      <a:pPr marL="542290" indent="-419734">
                        <a:lnSpc>
                          <a:spcPct val="100000"/>
                        </a:lnSpc>
                        <a:spcBef>
                          <a:spcPts val="575"/>
                        </a:spcBef>
                        <a:buFont typeface="Arial MT"/>
                        <a:buChar char="●"/>
                        <a:tabLst>
                          <a:tab pos="542290" algn="l"/>
                        </a:tabLst>
                      </a:pPr>
                      <a:r>
                        <a:rPr sz="2500" spc="-10">
                          <a:latin typeface="Calibri"/>
                          <a:cs typeface="Calibri"/>
                        </a:rPr>
                        <a:t>horizontal,</a:t>
                      </a:r>
                      <a:r>
                        <a:rPr sz="2500" spc="-95">
                          <a:latin typeface="Calibri"/>
                          <a:cs typeface="Calibri"/>
                        </a:rPr>
                        <a:t> </a:t>
                      </a:r>
                      <a:r>
                        <a:rPr sz="2500" spc="-10">
                          <a:latin typeface="Calibri"/>
                          <a:cs typeface="Calibri"/>
                        </a:rPr>
                        <a:t>straight</a:t>
                      </a:r>
                      <a:r>
                        <a:rPr sz="2500" spc="-90">
                          <a:latin typeface="Calibri"/>
                          <a:cs typeface="Calibri"/>
                        </a:rPr>
                        <a:t> </a:t>
                      </a:r>
                      <a:r>
                        <a:rPr sz="2500" spc="-20">
                          <a:latin typeface="Calibri"/>
                          <a:cs typeface="Calibri"/>
                        </a:rPr>
                        <a:t>line</a:t>
                      </a:r>
                      <a:endParaRPr sz="2500">
                        <a:latin typeface="Calibri"/>
                        <a:cs typeface="Calibri"/>
                      </a:endParaRPr>
                    </a:p>
                    <a:p>
                      <a:pPr marL="542290" indent="-419734">
                        <a:lnSpc>
                          <a:spcPct val="100000"/>
                        </a:lnSpc>
                        <a:buFont typeface="Arial MT"/>
                        <a:buChar char="●"/>
                        <a:tabLst>
                          <a:tab pos="542290" algn="l"/>
                        </a:tabLst>
                      </a:pPr>
                      <a:r>
                        <a:rPr sz="2500" spc="-10">
                          <a:latin typeface="Calibri"/>
                          <a:cs typeface="Calibri"/>
                        </a:rPr>
                        <a:t>constant</a:t>
                      </a:r>
                      <a:r>
                        <a:rPr sz="2500" spc="-85">
                          <a:latin typeface="Calibri"/>
                          <a:cs typeface="Calibri"/>
                        </a:rPr>
                        <a:t> </a:t>
                      </a:r>
                      <a:r>
                        <a:rPr sz="2500">
                          <a:latin typeface="Calibri"/>
                          <a:cs typeface="Calibri"/>
                        </a:rPr>
                        <a:t>because</a:t>
                      </a:r>
                      <a:r>
                        <a:rPr sz="2500" spc="-85">
                          <a:latin typeface="Calibri"/>
                          <a:cs typeface="Calibri"/>
                        </a:rPr>
                        <a:t> </a:t>
                      </a:r>
                      <a:r>
                        <a:rPr sz="2500">
                          <a:latin typeface="Calibri"/>
                          <a:cs typeface="Calibri"/>
                        </a:rPr>
                        <a:t>fixed</a:t>
                      </a:r>
                      <a:r>
                        <a:rPr sz="2500" spc="-85">
                          <a:latin typeface="Calibri"/>
                          <a:cs typeface="Calibri"/>
                        </a:rPr>
                        <a:t> </a:t>
                      </a:r>
                      <a:r>
                        <a:rPr sz="2500">
                          <a:latin typeface="Calibri"/>
                          <a:cs typeface="Calibri"/>
                        </a:rPr>
                        <a:t>input</a:t>
                      </a:r>
                      <a:r>
                        <a:rPr sz="2500" spc="-85">
                          <a:latin typeface="Calibri"/>
                          <a:cs typeface="Calibri"/>
                        </a:rPr>
                        <a:t> </a:t>
                      </a:r>
                      <a:r>
                        <a:rPr sz="2500">
                          <a:latin typeface="Calibri"/>
                          <a:cs typeface="Calibri"/>
                        </a:rPr>
                        <a:t>is</a:t>
                      </a:r>
                      <a:r>
                        <a:rPr sz="2500" spc="-85">
                          <a:latin typeface="Calibri"/>
                          <a:cs typeface="Calibri"/>
                        </a:rPr>
                        <a:t> </a:t>
                      </a:r>
                      <a:r>
                        <a:rPr sz="2500" spc="-10">
                          <a:latin typeface="Calibri"/>
                          <a:cs typeface="Calibri"/>
                        </a:rPr>
                        <a:t>fixed</a:t>
                      </a:r>
                      <a:endParaRPr sz="2500">
                        <a:latin typeface="Calibri"/>
                        <a:cs typeface="Calibri"/>
                      </a:endParaRPr>
                    </a:p>
                  </a:txBody>
                  <a:tcPr marL="0" marR="0" marT="7302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542925" marR="615950" indent="-420370">
                        <a:lnSpc>
                          <a:spcPct val="100000"/>
                        </a:lnSpc>
                        <a:spcBef>
                          <a:spcPts val="575"/>
                        </a:spcBef>
                        <a:buFont typeface="Arial MT"/>
                        <a:buChar char="●"/>
                        <a:tabLst>
                          <a:tab pos="542925" algn="l"/>
                        </a:tabLst>
                      </a:pPr>
                      <a:r>
                        <a:rPr sz="2500">
                          <a:latin typeface="Calibri"/>
                          <a:cs typeface="Calibri"/>
                        </a:rPr>
                        <a:t>at</a:t>
                      </a:r>
                      <a:r>
                        <a:rPr sz="2500" spc="-45">
                          <a:latin typeface="Calibri"/>
                          <a:cs typeface="Calibri"/>
                        </a:rPr>
                        <a:t> </a:t>
                      </a:r>
                      <a:r>
                        <a:rPr sz="2500">
                          <a:latin typeface="Calibri"/>
                          <a:cs typeface="Calibri"/>
                        </a:rPr>
                        <a:t>low</a:t>
                      </a:r>
                      <a:r>
                        <a:rPr sz="2500" spc="-45">
                          <a:latin typeface="Calibri"/>
                          <a:cs typeface="Calibri"/>
                        </a:rPr>
                        <a:t> </a:t>
                      </a:r>
                      <a:r>
                        <a:rPr sz="2500">
                          <a:latin typeface="Calibri"/>
                          <a:cs typeface="Calibri"/>
                        </a:rPr>
                        <a:t>levels</a:t>
                      </a:r>
                      <a:r>
                        <a:rPr sz="2500" spc="-40">
                          <a:latin typeface="Calibri"/>
                          <a:cs typeface="Calibri"/>
                        </a:rPr>
                        <a:t> </a:t>
                      </a:r>
                      <a:r>
                        <a:rPr sz="2500">
                          <a:latin typeface="Calibri"/>
                          <a:cs typeface="Calibri"/>
                        </a:rPr>
                        <a:t>of</a:t>
                      </a:r>
                      <a:r>
                        <a:rPr sz="2500" spc="-45">
                          <a:latin typeface="Calibri"/>
                          <a:cs typeface="Calibri"/>
                        </a:rPr>
                        <a:t> </a:t>
                      </a:r>
                      <a:r>
                        <a:rPr sz="2500">
                          <a:latin typeface="Calibri"/>
                          <a:cs typeface="Calibri"/>
                        </a:rPr>
                        <a:t>output,</a:t>
                      </a:r>
                      <a:r>
                        <a:rPr sz="2500" spc="-40">
                          <a:latin typeface="Calibri"/>
                          <a:cs typeface="Calibri"/>
                        </a:rPr>
                        <a:t> </a:t>
                      </a:r>
                      <a:r>
                        <a:rPr sz="2500">
                          <a:latin typeface="Calibri"/>
                          <a:cs typeface="Calibri"/>
                        </a:rPr>
                        <a:t>TVC</a:t>
                      </a:r>
                      <a:r>
                        <a:rPr sz="2500" spc="-45">
                          <a:latin typeface="Calibri"/>
                          <a:cs typeface="Calibri"/>
                        </a:rPr>
                        <a:t> </a:t>
                      </a:r>
                      <a:r>
                        <a:rPr sz="2500">
                          <a:latin typeface="Calibri"/>
                          <a:cs typeface="Calibri"/>
                        </a:rPr>
                        <a:t>is</a:t>
                      </a:r>
                      <a:r>
                        <a:rPr sz="2500" spc="-40">
                          <a:latin typeface="Calibri"/>
                          <a:cs typeface="Calibri"/>
                        </a:rPr>
                        <a:t> </a:t>
                      </a:r>
                      <a:r>
                        <a:rPr sz="2500" spc="-20">
                          <a:latin typeface="Calibri"/>
                          <a:cs typeface="Calibri"/>
                        </a:rPr>
                        <a:t>flat </a:t>
                      </a:r>
                      <a:r>
                        <a:rPr sz="2500">
                          <a:latin typeface="Calibri"/>
                          <a:cs typeface="Calibri"/>
                        </a:rPr>
                        <a:t>because</a:t>
                      </a:r>
                      <a:r>
                        <a:rPr sz="2500" spc="-90">
                          <a:latin typeface="Calibri"/>
                          <a:cs typeface="Calibri"/>
                        </a:rPr>
                        <a:t> </a:t>
                      </a:r>
                      <a:r>
                        <a:rPr sz="2500">
                          <a:latin typeface="Calibri"/>
                          <a:cs typeface="Calibri"/>
                        </a:rPr>
                        <a:t>MC</a:t>
                      </a:r>
                      <a:r>
                        <a:rPr sz="2500" spc="-85">
                          <a:latin typeface="Calibri"/>
                          <a:cs typeface="Calibri"/>
                        </a:rPr>
                        <a:t> </a:t>
                      </a:r>
                      <a:r>
                        <a:rPr sz="2500">
                          <a:latin typeface="Calibri"/>
                          <a:cs typeface="Calibri"/>
                        </a:rPr>
                        <a:t>are</a:t>
                      </a:r>
                      <a:r>
                        <a:rPr sz="2500" spc="-90">
                          <a:latin typeface="Calibri"/>
                          <a:cs typeface="Calibri"/>
                        </a:rPr>
                        <a:t> </a:t>
                      </a:r>
                      <a:r>
                        <a:rPr sz="2500" spc="-10">
                          <a:latin typeface="Calibri"/>
                          <a:cs typeface="Calibri"/>
                        </a:rPr>
                        <a:t>decreasing</a:t>
                      </a:r>
                      <a:endParaRPr sz="2500">
                        <a:latin typeface="Calibri"/>
                        <a:cs typeface="Calibri"/>
                      </a:endParaRPr>
                    </a:p>
                    <a:p>
                      <a:pPr marL="542925" marR="245745" indent="-420370">
                        <a:lnSpc>
                          <a:spcPct val="100000"/>
                        </a:lnSpc>
                        <a:buFont typeface="Arial MT"/>
                        <a:buChar char="●"/>
                        <a:tabLst>
                          <a:tab pos="542925" algn="l"/>
                        </a:tabLst>
                      </a:pPr>
                      <a:r>
                        <a:rPr sz="2500">
                          <a:latin typeface="Calibri"/>
                          <a:cs typeface="Calibri"/>
                        </a:rPr>
                        <a:t>at</a:t>
                      </a:r>
                      <a:r>
                        <a:rPr sz="2500" spc="-50">
                          <a:latin typeface="Calibri"/>
                          <a:cs typeface="Calibri"/>
                        </a:rPr>
                        <a:t> </a:t>
                      </a:r>
                      <a:r>
                        <a:rPr sz="2500">
                          <a:latin typeface="Calibri"/>
                          <a:cs typeface="Calibri"/>
                        </a:rPr>
                        <a:t>high</a:t>
                      </a:r>
                      <a:r>
                        <a:rPr sz="2500" spc="-40">
                          <a:latin typeface="Calibri"/>
                          <a:cs typeface="Calibri"/>
                        </a:rPr>
                        <a:t> </a:t>
                      </a:r>
                      <a:r>
                        <a:rPr sz="2500">
                          <a:latin typeface="Calibri"/>
                          <a:cs typeface="Calibri"/>
                        </a:rPr>
                        <a:t>levels</a:t>
                      </a:r>
                      <a:r>
                        <a:rPr sz="2500" spc="-40">
                          <a:latin typeface="Calibri"/>
                          <a:cs typeface="Calibri"/>
                        </a:rPr>
                        <a:t> </a:t>
                      </a:r>
                      <a:r>
                        <a:rPr sz="2500">
                          <a:latin typeface="Calibri"/>
                          <a:cs typeface="Calibri"/>
                        </a:rPr>
                        <a:t>of</a:t>
                      </a:r>
                      <a:r>
                        <a:rPr sz="2500" spc="-40">
                          <a:latin typeface="Calibri"/>
                          <a:cs typeface="Calibri"/>
                        </a:rPr>
                        <a:t> </a:t>
                      </a:r>
                      <a:r>
                        <a:rPr sz="2500">
                          <a:latin typeface="Calibri"/>
                          <a:cs typeface="Calibri"/>
                        </a:rPr>
                        <a:t>output,</a:t>
                      </a:r>
                      <a:r>
                        <a:rPr sz="2500" spc="-40">
                          <a:latin typeface="Calibri"/>
                          <a:cs typeface="Calibri"/>
                        </a:rPr>
                        <a:t> </a:t>
                      </a:r>
                      <a:r>
                        <a:rPr sz="2500">
                          <a:latin typeface="Calibri"/>
                          <a:cs typeface="Calibri"/>
                        </a:rPr>
                        <a:t>TVC</a:t>
                      </a:r>
                      <a:r>
                        <a:rPr sz="2500" spc="-40">
                          <a:latin typeface="Calibri"/>
                          <a:cs typeface="Calibri"/>
                        </a:rPr>
                        <a:t> </a:t>
                      </a:r>
                      <a:r>
                        <a:rPr sz="2500">
                          <a:latin typeface="Calibri"/>
                          <a:cs typeface="Calibri"/>
                        </a:rPr>
                        <a:t>is</a:t>
                      </a:r>
                      <a:r>
                        <a:rPr sz="2500" spc="-40">
                          <a:latin typeface="Calibri"/>
                          <a:cs typeface="Calibri"/>
                        </a:rPr>
                        <a:t> </a:t>
                      </a:r>
                      <a:r>
                        <a:rPr sz="2500" spc="-10">
                          <a:latin typeface="Calibri"/>
                          <a:cs typeface="Calibri"/>
                        </a:rPr>
                        <a:t>steep </a:t>
                      </a:r>
                      <a:r>
                        <a:rPr sz="2500">
                          <a:latin typeface="Calibri"/>
                          <a:cs typeface="Calibri"/>
                        </a:rPr>
                        <a:t>because</a:t>
                      </a:r>
                      <a:r>
                        <a:rPr sz="2500" spc="-90">
                          <a:latin typeface="Calibri"/>
                          <a:cs typeface="Calibri"/>
                        </a:rPr>
                        <a:t> </a:t>
                      </a:r>
                      <a:r>
                        <a:rPr sz="2500">
                          <a:latin typeface="Calibri"/>
                          <a:cs typeface="Calibri"/>
                        </a:rPr>
                        <a:t>MC</a:t>
                      </a:r>
                      <a:r>
                        <a:rPr sz="2500" spc="-85">
                          <a:latin typeface="Calibri"/>
                          <a:cs typeface="Calibri"/>
                        </a:rPr>
                        <a:t> </a:t>
                      </a:r>
                      <a:r>
                        <a:rPr sz="2500">
                          <a:latin typeface="Calibri"/>
                          <a:cs typeface="Calibri"/>
                        </a:rPr>
                        <a:t>are</a:t>
                      </a:r>
                      <a:r>
                        <a:rPr sz="2500" spc="-90">
                          <a:latin typeface="Calibri"/>
                          <a:cs typeface="Calibri"/>
                        </a:rPr>
                        <a:t> </a:t>
                      </a:r>
                      <a:r>
                        <a:rPr sz="2500" spc="-10">
                          <a:latin typeface="Calibri"/>
                          <a:cs typeface="Calibri"/>
                        </a:rPr>
                        <a:t>increasing</a:t>
                      </a:r>
                      <a:endParaRPr sz="2500">
                        <a:latin typeface="Calibri"/>
                        <a:cs typeface="Calibri"/>
                      </a:endParaRPr>
                    </a:p>
                  </a:txBody>
                  <a:tcPr marL="0" marR="0" marT="7302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542290" indent="-419734">
                        <a:lnSpc>
                          <a:spcPct val="100000"/>
                        </a:lnSpc>
                        <a:spcBef>
                          <a:spcPts val="575"/>
                        </a:spcBef>
                        <a:buFont typeface="Arial MT"/>
                        <a:buChar char="●"/>
                        <a:tabLst>
                          <a:tab pos="542290" algn="l"/>
                        </a:tabLst>
                      </a:pPr>
                      <a:r>
                        <a:rPr sz="2500">
                          <a:latin typeface="Calibri"/>
                          <a:cs typeface="Calibri"/>
                        </a:rPr>
                        <a:t>simply</a:t>
                      </a:r>
                      <a:r>
                        <a:rPr sz="2500" spc="-70">
                          <a:latin typeface="Calibri"/>
                          <a:cs typeface="Calibri"/>
                        </a:rPr>
                        <a:t> </a:t>
                      </a:r>
                      <a:r>
                        <a:rPr sz="2500">
                          <a:latin typeface="Calibri"/>
                          <a:cs typeface="Calibri"/>
                        </a:rPr>
                        <a:t>a</a:t>
                      </a:r>
                      <a:r>
                        <a:rPr sz="2500" spc="-65">
                          <a:latin typeface="Calibri"/>
                          <a:cs typeface="Calibri"/>
                        </a:rPr>
                        <a:t> </a:t>
                      </a:r>
                      <a:r>
                        <a:rPr sz="2500">
                          <a:latin typeface="Calibri"/>
                          <a:cs typeface="Calibri"/>
                        </a:rPr>
                        <a:t>TVC</a:t>
                      </a:r>
                      <a:r>
                        <a:rPr sz="2500" spc="-70">
                          <a:latin typeface="Calibri"/>
                          <a:cs typeface="Calibri"/>
                        </a:rPr>
                        <a:t> </a:t>
                      </a:r>
                      <a:r>
                        <a:rPr sz="2500">
                          <a:latin typeface="Calibri"/>
                          <a:cs typeface="Calibri"/>
                        </a:rPr>
                        <a:t>curve</a:t>
                      </a:r>
                      <a:r>
                        <a:rPr sz="2500" spc="-65">
                          <a:latin typeface="Calibri"/>
                          <a:cs typeface="Calibri"/>
                        </a:rPr>
                        <a:t> </a:t>
                      </a:r>
                      <a:r>
                        <a:rPr sz="2500" spc="-10">
                          <a:latin typeface="Calibri"/>
                          <a:cs typeface="Calibri"/>
                        </a:rPr>
                        <a:t>that’s</a:t>
                      </a:r>
                      <a:r>
                        <a:rPr sz="2500" spc="-70">
                          <a:latin typeface="Calibri"/>
                          <a:cs typeface="Calibri"/>
                        </a:rPr>
                        <a:t> </a:t>
                      </a:r>
                      <a:r>
                        <a:rPr sz="2500">
                          <a:latin typeface="Calibri"/>
                          <a:cs typeface="Calibri"/>
                        </a:rPr>
                        <a:t>shifted</a:t>
                      </a:r>
                      <a:r>
                        <a:rPr sz="2500" spc="-65">
                          <a:latin typeface="Calibri"/>
                          <a:cs typeface="Calibri"/>
                        </a:rPr>
                        <a:t> </a:t>
                      </a:r>
                      <a:r>
                        <a:rPr sz="2500" spc="-25">
                          <a:latin typeface="Calibri"/>
                          <a:cs typeface="Calibri"/>
                        </a:rPr>
                        <a:t>up</a:t>
                      </a:r>
                      <a:endParaRPr sz="2500">
                        <a:latin typeface="Calibri"/>
                        <a:cs typeface="Calibri"/>
                      </a:endParaRPr>
                    </a:p>
                    <a:p>
                      <a:pPr marL="542925" marR="339725" indent="-420370">
                        <a:lnSpc>
                          <a:spcPct val="100000"/>
                        </a:lnSpc>
                        <a:buFont typeface="Arial MT"/>
                        <a:buChar char="●"/>
                        <a:tabLst>
                          <a:tab pos="542925" algn="l"/>
                        </a:tabLst>
                      </a:pPr>
                      <a:r>
                        <a:rPr sz="2500">
                          <a:latin typeface="Calibri"/>
                          <a:cs typeface="Calibri"/>
                        </a:rPr>
                        <a:t>the</a:t>
                      </a:r>
                      <a:r>
                        <a:rPr sz="2500" spc="-65">
                          <a:latin typeface="Calibri"/>
                          <a:cs typeface="Calibri"/>
                        </a:rPr>
                        <a:t> </a:t>
                      </a:r>
                      <a:r>
                        <a:rPr sz="2500" spc="-10">
                          <a:latin typeface="Calibri"/>
                          <a:cs typeface="Calibri"/>
                        </a:rPr>
                        <a:t>distance</a:t>
                      </a:r>
                      <a:r>
                        <a:rPr sz="2500" spc="-65">
                          <a:latin typeface="Calibri"/>
                          <a:cs typeface="Calibri"/>
                        </a:rPr>
                        <a:t> </a:t>
                      </a:r>
                      <a:r>
                        <a:rPr sz="2500" spc="-10">
                          <a:latin typeface="Calibri"/>
                          <a:cs typeface="Calibri"/>
                        </a:rPr>
                        <a:t>between</a:t>
                      </a:r>
                      <a:r>
                        <a:rPr sz="2500" spc="-65">
                          <a:latin typeface="Calibri"/>
                          <a:cs typeface="Calibri"/>
                        </a:rPr>
                        <a:t> </a:t>
                      </a:r>
                      <a:r>
                        <a:rPr sz="2500">
                          <a:latin typeface="Calibri"/>
                          <a:cs typeface="Calibri"/>
                        </a:rPr>
                        <a:t>TC</a:t>
                      </a:r>
                      <a:r>
                        <a:rPr sz="2500" spc="-60">
                          <a:latin typeface="Calibri"/>
                          <a:cs typeface="Calibri"/>
                        </a:rPr>
                        <a:t> </a:t>
                      </a:r>
                      <a:r>
                        <a:rPr sz="2500">
                          <a:latin typeface="Calibri"/>
                          <a:cs typeface="Calibri"/>
                        </a:rPr>
                        <a:t>and</a:t>
                      </a:r>
                      <a:r>
                        <a:rPr sz="2500" spc="-65">
                          <a:latin typeface="Calibri"/>
                          <a:cs typeface="Calibri"/>
                        </a:rPr>
                        <a:t> </a:t>
                      </a:r>
                      <a:r>
                        <a:rPr sz="2500">
                          <a:latin typeface="Calibri"/>
                          <a:cs typeface="Calibri"/>
                        </a:rPr>
                        <a:t>TVC</a:t>
                      </a:r>
                      <a:r>
                        <a:rPr sz="2500" spc="-65">
                          <a:latin typeface="Calibri"/>
                          <a:cs typeface="Calibri"/>
                        </a:rPr>
                        <a:t> </a:t>
                      </a:r>
                      <a:r>
                        <a:rPr sz="2500" spc="-25">
                          <a:latin typeface="Calibri"/>
                          <a:cs typeface="Calibri"/>
                        </a:rPr>
                        <a:t>is TFV</a:t>
                      </a:r>
                      <a:endParaRPr sz="2500">
                        <a:latin typeface="Calibri"/>
                        <a:cs typeface="Calibri"/>
                      </a:endParaRPr>
                    </a:p>
                  </a:txBody>
                  <a:tcPr marL="0" marR="0" marT="7302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777650" y="4305364"/>
            <a:ext cx="5557154" cy="4529135"/>
          </a:xfrm>
          <a:prstGeom prst="rect">
            <a:avLst/>
          </a:prstGeom>
        </p:spPr>
      </p:pic>
      <p:sp>
        <p:nvSpPr>
          <p:cNvPr id="3" name="object 3"/>
          <p:cNvSpPr txBox="1">
            <a:spLocks noGrp="1"/>
          </p:cNvSpPr>
          <p:nvPr>
            <p:ph type="title"/>
          </p:nvPr>
        </p:nvSpPr>
        <p:spPr>
          <a:prstGeom prst="rect">
            <a:avLst/>
          </a:prstGeom>
        </p:spPr>
        <p:txBody>
          <a:bodyPr vert="horz" wrap="square" lIns="0" tIns="154824" rIns="0" bIns="0" rtlCol="0">
            <a:spAutoFit/>
          </a:bodyPr>
          <a:lstStyle/>
          <a:p>
            <a:pPr marL="102235">
              <a:lnSpc>
                <a:spcPct val="100000"/>
              </a:lnSpc>
              <a:spcBef>
                <a:spcPts val="100"/>
              </a:spcBef>
            </a:pPr>
            <a:r>
              <a:t>8.</a:t>
            </a:r>
            <a:r>
              <a:rPr spc="-100"/>
              <a:t> </a:t>
            </a:r>
            <a:r>
              <a:t>Output</a:t>
            </a:r>
            <a:r>
              <a:rPr spc="-95"/>
              <a:t> </a:t>
            </a:r>
            <a:r>
              <a:t>&amp;</a:t>
            </a:r>
            <a:r>
              <a:rPr spc="-95"/>
              <a:t> </a:t>
            </a:r>
            <a:r>
              <a:t>Costs</a:t>
            </a:r>
            <a:r>
              <a:rPr spc="-100"/>
              <a:t> </a:t>
            </a:r>
            <a:r>
              <a:t>-</a:t>
            </a:r>
            <a:r>
              <a:rPr spc="-95"/>
              <a:t> </a:t>
            </a:r>
            <a:r>
              <a:rPr spc="-90"/>
              <a:t>ATC,</a:t>
            </a:r>
            <a:r>
              <a:rPr spc="-95"/>
              <a:t> </a:t>
            </a:r>
            <a:r>
              <a:t>AFC,</a:t>
            </a:r>
            <a:r>
              <a:rPr spc="-95"/>
              <a:t> </a:t>
            </a:r>
            <a:r>
              <a:rPr spc="-55"/>
              <a:t>AVC,</a:t>
            </a:r>
            <a:r>
              <a:rPr spc="-100"/>
              <a:t> </a:t>
            </a:r>
            <a:r>
              <a:t>MC</a:t>
            </a:r>
            <a:r>
              <a:rPr spc="-95"/>
              <a:t> </a:t>
            </a:r>
            <a:r>
              <a:rPr spc="-10"/>
              <a:t>Curves</a:t>
            </a:r>
          </a:p>
        </p:txBody>
      </p:sp>
      <p:graphicFrame>
        <p:nvGraphicFramePr>
          <p:cNvPr id="4" name="object 4"/>
          <p:cNvGraphicFramePr>
            <a:graphicFrameLocks noGrp="1"/>
          </p:cNvGraphicFramePr>
          <p:nvPr/>
        </p:nvGraphicFramePr>
        <p:xfrm>
          <a:off x="947787" y="1871812"/>
          <a:ext cx="16676369" cy="2108200"/>
        </p:xfrm>
        <a:graphic>
          <a:graphicData uri="http://schemas.openxmlformats.org/drawingml/2006/table">
            <a:tbl>
              <a:tblPr firstRow="1" bandRow="1">
                <a:tableStyleId>{2D5ABB26-0587-4C30-8999-92F81FD0307C}</a:tableStyleId>
              </a:tblPr>
              <a:tblGrid>
                <a:gridCol w="3190240">
                  <a:extLst>
                    <a:ext uri="{9D8B030D-6E8A-4147-A177-3AD203B41FA5}">
                      <a16:colId xmlns:a16="http://schemas.microsoft.com/office/drawing/2014/main" val="20000"/>
                    </a:ext>
                  </a:extLst>
                </a:gridCol>
                <a:gridCol w="3232785">
                  <a:extLst>
                    <a:ext uri="{9D8B030D-6E8A-4147-A177-3AD203B41FA5}">
                      <a16:colId xmlns:a16="http://schemas.microsoft.com/office/drawing/2014/main" val="20001"/>
                    </a:ext>
                  </a:extLst>
                </a:gridCol>
                <a:gridCol w="6477000">
                  <a:extLst>
                    <a:ext uri="{9D8B030D-6E8A-4147-A177-3AD203B41FA5}">
                      <a16:colId xmlns:a16="http://schemas.microsoft.com/office/drawing/2014/main" val="20002"/>
                    </a:ext>
                  </a:extLst>
                </a:gridCol>
                <a:gridCol w="3776344">
                  <a:extLst>
                    <a:ext uri="{9D8B030D-6E8A-4147-A177-3AD203B41FA5}">
                      <a16:colId xmlns:a16="http://schemas.microsoft.com/office/drawing/2014/main" val="20003"/>
                    </a:ext>
                  </a:extLst>
                </a:gridCol>
              </a:tblGrid>
              <a:tr h="563245">
                <a:tc>
                  <a:txBody>
                    <a:bodyPr/>
                    <a:lstStyle/>
                    <a:p>
                      <a:pPr algn="ctr">
                        <a:lnSpc>
                          <a:spcPct val="100000"/>
                        </a:lnSpc>
                        <a:spcBef>
                          <a:spcPts val="575"/>
                        </a:spcBef>
                      </a:pPr>
                      <a:r>
                        <a:rPr sz="2500" b="1" spc="-25">
                          <a:latin typeface="Calibri"/>
                          <a:cs typeface="Calibri"/>
                        </a:rPr>
                        <a:t>AFC</a:t>
                      </a:r>
                      <a:endParaRPr sz="2500">
                        <a:latin typeface="Calibri"/>
                        <a:cs typeface="Calibri"/>
                      </a:endParaRPr>
                    </a:p>
                  </a:txBody>
                  <a:tcPr marL="0" marR="0" marT="7302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575"/>
                        </a:spcBef>
                      </a:pPr>
                      <a:r>
                        <a:rPr sz="2500" b="1" spc="-25">
                          <a:latin typeface="Calibri"/>
                          <a:cs typeface="Calibri"/>
                        </a:rPr>
                        <a:t>AVC</a:t>
                      </a:r>
                      <a:endParaRPr sz="2500">
                        <a:latin typeface="Calibri"/>
                        <a:cs typeface="Calibri"/>
                      </a:endParaRPr>
                    </a:p>
                  </a:txBody>
                  <a:tcPr marL="0" marR="0" marT="7302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575"/>
                        </a:spcBef>
                      </a:pPr>
                      <a:r>
                        <a:rPr sz="2500" b="1" spc="-25">
                          <a:latin typeface="Calibri"/>
                          <a:cs typeface="Calibri"/>
                        </a:rPr>
                        <a:t>ATC</a:t>
                      </a:r>
                      <a:endParaRPr sz="2500">
                        <a:latin typeface="Calibri"/>
                        <a:cs typeface="Calibri"/>
                      </a:endParaRPr>
                    </a:p>
                  </a:txBody>
                  <a:tcPr marL="0" marR="0" marT="7302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575"/>
                        </a:spcBef>
                      </a:pPr>
                      <a:r>
                        <a:rPr sz="2500" b="1" spc="-25">
                          <a:latin typeface="Calibri"/>
                          <a:cs typeface="Calibri"/>
                        </a:rPr>
                        <a:t>MC</a:t>
                      </a:r>
                      <a:endParaRPr sz="2500">
                        <a:latin typeface="Calibri"/>
                        <a:cs typeface="Calibri"/>
                      </a:endParaRPr>
                    </a:p>
                  </a:txBody>
                  <a:tcPr marL="0" marR="0" marT="7302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1544955">
                <a:tc>
                  <a:txBody>
                    <a:bodyPr/>
                    <a:lstStyle/>
                    <a:p>
                      <a:pPr marL="542925" marR="493395" indent="-420370">
                        <a:lnSpc>
                          <a:spcPct val="100000"/>
                        </a:lnSpc>
                        <a:spcBef>
                          <a:spcPts val="575"/>
                        </a:spcBef>
                        <a:buFont typeface="Arial MT"/>
                        <a:buChar char="●"/>
                        <a:tabLst>
                          <a:tab pos="542925" algn="l"/>
                        </a:tabLst>
                      </a:pPr>
                      <a:r>
                        <a:rPr sz="2500" spc="-10">
                          <a:latin typeface="Calibri"/>
                          <a:cs typeface="Calibri"/>
                        </a:rPr>
                        <a:t>decreases</a:t>
                      </a:r>
                      <a:r>
                        <a:rPr sz="2500" spc="-90">
                          <a:latin typeface="Calibri"/>
                          <a:cs typeface="Calibri"/>
                        </a:rPr>
                        <a:t> </a:t>
                      </a:r>
                      <a:r>
                        <a:rPr sz="2500" spc="-25">
                          <a:latin typeface="Calibri"/>
                          <a:cs typeface="Calibri"/>
                        </a:rPr>
                        <a:t>as </a:t>
                      </a:r>
                      <a:r>
                        <a:rPr sz="2500">
                          <a:latin typeface="Calibri"/>
                          <a:cs typeface="Calibri"/>
                        </a:rPr>
                        <a:t>output</a:t>
                      </a:r>
                      <a:r>
                        <a:rPr sz="2500" spc="-30">
                          <a:latin typeface="Calibri"/>
                          <a:cs typeface="Calibri"/>
                        </a:rPr>
                        <a:t> </a:t>
                      </a:r>
                      <a:r>
                        <a:rPr sz="2500" spc="-10">
                          <a:latin typeface="Calibri"/>
                          <a:cs typeface="Calibri"/>
                        </a:rPr>
                        <a:t>increases</a:t>
                      </a:r>
                      <a:endParaRPr sz="2500">
                        <a:latin typeface="Calibri"/>
                        <a:cs typeface="Calibri"/>
                      </a:endParaRPr>
                    </a:p>
                  </a:txBody>
                  <a:tcPr marL="0" marR="0" marT="7302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542290" indent="-419734">
                        <a:lnSpc>
                          <a:spcPct val="100000"/>
                        </a:lnSpc>
                        <a:spcBef>
                          <a:spcPts val="575"/>
                        </a:spcBef>
                        <a:buFont typeface="Arial MT"/>
                        <a:buChar char="●"/>
                        <a:tabLst>
                          <a:tab pos="542290" algn="l"/>
                        </a:tabLst>
                      </a:pPr>
                      <a:r>
                        <a:rPr sz="2500" spc="-10">
                          <a:latin typeface="Calibri"/>
                          <a:cs typeface="Calibri"/>
                        </a:rPr>
                        <a:t>U-shaped</a:t>
                      </a:r>
                      <a:endParaRPr sz="2500">
                        <a:latin typeface="Calibri"/>
                        <a:cs typeface="Calibri"/>
                      </a:endParaRPr>
                    </a:p>
                  </a:txBody>
                  <a:tcPr marL="0" marR="0" marT="7302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542290" indent="-419734">
                        <a:lnSpc>
                          <a:spcPct val="100000"/>
                        </a:lnSpc>
                        <a:spcBef>
                          <a:spcPts val="575"/>
                        </a:spcBef>
                        <a:buFont typeface="Arial MT"/>
                        <a:buChar char="●"/>
                        <a:tabLst>
                          <a:tab pos="542290" algn="l"/>
                        </a:tabLst>
                      </a:pPr>
                      <a:r>
                        <a:rPr sz="2500" spc="-10">
                          <a:latin typeface="Calibri"/>
                          <a:cs typeface="Calibri"/>
                        </a:rPr>
                        <a:t>U-shaped</a:t>
                      </a:r>
                      <a:endParaRPr sz="2500">
                        <a:latin typeface="Calibri"/>
                        <a:cs typeface="Calibri"/>
                      </a:endParaRPr>
                    </a:p>
                    <a:p>
                      <a:pPr marL="542290" marR="499109" indent="-420370">
                        <a:lnSpc>
                          <a:spcPct val="100000"/>
                        </a:lnSpc>
                        <a:buFont typeface="Arial MT"/>
                        <a:buChar char="●"/>
                        <a:tabLst>
                          <a:tab pos="542290" algn="l"/>
                        </a:tabLst>
                      </a:pPr>
                      <a:r>
                        <a:rPr sz="2500" spc="-10">
                          <a:latin typeface="Calibri"/>
                          <a:cs typeface="Calibri"/>
                        </a:rPr>
                        <a:t>distance</a:t>
                      </a:r>
                      <a:r>
                        <a:rPr sz="2500" spc="-60">
                          <a:latin typeface="Calibri"/>
                          <a:cs typeface="Calibri"/>
                        </a:rPr>
                        <a:t> </a:t>
                      </a:r>
                      <a:r>
                        <a:rPr sz="2500" spc="-10">
                          <a:latin typeface="Calibri"/>
                          <a:cs typeface="Calibri"/>
                        </a:rPr>
                        <a:t>between</a:t>
                      </a:r>
                      <a:r>
                        <a:rPr sz="2500" spc="-60">
                          <a:latin typeface="Calibri"/>
                          <a:cs typeface="Calibri"/>
                        </a:rPr>
                        <a:t> </a:t>
                      </a:r>
                      <a:r>
                        <a:rPr sz="2500" spc="-80">
                          <a:latin typeface="Calibri"/>
                          <a:cs typeface="Calibri"/>
                        </a:rPr>
                        <a:t>ATC</a:t>
                      </a:r>
                      <a:r>
                        <a:rPr sz="2500" spc="-60">
                          <a:latin typeface="Calibri"/>
                          <a:cs typeface="Calibri"/>
                        </a:rPr>
                        <a:t> </a:t>
                      </a:r>
                      <a:r>
                        <a:rPr sz="2500">
                          <a:latin typeface="Calibri"/>
                          <a:cs typeface="Calibri"/>
                        </a:rPr>
                        <a:t>&amp;</a:t>
                      </a:r>
                      <a:r>
                        <a:rPr sz="2500" spc="-60">
                          <a:latin typeface="Calibri"/>
                          <a:cs typeface="Calibri"/>
                        </a:rPr>
                        <a:t> </a:t>
                      </a:r>
                      <a:r>
                        <a:rPr sz="2500" spc="-20">
                          <a:latin typeface="Calibri"/>
                          <a:cs typeface="Calibri"/>
                        </a:rPr>
                        <a:t>AVC</a:t>
                      </a:r>
                      <a:r>
                        <a:rPr sz="2500" spc="-60">
                          <a:latin typeface="Calibri"/>
                          <a:cs typeface="Calibri"/>
                        </a:rPr>
                        <a:t> </a:t>
                      </a:r>
                      <a:r>
                        <a:rPr sz="2500">
                          <a:latin typeface="Calibri"/>
                          <a:cs typeface="Calibri"/>
                        </a:rPr>
                        <a:t>is</a:t>
                      </a:r>
                      <a:r>
                        <a:rPr sz="2500" spc="-60">
                          <a:latin typeface="Calibri"/>
                          <a:cs typeface="Calibri"/>
                        </a:rPr>
                        <a:t> </a:t>
                      </a:r>
                      <a:r>
                        <a:rPr sz="2500">
                          <a:latin typeface="Calibri"/>
                          <a:cs typeface="Calibri"/>
                        </a:rPr>
                        <a:t>AFC,</a:t>
                      </a:r>
                      <a:r>
                        <a:rPr sz="2500" spc="-60">
                          <a:latin typeface="Calibri"/>
                          <a:cs typeface="Calibri"/>
                        </a:rPr>
                        <a:t> </a:t>
                      </a:r>
                      <a:r>
                        <a:rPr sz="2500">
                          <a:latin typeface="Calibri"/>
                          <a:cs typeface="Calibri"/>
                        </a:rPr>
                        <a:t>and</a:t>
                      </a:r>
                      <a:r>
                        <a:rPr sz="2500" spc="-60">
                          <a:latin typeface="Calibri"/>
                          <a:cs typeface="Calibri"/>
                        </a:rPr>
                        <a:t> </a:t>
                      </a:r>
                      <a:r>
                        <a:rPr sz="2500" spc="-25">
                          <a:latin typeface="Calibri"/>
                          <a:cs typeface="Calibri"/>
                        </a:rPr>
                        <a:t>it </a:t>
                      </a:r>
                      <a:r>
                        <a:rPr sz="2500">
                          <a:latin typeface="Calibri"/>
                          <a:cs typeface="Calibri"/>
                        </a:rPr>
                        <a:t>shortens</a:t>
                      </a:r>
                      <a:r>
                        <a:rPr sz="2500" spc="-90">
                          <a:latin typeface="Calibri"/>
                          <a:cs typeface="Calibri"/>
                        </a:rPr>
                        <a:t> </a:t>
                      </a:r>
                      <a:r>
                        <a:rPr sz="2500">
                          <a:latin typeface="Calibri"/>
                          <a:cs typeface="Calibri"/>
                        </a:rPr>
                        <a:t>because</a:t>
                      </a:r>
                      <a:r>
                        <a:rPr sz="2500" spc="-75">
                          <a:latin typeface="Calibri"/>
                          <a:cs typeface="Calibri"/>
                        </a:rPr>
                        <a:t> </a:t>
                      </a:r>
                      <a:r>
                        <a:rPr sz="2500" spc="-80">
                          <a:latin typeface="Calibri"/>
                          <a:cs typeface="Calibri"/>
                        </a:rPr>
                        <a:t>ATC</a:t>
                      </a:r>
                      <a:r>
                        <a:rPr sz="2500" spc="-60">
                          <a:latin typeface="Calibri"/>
                          <a:cs typeface="Calibri"/>
                        </a:rPr>
                        <a:t> </a:t>
                      </a:r>
                      <a:r>
                        <a:rPr sz="2500">
                          <a:latin typeface="Calibri"/>
                          <a:cs typeface="Calibri"/>
                        </a:rPr>
                        <a:t>is</a:t>
                      </a:r>
                      <a:r>
                        <a:rPr sz="2500" spc="-75">
                          <a:latin typeface="Calibri"/>
                          <a:cs typeface="Calibri"/>
                        </a:rPr>
                        <a:t> </a:t>
                      </a:r>
                      <a:r>
                        <a:rPr sz="2500" spc="-10">
                          <a:latin typeface="Calibri"/>
                          <a:cs typeface="Calibri"/>
                        </a:rPr>
                        <a:t>decreasing</a:t>
                      </a:r>
                      <a:endParaRPr sz="2500">
                        <a:latin typeface="Calibri"/>
                        <a:cs typeface="Calibri"/>
                      </a:endParaRPr>
                    </a:p>
                  </a:txBody>
                  <a:tcPr marL="0" marR="0" marT="7302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542290" marR="99060" indent="-420370">
                        <a:lnSpc>
                          <a:spcPct val="100000"/>
                        </a:lnSpc>
                        <a:spcBef>
                          <a:spcPts val="575"/>
                        </a:spcBef>
                        <a:buFont typeface="Arial MT"/>
                        <a:buChar char="●"/>
                        <a:tabLst>
                          <a:tab pos="542290" algn="l"/>
                        </a:tabLst>
                      </a:pPr>
                      <a:r>
                        <a:rPr sz="2500" spc="-10">
                          <a:latin typeface="Calibri"/>
                          <a:cs typeface="Calibri"/>
                        </a:rPr>
                        <a:t>decreases</a:t>
                      </a:r>
                      <a:r>
                        <a:rPr sz="2500" spc="-60">
                          <a:latin typeface="Calibri"/>
                          <a:cs typeface="Calibri"/>
                        </a:rPr>
                        <a:t> </a:t>
                      </a:r>
                      <a:r>
                        <a:rPr sz="2500">
                          <a:latin typeface="Calibri"/>
                          <a:cs typeface="Calibri"/>
                        </a:rPr>
                        <a:t>until</a:t>
                      </a:r>
                      <a:r>
                        <a:rPr sz="2500" spc="-55">
                          <a:latin typeface="Calibri"/>
                          <a:cs typeface="Calibri"/>
                        </a:rPr>
                        <a:t> </a:t>
                      </a:r>
                      <a:r>
                        <a:rPr sz="2500">
                          <a:latin typeface="Calibri"/>
                          <a:cs typeface="Calibri"/>
                        </a:rPr>
                        <a:t>a</a:t>
                      </a:r>
                      <a:r>
                        <a:rPr sz="2500" spc="-55">
                          <a:latin typeface="Calibri"/>
                          <a:cs typeface="Calibri"/>
                        </a:rPr>
                        <a:t> </a:t>
                      </a:r>
                      <a:r>
                        <a:rPr sz="2500" spc="-10">
                          <a:latin typeface="Calibri"/>
                          <a:cs typeface="Calibri"/>
                        </a:rPr>
                        <a:t>certain </a:t>
                      </a:r>
                      <a:r>
                        <a:rPr sz="2500">
                          <a:latin typeface="Calibri"/>
                          <a:cs typeface="Calibri"/>
                        </a:rPr>
                        <a:t>point</a:t>
                      </a:r>
                      <a:r>
                        <a:rPr sz="2500" spc="-65">
                          <a:latin typeface="Calibri"/>
                          <a:cs typeface="Calibri"/>
                        </a:rPr>
                        <a:t> </a:t>
                      </a:r>
                      <a:r>
                        <a:rPr sz="2500" spc="-10">
                          <a:latin typeface="Calibri"/>
                          <a:cs typeface="Calibri"/>
                        </a:rPr>
                        <a:t>before</a:t>
                      </a:r>
                      <a:r>
                        <a:rPr sz="2500" spc="-60">
                          <a:latin typeface="Calibri"/>
                          <a:cs typeface="Calibri"/>
                        </a:rPr>
                        <a:t> </a:t>
                      </a:r>
                      <a:r>
                        <a:rPr sz="2500">
                          <a:latin typeface="Calibri"/>
                          <a:cs typeface="Calibri"/>
                        </a:rPr>
                        <a:t>it</a:t>
                      </a:r>
                      <a:r>
                        <a:rPr sz="2500" spc="-65">
                          <a:latin typeface="Calibri"/>
                          <a:cs typeface="Calibri"/>
                        </a:rPr>
                        <a:t> </a:t>
                      </a:r>
                      <a:r>
                        <a:rPr sz="2500" spc="-10">
                          <a:latin typeface="Calibri"/>
                          <a:cs typeface="Calibri"/>
                        </a:rPr>
                        <a:t>begins increasing</a:t>
                      </a:r>
                      <a:endParaRPr sz="2500">
                        <a:latin typeface="Calibri"/>
                        <a:cs typeface="Calibri"/>
                      </a:endParaRPr>
                    </a:p>
                  </a:txBody>
                  <a:tcPr marL="0" marR="0" marT="7302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bl>
          </a:graphicData>
        </a:graphic>
      </p:graphicFrame>
      <p:sp>
        <p:nvSpPr>
          <p:cNvPr id="5" name="object 5"/>
          <p:cNvSpPr txBox="1"/>
          <p:nvPr/>
        </p:nvSpPr>
        <p:spPr>
          <a:xfrm>
            <a:off x="8274968" y="5206897"/>
            <a:ext cx="6736080" cy="1808480"/>
          </a:xfrm>
          <a:prstGeom prst="rect">
            <a:avLst/>
          </a:prstGeom>
        </p:spPr>
        <p:txBody>
          <a:bodyPr vert="horz" wrap="square" lIns="0" tIns="210820" rIns="0" bIns="0" rtlCol="0">
            <a:spAutoFit/>
          </a:bodyPr>
          <a:lstStyle/>
          <a:p>
            <a:pPr marL="440055" indent="-427355">
              <a:lnSpc>
                <a:spcPct val="100000"/>
              </a:lnSpc>
              <a:spcBef>
                <a:spcPts val="1660"/>
              </a:spcBef>
              <a:buFont typeface="Arial MT"/>
              <a:buChar char="●"/>
              <a:tabLst>
                <a:tab pos="440055" algn="l"/>
              </a:tabLst>
            </a:pPr>
            <a:r>
              <a:rPr sz="2600">
                <a:latin typeface="Calibri"/>
                <a:cs typeface="Calibri"/>
              </a:rPr>
              <a:t>MC</a:t>
            </a:r>
            <a:r>
              <a:rPr sz="2600" spc="-25">
                <a:latin typeface="Calibri"/>
                <a:cs typeface="Calibri"/>
              </a:rPr>
              <a:t> </a:t>
            </a:r>
            <a:r>
              <a:rPr sz="2600">
                <a:latin typeface="Calibri"/>
                <a:cs typeface="Calibri"/>
              </a:rPr>
              <a:t>is</a:t>
            </a:r>
            <a:r>
              <a:rPr sz="2600" spc="-25">
                <a:latin typeface="Calibri"/>
                <a:cs typeface="Calibri"/>
              </a:rPr>
              <a:t> </a:t>
            </a:r>
            <a:r>
              <a:rPr sz="2600">
                <a:latin typeface="Calibri"/>
                <a:cs typeface="Calibri"/>
              </a:rPr>
              <a:t>below</a:t>
            </a:r>
            <a:r>
              <a:rPr sz="2600" spc="-25">
                <a:latin typeface="Calibri"/>
                <a:cs typeface="Calibri"/>
              </a:rPr>
              <a:t> </a:t>
            </a:r>
            <a:r>
              <a:rPr sz="2600" spc="-70">
                <a:latin typeface="Calibri"/>
                <a:cs typeface="Calibri"/>
              </a:rPr>
              <a:t>AVC/ATC</a:t>
            </a:r>
            <a:r>
              <a:rPr sz="2600" spc="-25">
                <a:latin typeface="Calibri"/>
                <a:cs typeface="Calibri"/>
              </a:rPr>
              <a:t> </a:t>
            </a:r>
            <a:r>
              <a:rPr sz="2600">
                <a:latin typeface="Arial MT"/>
                <a:cs typeface="Arial MT"/>
              </a:rPr>
              <a:t>→</a:t>
            </a:r>
            <a:r>
              <a:rPr sz="2600" spc="-155">
                <a:latin typeface="Arial MT"/>
                <a:cs typeface="Arial MT"/>
              </a:rPr>
              <a:t> </a:t>
            </a:r>
            <a:r>
              <a:rPr sz="2600" spc="-70">
                <a:latin typeface="Calibri"/>
                <a:cs typeface="Calibri"/>
              </a:rPr>
              <a:t>AVC/ATC</a:t>
            </a:r>
            <a:r>
              <a:rPr sz="2600" spc="-25">
                <a:latin typeface="Calibri"/>
                <a:cs typeface="Calibri"/>
              </a:rPr>
              <a:t> </a:t>
            </a:r>
            <a:r>
              <a:rPr sz="2600">
                <a:latin typeface="Calibri"/>
                <a:cs typeface="Calibri"/>
              </a:rPr>
              <a:t>is</a:t>
            </a:r>
            <a:r>
              <a:rPr sz="2600" spc="-25">
                <a:latin typeface="Calibri"/>
                <a:cs typeface="Calibri"/>
              </a:rPr>
              <a:t> </a:t>
            </a:r>
            <a:r>
              <a:rPr sz="2600" spc="-10">
                <a:latin typeface="Calibri"/>
                <a:cs typeface="Calibri"/>
              </a:rPr>
              <a:t>decreasing</a:t>
            </a:r>
            <a:endParaRPr sz="2600">
              <a:latin typeface="Calibri"/>
              <a:cs typeface="Calibri"/>
            </a:endParaRPr>
          </a:p>
          <a:p>
            <a:pPr marL="440055" indent="-427355">
              <a:lnSpc>
                <a:spcPct val="100000"/>
              </a:lnSpc>
              <a:spcBef>
                <a:spcPts val="1560"/>
              </a:spcBef>
              <a:buFont typeface="Arial MT"/>
              <a:buChar char="●"/>
              <a:tabLst>
                <a:tab pos="440055" algn="l"/>
              </a:tabLst>
            </a:pPr>
            <a:r>
              <a:rPr sz="2600">
                <a:latin typeface="Calibri"/>
                <a:cs typeface="Calibri"/>
              </a:rPr>
              <a:t>MC</a:t>
            </a:r>
            <a:r>
              <a:rPr sz="2600" spc="-35">
                <a:latin typeface="Calibri"/>
                <a:cs typeface="Calibri"/>
              </a:rPr>
              <a:t> </a:t>
            </a:r>
            <a:r>
              <a:rPr sz="2600">
                <a:latin typeface="Calibri"/>
                <a:cs typeface="Calibri"/>
              </a:rPr>
              <a:t>is</a:t>
            </a:r>
            <a:r>
              <a:rPr sz="2600" spc="-35">
                <a:latin typeface="Calibri"/>
                <a:cs typeface="Calibri"/>
              </a:rPr>
              <a:t> </a:t>
            </a:r>
            <a:r>
              <a:rPr sz="2600">
                <a:latin typeface="Calibri"/>
                <a:cs typeface="Calibri"/>
              </a:rPr>
              <a:t>above</a:t>
            </a:r>
            <a:r>
              <a:rPr sz="2600" spc="-30">
                <a:latin typeface="Calibri"/>
                <a:cs typeface="Calibri"/>
              </a:rPr>
              <a:t> </a:t>
            </a:r>
            <a:r>
              <a:rPr sz="2600" spc="-70">
                <a:latin typeface="Calibri"/>
                <a:cs typeface="Calibri"/>
              </a:rPr>
              <a:t>AVC/ATC</a:t>
            </a:r>
            <a:r>
              <a:rPr sz="2600" spc="-35">
                <a:latin typeface="Calibri"/>
                <a:cs typeface="Calibri"/>
              </a:rPr>
              <a:t> </a:t>
            </a:r>
            <a:r>
              <a:rPr sz="2600">
                <a:latin typeface="Arial MT"/>
                <a:cs typeface="Arial MT"/>
              </a:rPr>
              <a:t>→</a:t>
            </a:r>
            <a:r>
              <a:rPr sz="2600" spc="-165">
                <a:latin typeface="Arial MT"/>
                <a:cs typeface="Arial MT"/>
              </a:rPr>
              <a:t> </a:t>
            </a:r>
            <a:r>
              <a:rPr sz="2600" spc="-70">
                <a:latin typeface="Calibri"/>
                <a:cs typeface="Calibri"/>
              </a:rPr>
              <a:t>AVC/ATC</a:t>
            </a:r>
            <a:r>
              <a:rPr sz="2600" spc="-35">
                <a:latin typeface="Calibri"/>
                <a:cs typeface="Calibri"/>
              </a:rPr>
              <a:t> </a:t>
            </a:r>
            <a:r>
              <a:rPr sz="2600">
                <a:latin typeface="Calibri"/>
                <a:cs typeface="Calibri"/>
              </a:rPr>
              <a:t>is</a:t>
            </a:r>
            <a:r>
              <a:rPr sz="2600" spc="-35">
                <a:latin typeface="Calibri"/>
                <a:cs typeface="Calibri"/>
              </a:rPr>
              <a:t> </a:t>
            </a:r>
            <a:r>
              <a:rPr sz="2600" spc="-10">
                <a:latin typeface="Calibri"/>
                <a:cs typeface="Calibri"/>
              </a:rPr>
              <a:t>increasing</a:t>
            </a:r>
            <a:endParaRPr sz="2600">
              <a:latin typeface="Calibri"/>
              <a:cs typeface="Calibri"/>
            </a:endParaRPr>
          </a:p>
          <a:p>
            <a:pPr marL="440055" indent="-427355">
              <a:lnSpc>
                <a:spcPct val="100000"/>
              </a:lnSpc>
              <a:spcBef>
                <a:spcPts val="1560"/>
              </a:spcBef>
              <a:buFont typeface="Arial MT"/>
              <a:buChar char="●"/>
              <a:tabLst>
                <a:tab pos="440055" algn="l"/>
                <a:tab pos="1287145" algn="l"/>
              </a:tabLst>
            </a:pPr>
            <a:r>
              <a:rPr sz="2600">
                <a:latin typeface="Calibri"/>
                <a:cs typeface="Calibri"/>
              </a:rPr>
              <a:t>MC</a:t>
            </a:r>
            <a:r>
              <a:rPr sz="2600" spc="-50">
                <a:latin typeface="Calibri"/>
                <a:cs typeface="Calibri"/>
              </a:rPr>
              <a:t> =</a:t>
            </a:r>
            <a:r>
              <a:rPr sz="2600">
                <a:latin typeface="Calibri"/>
                <a:cs typeface="Calibri"/>
              </a:rPr>
              <a:t>	</a:t>
            </a:r>
            <a:r>
              <a:rPr sz="2600" spc="-70">
                <a:latin typeface="Calibri"/>
                <a:cs typeface="Calibri"/>
              </a:rPr>
              <a:t>AVC/ATC</a:t>
            </a:r>
            <a:r>
              <a:rPr sz="2600" spc="-25">
                <a:latin typeface="Calibri"/>
                <a:cs typeface="Calibri"/>
              </a:rPr>
              <a:t> </a:t>
            </a:r>
            <a:r>
              <a:rPr sz="2600">
                <a:latin typeface="Arial MT"/>
                <a:cs typeface="Arial MT"/>
              </a:rPr>
              <a:t>→</a:t>
            </a:r>
            <a:r>
              <a:rPr sz="2600" spc="-160">
                <a:latin typeface="Arial MT"/>
                <a:cs typeface="Arial MT"/>
              </a:rPr>
              <a:t> </a:t>
            </a:r>
            <a:r>
              <a:rPr sz="2600" spc="-70">
                <a:latin typeface="Calibri"/>
                <a:cs typeface="Calibri"/>
              </a:rPr>
              <a:t>AVC/ATC</a:t>
            </a:r>
            <a:r>
              <a:rPr sz="2600" spc="-20">
                <a:latin typeface="Calibri"/>
                <a:cs typeface="Calibri"/>
              </a:rPr>
              <a:t> </a:t>
            </a:r>
            <a:r>
              <a:rPr sz="2600">
                <a:latin typeface="Calibri"/>
                <a:cs typeface="Calibri"/>
              </a:rPr>
              <a:t>is</a:t>
            </a:r>
            <a:r>
              <a:rPr sz="2600" spc="-25">
                <a:latin typeface="Calibri"/>
                <a:cs typeface="Calibri"/>
              </a:rPr>
              <a:t> </a:t>
            </a:r>
            <a:r>
              <a:rPr sz="2600">
                <a:latin typeface="Calibri"/>
                <a:cs typeface="Calibri"/>
              </a:rPr>
              <a:t>at</a:t>
            </a:r>
            <a:r>
              <a:rPr sz="2600" spc="-20">
                <a:latin typeface="Calibri"/>
                <a:cs typeface="Calibri"/>
              </a:rPr>
              <a:t> </a:t>
            </a:r>
            <a:r>
              <a:rPr sz="2600" spc="-10">
                <a:latin typeface="Calibri"/>
                <a:cs typeface="Calibri"/>
              </a:rPr>
              <a:t>minimum</a:t>
            </a:r>
            <a:endParaRPr sz="2600">
              <a:latin typeface="Calibri"/>
              <a:cs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952025" y="1919450"/>
            <a:ext cx="6569675" cy="5905050"/>
          </a:xfrm>
          <a:prstGeom prst="rect">
            <a:avLst/>
          </a:prstGeom>
        </p:spPr>
      </p:pic>
      <p:sp>
        <p:nvSpPr>
          <p:cNvPr id="3" name="object 3"/>
          <p:cNvSpPr txBox="1"/>
          <p:nvPr/>
        </p:nvSpPr>
        <p:spPr>
          <a:xfrm>
            <a:off x="906124" y="1894050"/>
            <a:ext cx="9914275" cy="505267"/>
          </a:xfrm>
          <a:prstGeom prst="rect">
            <a:avLst/>
          </a:prstGeom>
        </p:spPr>
        <p:txBody>
          <a:bodyPr vert="horz" wrap="square" lIns="0" tIns="12700" rIns="0" bIns="0" rtlCol="0">
            <a:spAutoFit/>
          </a:bodyPr>
          <a:lstStyle/>
          <a:p>
            <a:pPr marL="12700">
              <a:lnSpc>
                <a:spcPct val="100000"/>
              </a:lnSpc>
              <a:spcBef>
                <a:spcPts val="100"/>
              </a:spcBef>
            </a:pPr>
            <a:r>
              <a:rPr sz="3200" b="1" u="heavy">
                <a:solidFill>
                  <a:srgbClr val="1155CC"/>
                </a:solidFill>
                <a:uFill>
                  <a:solidFill>
                    <a:srgbClr val="1155CC"/>
                  </a:solidFill>
                </a:uFill>
                <a:latin typeface="Calibri"/>
                <a:cs typeface="Calibri"/>
              </a:rPr>
              <a:t>Q1</a:t>
            </a:r>
            <a:r>
              <a:rPr sz="3200" b="1">
                <a:latin typeface="Calibri"/>
                <a:cs typeface="Calibri"/>
              </a:rPr>
              <a:t>:</a:t>
            </a:r>
            <a:r>
              <a:rPr sz="3200" b="1" spc="-70">
                <a:latin typeface="Calibri"/>
                <a:cs typeface="Calibri"/>
              </a:rPr>
              <a:t> </a:t>
            </a:r>
            <a:r>
              <a:rPr sz="3200">
                <a:latin typeface="Calibri"/>
                <a:cs typeface="Calibri"/>
              </a:rPr>
              <a:t>Explain</a:t>
            </a:r>
            <a:r>
              <a:rPr sz="3200" spc="-70">
                <a:latin typeface="Calibri"/>
                <a:cs typeface="Calibri"/>
              </a:rPr>
              <a:t> </a:t>
            </a:r>
            <a:r>
              <a:rPr sz="3200">
                <a:latin typeface="Calibri"/>
                <a:cs typeface="Calibri"/>
              </a:rPr>
              <a:t>why</a:t>
            </a:r>
            <a:r>
              <a:rPr sz="3200" spc="-65">
                <a:latin typeface="Calibri"/>
                <a:cs typeface="Calibri"/>
              </a:rPr>
              <a:t> </a:t>
            </a:r>
            <a:r>
              <a:rPr sz="3200">
                <a:latin typeface="Calibri"/>
                <a:cs typeface="Calibri"/>
              </a:rPr>
              <a:t>the</a:t>
            </a:r>
            <a:r>
              <a:rPr sz="3200" spc="-70">
                <a:latin typeface="Calibri"/>
                <a:cs typeface="Calibri"/>
              </a:rPr>
              <a:t> </a:t>
            </a:r>
            <a:r>
              <a:rPr sz="3200">
                <a:latin typeface="Calibri"/>
                <a:cs typeface="Calibri"/>
              </a:rPr>
              <a:t>PPF</a:t>
            </a:r>
            <a:r>
              <a:rPr sz="3200" spc="-70">
                <a:latin typeface="Calibri"/>
                <a:cs typeface="Calibri"/>
              </a:rPr>
              <a:t> </a:t>
            </a:r>
            <a:r>
              <a:rPr sz="3200">
                <a:latin typeface="Calibri"/>
                <a:cs typeface="Calibri"/>
              </a:rPr>
              <a:t>curves</a:t>
            </a:r>
            <a:r>
              <a:rPr sz="3200" spc="-65">
                <a:latin typeface="Calibri"/>
                <a:cs typeface="Calibri"/>
              </a:rPr>
              <a:t> </a:t>
            </a:r>
            <a:r>
              <a:rPr sz="3200">
                <a:latin typeface="Calibri"/>
                <a:cs typeface="Calibri"/>
              </a:rPr>
              <a:t>outwards</a:t>
            </a:r>
            <a:r>
              <a:rPr sz="3200" spc="-70">
                <a:latin typeface="Calibri"/>
                <a:cs typeface="Calibri"/>
              </a:rPr>
              <a:t> </a:t>
            </a:r>
            <a:r>
              <a:rPr sz="3200" spc="-10">
                <a:latin typeface="Calibri"/>
                <a:cs typeface="Calibri"/>
              </a:rPr>
              <a:t>(concave</a:t>
            </a:r>
            <a:r>
              <a:rPr sz="3200" spc="-70">
                <a:latin typeface="Calibri"/>
                <a:cs typeface="Calibri"/>
              </a:rPr>
              <a:t> </a:t>
            </a:r>
            <a:r>
              <a:rPr sz="3200" spc="-10">
                <a:latin typeface="Calibri"/>
                <a:cs typeface="Calibri"/>
              </a:rPr>
              <a:t>shape)?</a:t>
            </a:r>
            <a:endParaRPr sz="3200">
              <a:latin typeface="Calibri"/>
              <a:cs typeface="Calibri"/>
            </a:endParaRPr>
          </a:p>
        </p:txBody>
      </p:sp>
      <p:sp>
        <p:nvSpPr>
          <p:cNvPr id="4" name="object 4"/>
          <p:cNvSpPr txBox="1"/>
          <p:nvPr/>
        </p:nvSpPr>
        <p:spPr>
          <a:xfrm>
            <a:off x="906124" y="6024090"/>
            <a:ext cx="7552075" cy="505267"/>
          </a:xfrm>
          <a:prstGeom prst="rect">
            <a:avLst/>
          </a:prstGeom>
        </p:spPr>
        <p:txBody>
          <a:bodyPr vert="horz" wrap="square" lIns="0" tIns="12700" rIns="0" bIns="0" rtlCol="0" anchor="t">
            <a:spAutoFit/>
          </a:bodyPr>
          <a:lstStyle/>
          <a:p>
            <a:pPr marL="12700">
              <a:lnSpc>
                <a:spcPct val="100000"/>
              </a:lnSpc>
              <a:spcBef>
                <a:spcPts val="100"/>
              </a:spcBef>
            </a:pPr>
            <a:r>
              <a:rPr sz="3200" b="1" u="heavy">
                <a:solidFill>
                  <a:srgbClr val="1155CC"/>
                </a:solidFill>
                <a:uFill>
                  <a:solidFill>
                    <a:srgbClr val="1155CC"/>
                  </a:solidFill>
                </a:uFill>
                <a:latin typeface="Calibri"/>
                <a:cs typeface="Calibri"/>
              </a:rPr>
              <a:t>Q2</a:t>
            </a:r>
            <a:r>
              <a:rPr sz="3200" b="1">
                <a:latin typeface="Calibri"/>
                <a:cs typeface="Calibri"/>
              </a:rPr>
              <a:t>:</a:t>
            </a:r>
            <a:r>
              <a:rPr sz="3200" b="1" spc="-40">
                <a:latin typeface="Calibri"/>
                <a:cs typeface="Calibri"/>
              </a:rPr>
              <a:t> </a:t>
            </a:r>
            <a:r>
              <a:rPr sz="3200">
                <a:latin typeface="Calibri"/>
                <a:cs typeface="Calibri"/>
              </a:rPr>
              <a:t>How</a:t>
            </a:r>
            <a:r>
              <a:rPr sz="3200" spc="-35">
                <a:latin typeface="Calibri"/>
                <a:cs typeface="Calibri"/>
              </a:rPr>
              <a:t> </a:t>
            </a:r>
            <a:r>
              <a:rPr sz="3200">
                <a:latin typeface="Calibri"/>
                <a:cs typeface="Calibri"/>
              </a:rPr>
              <a:t>can</a:t>
            </a:r>
            <a:r>
              <a:rPr sz="3200" spc="-35">
                <a:latin typeface="Calibri"/>
                <a:cs typeface="Calibri"/>
              </a:rPr>
              <a:t> </a:t>
            </a:r>
            <a:r>
              <a:rPr sz="3200">
                <a:latin typeface="Calibri"/>
                <a:cs typeface="Calibri"/>
              </a:rPr>
              <a:t>the</a:t>
            </a:r>
            <a:r>
              <a:rPr sz="3200" spc="-35">
                <a:latin typeface="Calibri"/>
                <a:cs typeface="Calibri"/>
              </a:rPr>
              <a:t> </a:t>
            </a:r>
            <a:r>
              <a:rPr sz="3200">
                <a:latin typeface="Calibri"/>
                <a:cs typeface="Calibri"/>
              </a:rPr>
              <a:t>PPF</a:t>
            </a:r>
            <a:r>
              <a:rPr sz="3200" spc="-35">
                <a:latin typeface="Calibri"/>
                <a:cs typeface="Calibri"/>
              </a:rPr>
              <a:t> </a:t>
            </a:r>
            <a:r>
              <a:rPr sz="3200">
                <a:latin typeface="Calibri"/>
                <a:cs typeface="Calibri"/>
              </a:rPr>
              <a:t>be</a:t>
            </a:r>
            <a:r>
              <a:rPr sz="3200" spc="-35">
                <a:latin typeface="Calibri"/>
                <a:cs typeface="Calibri"/>
              </a:rPr>
              <a:t> </a:t>
            </a:r>
            <a:r>
              <a:rPr sz="3200">
                <a:latin typeface="Calibri"/>
                <a:cs typeface="Calibri"/>
              </a:rPr>
              <a:t>pushed</a:t>
            </a:r>
            <a:r>
              <a:rPr sz="3200" spc="-35">
                <a:latin typeface="Calibri"/>
                <a:cs typeface="Calibri"/>
              </a:rPr>
              <a:t> </a:t>
            </a:r>
            <a:r>
              <a:rPr lang="en-US" sz="3200" spc="-10">
                <a:latin typeface="Calibri"/>
                <a:cs typeface="Calibri"/>
              </a:rPr>
              <a:t>inwards</a:t>
            </a:r>
            <a:r>
              <a:rPr sz="3200" spc="-10">
                <a:latin typeface="Calibri"/>
                <a:cs typeface="Calibri"/>
              </a:rPr>
              <a:t>?</a:t>
            </a:r>
            <a:endParaRPr sz="3200">
              <a:latin typeface="Calibri"/>
              <a:cs typeface="Calibri"/>
            </a:endParaRPr>
          </a:p>
        </p:txBody>
      </p:sp>
      <p:sp>
        <p:nvSpPr>
          <p:cNvPr id="5" name="object 5"/>
          <p:cNvSpPr txBox="1">
            <a:spLocks noGrp="1"/>
          </p:cNvSpPr>
          <p:nvPr>
            <p:ph type="title"/>
          </p:nvPr>
        </p:nvSpPr>
        <p:spPr>
          <a:prstGeom prst="rect">
            <a:avLst/>
          </a:prstGeom>
        </p:spPr>
        <p:txBody>
          <a:bodyPr vert="horz" wrap="square" lIns="0" tIns="327029" rIns="0" bIns="0" rtlCol="0">
            <a:spAutoFit/>
          </a:bodyPr>
          <a:lstStyle/>
          <a:p>
            <a:pPr marL="200660">
              <a:lnSpc>
                <a:spcPct val="100000"/>
              </a:lnSpc>
              <a:spcBef>
                <a:spcPts val="100"/>
              </a:spcBef>
            </a:pPr>
            <a:r>
              <a:rPr sz="4200"/>
              <a:t>2.</a:t>
            </a:r>
            <a:r>
              <a:rPr sz="4200" spc="-10"/>
              <a:t> </a:t>
            </a:r>
            <a:r>
              <a:rPr sz="4200" spc="-25"/>
              <a:t>PPF</a:t>
            </a:r>
            <a:endParaRPr sz="42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359399" y="2272657"/>
            <a:ext cx="3509010" cy="2303780"/>
          </a:xfrm>
          <a:prstGeom prst="rect">
            <a:avLst/>
          </a:prstGeom>
        </p:spPr>
        <p:txBody>
          <a:bodyPr vert="horz" wrap="square" lIns="0" tIns="71755" rIns="0" bIns="0" rtlCol="0">
            <a:spAutoFit/>
          </a:bodyPr>
          <a:lstStyle/>
          <a:p>
            <a:pPr marL="12700">
              <a:lnSpc>
                <a:spcPct val="100000"/>
              </a:lnSpc>
              <a:spcBef>
                <a:spcPts val="565"/>
              </a:spcBef>
            </a:pPr>
            <a:r>
              <a:rPr sz="2600" b="1" u="heavy">
                <a:solidFill>
                  <a:srgbClr val="1155CC"/>
                </a:solidFill>
                <a:uFill>
                  <a:solidFill>
                    <a:srgbClr val="1155CC"/>
                  </a:solidFill>
                </a:uFill>
                <a:latin typeface="Calibri"/>
                <a:cs typeface="Calibri"/>
              </a:rPr>
              <a:t>Q23:</a:t>
            </a:r>
            <a:r>
              <a:rPr sz="2600" b="1" spc="-20">
                <a:solidFill>
                  <a:srgbClr val="1155CC"/>
                </a:solidFill>
                <a:latin typeface="Calibri"/>
                <a:cs typeface="Calibri"/>
              </a:rPr>
              <a:t> </a:t>
            </a:r>
            <a:r>
              <a:rPr sz="2600">
                <a:latin typeface="Calibri"/>
                <a:cs typeface="Calibri"/>
              </a:rPr>
              <a:t>When</a:t>
            </a:r>
            <a:r>
              <a:rPr sz="2600" spc="-25">
                <a:latin typeface="Calibri"/>
                <a:cs typeface="Calibri"/>
              </a:rPr>
              <a:t> </a:t>
            </a:r>
            <a:r>
              <a:rPr sz="2600">
                <a:latin typeface="Calibri"/>
                <a:cs typeface="Calibri"/>
              </a:rPr>
              <a:t>MC</a:t>
            </a:r>
            <a:r>
              <a:rPr sz="2600" spc="-25">
                <a:latin typeface="Calibri"/>
                <a:cs typeface="Calibri"/>
              </a:rPr>
              <a:t> </a:t>
            </a:r>
            <a:r>
              <a:rPr sz="2600">
                <a:latin typeface="Calibri"/>
                <a:cs typeface="Calibri"/>
              </a:rPr>
              <a:t>=</a:t>
            </a:r>
            <a:r>
              <a:rPr sz="2600" spc="-25">
                <a:latin typeface="Calibri"/>
                <a:cs typeface="Calibri"/>
              </a:rPr>
              <a:t> </a:t>
            </a:r>
            <a:r>
              <a:rPr sz="2600" spc="-20">
                <a:latin typeface="Calibri"/>
                <a:cs typeface="Calibri"/>
              </a:rPr>
              <a:t>AVC,</a:t>
            </a:r>
            <a:endParaRPr sz="2600">
              <a:latin typeface="Calibri"/>
              <a:cs typeface="Calibri"/>
            </a:endParaRPr>
          </a:p>
          <a:p>
            <a:pPr marL="926465" indent="-486409">
              <a:lnSpc>
                <a:spcPct val="100000"/>
              </a:lnSpc>
              <a:spcBef>
                <a:spcPts val="470"/>
              </a:spcBef>
              <a:buAutoNum type="alphaLcParenR"/>
              <a:tabLst>
                <a:tab pos="926465" algn="l"/>
              </a:tabLst>
            </a:pPr>
            <a:r>
              <a:rPr sz="2600" spc="-10">
                <a:latin typeface="Calibri"/>
                <a:cs typeface="Calibri"/>
              </a:rPr>
              <a:t>AVC</a:t>
            </a:r>
            <a:r>
              <a:rPr sz="2600" spc="-65">
                <a:latin typeface="Calibri"/>
                <a:cs typeface="Calibri"/>
              </a:rPr>
              <a:t> </a:t>
            </a:r>
            <a:r>
              <a:rPr sz="2600">
                <a:latin typeface="Calibri"/>
                <a:cs typeface="Calibri"/>
              </a:rPr>
              <a:t>is</a:t>
            </a:r>
            <a:r>
              <a:rPr sz="2600" spc="-65">
                <a:latin typeface="Calibri"/>
                <a:cs typeface="Calibri"/>
              </a:rPr>
              <a:t> </a:t>
            </a:r>
            <a:r>
              <a:rPr sz="2600">
                <a:latin typeface="Calibri"/>
                <a:cs typeface="Calibri"/>
              </a:rPr>
              <a:t>at</a:t>
            </a:r>
            <a:r>
              <a:rPr sz="2600" spc="-65">
                <a:latin typeface="Calibri"/>
                <a:cs typeface="Calibri"/>
              </a:rPr>
              <a:t> </a:t>
            </a:r>
            <a:r>
              <a:rPr sz="2600" spc="-10">
                <a:latin typeface="Calibri"/>
                <a:cs typeface="Calibri"/>
              </a:rPr>
              <a:t>maximum</a:t>
            </a:r>
            <a:endParaRPr sz="2600">
              <a:latin typeface="Calibri"/>
              <a:cs typeface="Calibri"/>
            </a:endParaRPr>
          </a:p>
          <a:p>
            <a:pPr marL="926465" indent="-501650">
              <a:lnSpc>
                <a:spcPct val="100000"/>
              </a:lnSpc>
              <a:spcBef>
                <a:spcPts val="465"/>
              </a:spcBef>
              <a:buAutoNum type="alphaLcParenR"/>
              <a:tabLst>
                <a:tab pos="926465" algn="l"/>
              </a:tabLst>
            </a:pPr>
            <a:r>
              <a:rPr sz="2600" spc="-10">
                <a:latin typeface="Calibri"/>
                <a:cs typeface="Calibri"/>
              </a:rPr>
              <a:t>AVC</a:t>
            </a:r>
            <a:r>
              <a:rPr sz="2600" spc="-65">
                <a:latin typeface="Calibri"/>
                <a:cs typeface="Calibri"/>
              </a:rPr>
              <a:t> </a:t>
            </a:r>
            <a:r>
              <a:rPr sz="2600">
                <a:latin typeface="Calibri"/>
                <a:cs typeface="Calibri"/>
              </a:rPr>
              <a:t>is</a:t>
            </a:r>
            <a:r>
              <a:rPr sz="2600" spc="-65">
                <a:latin typeface="Calibri"/>
                <a:cs typeface="Calibri"/>
              </a:rPr>
              <a:t> </a:t>
            </a:r>
            <a:r>
              <a:rPr sz="2600">
                <a:latin typeface="Calibri"/>
                <a:cs typeface="Calibri"/>
              </a:rPr>
              <a:t>at</a:t>
            </a:r>
            <a:r>
              <a:rPr sz="2600" spc="-65">
                <a:latin typeface="Calibri"/>
                <a:cs typeface="Calibri"/>
              </a:rPr>
              <a:t> </a:t>
            </a:r>
            <a:r>
              <a:rPr sz="2600" spc="-10">
                <a:latin typeface="Calibri"/>
                <a:cs typeface="Calibri"/>
              </a:rPr>
              <a:t>minimum</a:t>
            </a:r>
            <a:endParaRPr sz="2600">
              <a:latin typeface="Calibri"/>
              <a:cs typeface="Calibri"/>
            </a:endParaRPr>
          </a:p>
          <a:p>
            <a:pPr marL="926465" indent="-467995">
              <a:lnSpc>
                <a:spcPct val="100000"/>
              </a:lnSpc>
              <a:spcBef>
                <a:spcPts val="470"/>
              </a:spcBef>
              <a:buAutoNum type="alphaLcParenR"/>
              <a:tabLst>
                <a:tab pos="926465" algn="l"/>
              </a:tabLst>
            </a:pPr>
            <a:r>
              <a:rPr sz="2600" spc="-75">
                <a:latin typeface="Calibri"/>
                <a:cs typeface="Calibri"/>
              </a:rPr>
              <a:t>ATC</a:t>
            </a:r>
            <a:r>
              <a:rPr sz="2600" spc="-40">
                <a:latin typeface="Calibri"/>
                <a:cs typeface="Calibri"/>
              </a:rPr>
              <a:t> </a:t>
            </a:r>
            <a:r>
              <a:rPr sz="2600">
                <a:latin typeface="Calibri"/>
                <a:cs typeface="Calibri"/>
              </a:rPr>
              <a:t>is</a:t>
            </a:r>
            <a:r>
              <a:rPr sz="2600" spc="-40">
                <a:latin typeface="Calibri"/>
                <a:cs typeface="Calibri"/>
              </a:rPr>
              <a:t> </a:t>
            </a:r>
            <a:r>
              <a:rPr sz="2600">
                <a:latin typeface="Calibri"/>
                <a:cs typeface="Calibri"/>
              </a:rPr>
              <a:t>at</a:t>
            </a:r>
            <a:r>
              <a:rPr sz="2600" spc="-40">
                <a:latin typeface="Calibri"/>
                <a:cs typeface="Calibri"/>
              </a:rPr>
              <a:t> </a:t>
            </a:r>
            <a:r>
              <a:rPr sz="2600" spc="-10">
                <a:latin typeface="Calibri"/>
                <a:cs typeface="Calibri"/>
              </a:rPr>
              <a:t>maximum</a:t>
            </a:r>
            <a:endParaRPr sz="2600">
              <a:latin typeface="Calibri"/>
              <a:cs typeface="Calibri"/>
            </a:endParaRPr>
          </a:p>
          <a:p>
            <a:pPr marL="926465" indent="-501650">
              <a:lnSpc>
                <a:spcPct val="100000"/>
              </a:lnSpc>
              <a:spcBef>
                <a:spcPts val="470"/>
              </a:spcBef>
              <a:buAutoNum type="alphaLcParenR"/>
              <a:tabLst>
                <a:tab pos="926465" algn="l"/>
              </a:tabLst>
            </a:pPr>
            <a:r>
              <a:rPr sz="2600" spc="-75">
                <a:latin typeface="Calibri"/>
                <a:cs typeface="Calibri"/>
              </a:rPr>
              <a:t>ATC</a:t>
            </a:r>
            <a:r>
              <a:rPr sz="2600" spc="-40">
                <a:latin typeface="Calibri"/>
                <a:cs typeface="Calibri"/>
              </a:rPr>
              <a:t> </a:t>
            </a:r>
            <a:r>
              <a:rPr sz="2600">
                <a:latin typeface="Calibri"/>
                <a:cs typeface="Calibri"/>
              </a:rPr>
              <a:t>is</a:t>
            </a:r>
            <a:r>
              <a:rPr sz="2600" spc="-40">
                <a:latin typeface="Calibri"/>
                <a:cs typeface="Calibri"/>
              </a:rPr>
              <a:t> </a:t>
            </a:r>
            <a:r>
              <a:rPr sz="2600">
                <a:latin typeface="Calibri"/>
                <a:cs typeface="Calibri"/>
              </a:rPr>
              <a:t>at</a:t>
            </a:r>
            <a:r>
              <a:rPr sz="2600" spc="-40">
                <a:latin typeface="Calibri"/>
                <a:cs typeface="Calibri"/>
              </a:rPr>
              <a:t> </a:t>
            </a:r>
            <a:r>
              <a:rPr sz="2600" spc="-10">
                <a:latin typeface="Calibri"/>
                <a:cs typeface="Calibri"/>
              </a:rPr>
              <a:t>minimum</a:t>
            </a:r>
            <a:endParaRPr sz="2600">
              <a:latin typeface="Calibri"/>
              <a:cs typeface="Calibri"/>
            </a:endParaRPr>
          </a:p>
        </p:txBody>
      </p:sp>
      <p:sp>
        <p:nvSpPr>
          <p:cNvPr id="3" name="object 3"/>
          <p:cNvSpPr txBox="1">
            <a:spLocks noGrp="1"/>
          </p:cNvSpPr>
          <p:nvPr>
            <p:ph type="title"/>
          </p:nvPr>
        </p:nvSpPr>
        <p:spPr>
          <a:prstGeom prst="rect">
            <a:avLst/>
          </a:prstGeom>
        </p:spPr>
        <p:txBody>
          <a:bodyPr vert="horz" wrap="square" lIns="0" tIns="435349" rIns="0" bIns="0" rtlCol="0">
            <a:spAutoFit/>
          </a:bodyPr>
          <a:lstStyle/>
          <a:p>
            <a:pPr marL="147955">
              <a:lnSpc>
                <a:spcPct val="100000"/>
              </a:lnSpc>
              <a:spcBef>
                <a:spcPts val="100"/>
              </a:spcBef>
            </a:pPr>
            <a:r>
              <a:t>8.</a:t>
            </a:r>
            <a:r>
              <a:rPr spc="-85"/>
              <a:t> </a:t>
            </a:r>
            <a:r>
              <a:t>Output</a:t>
            </a:r>
            <a:r>
              <a:rPr spc="-85"/>
              <a:t> </a:t>
            </a:r>
            <a:r>
              <a:t>&amp;</a:t>
            </a:r>
            <a:r>
              <a:rPr spc="-85"/>
              <a:t> </a:t>
            </a:r>
            <a:r>
              <a:t>Costs</a:t>
            </a:r>
            <a:r>
              <a:rPr spc="-85"/>
              <a:t> </a:t>
            </a:r>
            <a:r>
              <a:t>-</a:t>
            </a:r>
            <a:r>
              <a:rPr spc="-85"/>
              <a:t> </a:t>
            </a:r>
            <a:r>
              <a:t>Cost</a:t>
            </a:r>
            <a:r>
              <a:rPr spc="-80"/>
              <a:t> </a:t>
            </a:r>
            <a:r>
              <a:rPr spc="-10"/>
              <a:t>Curves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602273" y="1275811"/>
            <a:ext cx="5592944" cy="7650147"/>
          </a:xfrm>
          <a:prstGeom prst="rect">
            <a:avLst/>
          </a:prstGeom>
        </p:spPr>
      </p:pic>
      <p:sp>
        <p:nvSpPr>
          <p:cNvPr id="3" name="object 3"/>
          <p:cNvSpPr txBox="1">
            <a:spLocks noGrp="1"/>
          </p:cNvSpPr>
          <p:nvPr>
            <p:ph type="title"/>
          </p:nvPr>
        </p:nvSpPr>
        <p:spPr>
          <a:prstGeom prst="rect">
            <a:avLst/>
          </a:prstGeom>
        </p:spPr>
        <p:txBody>
          <a:bodyPr vert="horz" wrap="square" lIns="0" tIns="12700" rIns="0" bIns="0" rtlCol="0">
            <a:spAutoFit/>
          </a:bodyPr>
          <a:lstStyle/>
          <a:p>
            <a:pPr marL="102235">
              <a:lnSpc>
                <a:spcPct val="100000"/>
              </a:lnSpc>
              <a:spcBef>
                <a:spcPts val="100"/>
              </a:spcBef>
            </a:pPr>
            <a:r>
              <a:t>8.</a:t>
            </a:r>
            <a:r>
              <a:rPr spc="-95"/>
              <a:t> </a:t>
            </a:r>
            <a:r>
              <a:t>Output</a:t>
            </a:r>
            <a:r>
              <a:rPr spc="-95"/>
              <a:t> </a:t>
            </a:r>
            <a:r>
              <a:t>&amp;</a:t>
            </a:r>
            <a:r>
              <a:rPr spc="-90"/>
              <a:t> </a:t>
            </a:r>
            <a:r>
              <a:t>Costs</a:t>
            </a:r>
            <a:r>
              <a:rPr spc="-95"/>
              <a:t> </a:t>
            </a:r>
            <a:r>
              <a:t>-</a:t>
            </a:r>
            <a:r>
              <a:rPr spc="-90"/>
              <a:t> </a:t>
            </a:r>
            <a:r>
              <a:rPr spc="-70"/>
              <a:t>MP/AP</a:t>
            </a:r>
            <a:r>
              <a:rPr spc="-95"/>
              <a:t> </a:t>
            </a:r>
            <a:r>
              <a:t>vs.</a:t>
            </a:r>
            <a:r>
              <a:rPr spc="-90"/>
              <a:t> </a:t>
            </a:r>
            <a:r>
              <a:rPr spc="-35"/>
              <a:t>MC/AC</a:t>
            </a:r>
            <a:r>
              <a:rPr spc="-95"/>
              <a:t> </a:t>
            </a:r>
            <a:r>
              <a:rPr spc="-10"/>
              <a:t>Curves</a:t>
            </a:r>
          </a:p>
        </p:txBody>
      </p:sp>
      <p:sp>
        <p:nvSpPr>
          <p:cNvPr id="4" name="object 4"/>
          <p:cNvSpPr txBox="1"/>
          <p:nvPr/>
        </p:nvSpPr>
        <p:spPr>
          <a:xfrm>
            <a:off x="1229317" y="2478922"/>
            <a:ext cx="4307205" cy="1214120"/>
          </a:xfrm>
          <a:prstGeom prst="rect">
            <a:avLst/>
          </a:prstGeom>
        </p:spPr>
        <p:txBody>
          <a:bodyPr vert="horz" wrap="square" lIns="0" tIns="210820" rIns="0" bIns="0" rtlCol="0">
            <a:spAutoFit/>
          </a:bodyPr>
          <a:lstStyle/>
          <a:p>
            <a:pPr marL="440055" indent="-427355">
              <a:lnSpc>
                <a:spcPct val="100000"/>
              </a:lnSpc>
              <a:spcBef>
                <a:spcPts val="1660"/>
              </a:spcBef>
              <a:buFont typeface="Arial MT"/>
              <a:buChar char="●"/>
              <a:tabLst>
                <a:tab pos="440055" algn="l"/>
              </a:tabLst>
            </a:pPr>
            <a:r>
              <a:rPr sz="2600">
                <a:latin typeface="Calibri"/>
                <a:cs typeface="Calibri"/>
              </a:rPr>
              <a:t>MP</a:t>
            </a:r>
            <a:r>
              <a:rPr sz="2600" spc="-35">
                <a:latin typeface="Calibri"/>
                <a:cs typeface="Calibri"/>
              </a:rPr>
              <a:t> </a:t>
            </a:r>
            <a:r>
              <a:rPr sz="2600">
                <a:latin typeface="Calibri"/>
                <a:cs typeface="Calibri"/>
              </a:rPr>
              <a:t>is</a:t>
            </a:r>
            <a:r>
              <a:rPr sz="2600" spc="-30">
                <a:latin typeface="Calibri"/>
                <a:cs typeface="Calibri"/>
              </a:rPr>
              <a:t> </a:t>
            </a:r>
            <a:r>
              <a:rPr sz="2600">
                <a:latin typeface="Calibri"/>
                <a:cs typeface="Calibri"/>
              </a:rPr>
              <a:t>at</a:t>
            </a:r>
            <a:r>
              <a:rPr sz="2600" spc="-30">
                <a:latin typeface="Calibri"/>
                <a:cs typeface="Calibri"/>
              </a:rPr>
              <a:t> </a:t>
            </a:r>
            <a:r>
              <a:rPr sz="2600">
                <a:latin typeface="Calibri"/>
                <a:cs typeface="Calibri"/>
              </a:rPr>
              <a:t>max</a:t>
            </a:r>
            <a:r>
              <a:rPr sz="2600" spc="-25">
                <a:latin typeface="Calibri"/>
                <a:cs typeface="Calibri"/>
              </a:rPr>
              <a:t> </a:t>
            </a:r>
            <a:r>
              <a:rPr sz="2600">
                <a:latin typeface="Arial MT"/>
                <a:cs typeface="Arial MT"/>
              </a:rPr>
              <a:t>→</a:t>
            </a:r>
            <a:r>
              <a:rPr sz="2600" spc="-165">
                <a:latin typeface="Arial MT"/>
                <a:cs typeface="Arial MT"/>
              </a:rPr>
              <a:t> </a:t>
            </a:r>
            <a:r>
              <a:rPr sz="2600">
                <a:latin typeface="Calibri"/>
                <a:cs typeface="Calibri"/>
              </a:rPr>
              <a:t>MC</a:t>
            </a:r>
            <a:r>
              <a:rPr sz="2600" spc="-35">
                <a:latin typeface="Calibri"/>
                <a:cs typeface="Calibri"/>
              </a:rPr>
              <a:t> </a:t>
            </a:r>
            <a:r>
              <a:rPr sz="2600">
                <a:latin typeface="Calibri"/>
                <a:cs typeface="Calibri"/>
              </a:rPr>
              <a:t>is</a:t>
            </a:r>
            <a:r>
              <a:rPr sz="2600" spc="-30">
                <a:latin typeface="Calibri"/>
                <a:cs typeface="Calibri"/>
              </a:rPr>
              <a:t> </a:t>
            </a:r>
            <a:r>
              <a:rPr sz="2600">
                <a:latin typeface="Calibri"/>
                <a:cs typeface="Calibri"/>
              </a:rPr>
              <a:t>at</a:t>
            </a:r>
            <a:r>
              <a:rPr sz="2600" spc="-30">
                <a:latin typeface="Calibri"/>
                <a:cs typeface="Calibri"/>
              </a:rPr>
              <a:t> </a:t>
            </a:r>
            <a:r>
              <a:rPr sz="2600" spc="-25">
                <a:latin typeface="Calibri"/>
                <a:cs typeface="Calibri"/>
              </a:rPr>
              <a:t>min</a:t>
            </a:r>
            <a:endParaRPr sz="2600">
              <a:latin typeface="Calibri"/>
              <a:cs typeface="Calibri"/>
            </a:endParaRPr>
          </a:p>
          <a:p>
            <a:pPr marL="440055" indent="-427355">
              <a:lnSpc>
                <a:spcPct val="100000"/>
              </a:lnSpc>
              <a:spcBef>
                <a:spcPts val="1560"/>
              </a:spcBef>
              <a:buFont typeface="Arial MT"/>
              <a:buChar char="●"/>
              <a:tabLst>
                <a:tab pos="440055" algn="l"/>
              </a:tabLst>
            </a:pPr>
            <a:r>
              <a:rPr sz="2600">
                <a:latin typeface="Calibri"/>
                <a:cs typeface="Calibri"/>
              </a:rPr>
              <a:t>AP</a:t>
            </a:r>
            <a:r>
              <a:rPr sz="2600" spc="-45">
                <a:latin typeface="Calibri"/>
                <a:cs typeface="Calibri"/>
              </a:rPr>
              <a:t> </a:t>
            </a:r>
            <a:r>
              <a:rPr sz="2600">
                <a:latin typeface="Calibri"/>
                <a:cs typeface="Calibri"/>
              </a:rPr>
              <a:t>is</a:t>
            </a:r>
            <a:r>
              <a:rPr sz="2600" spc="-40">
                <a:latin typeface="Calibri"/>
                <a:cs typeface="Calibri"/>
              </a:rPr>
              <a:t> </a:t>
            </a:r>
            <a:r>
              <a:rPr sz="2600">
                <a:latin typeface="Calibri"/>
                <a:cs typeface="Calibri"/>
              </a:rPr>
              <a:t>at</a:t>
            </a:r>
            <a:r>
              <a:rPr sz="2600" spc="-40">
                <a:latin typeface="Calibri"/>
                <a:cs typeface="Calibri"/>
              </a:rPr>
              <a:t> </a:t>
            </a:r>
            <a:r>
              <a:rPr sz="2600">
                <a:latin typeface="Calibri"/>
                <a:cs typeface="Calibri"/>
              </a:rPr>
              <a:t>max</a:t>
            </a:r>
            <a:r>
              <a:rPr sz="2600" spc="-35">
                <a:latin typeface="Calibri"/>
                <a:cs typeface="Calibri"/>
              </a:rPr>
              <a:t> </a:t>
            </a:r>
            <a:r>
              <a:rPr sz="2600">
                <a:latin typeface="Arial MT"/>
                <a:cs typeface="Arial MT"/>
              </a:rPr>
              <a:t>→</a:t>
            </a:r>
            <a:r>
              <a:rPr sz="2600" spc="-180">
                <a:latin typeface="Arial MT"/>
                <a:cs typeface="Arial MT"/>
              </a:rPr>
              <a:t> </a:t>
            </a:r>
            <a:r>
              <a:rPr sz="2600" spc="-10">
                <a:latin typeface="Calibri"/>
                <a:cs typeface="Calibri"/>
              </a:rPr>
              <a:t>AVC</a:t>
            </a:r>
            <a:r>
              <a:rPr sz="2600" spc="-40">
                <a:latin typeface="Calibri"/>
                <a:cs typeface="Calibri"/>
              </a:rPr>
              <a:t> </a:t>
            </a:r>
            <a:r>
              <a:rPr sz="2600">
                <a:latin typeface="Calibri"/>
                <a:cs typeface="Calibri"/>
              </a:rPr>
              <a:t>is</a:t>
            </a:r>
            <a:r>
              <a:rPr sz="2600" spc="-40">
                <a:latin typeface="Calibri"/>
                <a:cs typeface="Calibri"/>
              </a:rPr>
              <a:t> </a:t>
            </a:r>
            <a:r>
              <a:rPr sz="2600">
                <a:latin typeface="Calibri"/>
                <a:cs typeface="Calibri"/>
              </a:rPr>
              <a:t>at</a:t>
            </a:r>
            <a:r>
              <a:rPr sz="2600" spc="-40">
                <a:latin typeface="Calibri"/>
                <a:cs typeface="Calibri"/>
              </a:rPr>
              <a:t> </a:t>
            </a:r>
            <a:r>
              <a:rPr sz="2600" spc="-25">
                <a:latin typeface="Calibri"/>
                <a:cs typeface="Calibri"/>
              </a:rPr>
              <a:t>min</a:t>
            </a:r>
            <a:endParaRPr sz="2600">
              <a:latin typeface="Calibri"/>
              <a:cs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02235">
              <a:lnSpc>
                <a:spcPct val="100000"/>
              </a:lnSpc>
              <a:spcBef>
                <a:spcPts val="100"/>
              </a:spcBef>
            </a:pPr>
            <a:r>
              <a:t>8.</a:t>
            </a:r>
            <a:r>
              <a:rPr spc="-85"/>
              <a:t> </a:t>
            </a:r>
            <a:r>
              <a:t>Output</a:t>
            </a:r>
            <a:r>
              <a:rPr spc="-85"/>
              <a:t> </a:t>
            </a:r>
            <a:r>
              <a:t>&amp;</a:t>
            </a:r>
            <a:r>
              <a:rPr spc="-85"/>
              <a:t> </a:t>
            </a:r>
            <a:r>
              <a:t>Costs</a:t>
            </a:r>
            <a:r>
              <a:rPr spc="-85"/>
              <a:t> </a:t>
            </a:r>
            <a:r>
              <a:t>-</a:t>
            </a:r>
            <a:r>
              <a:rPr spc="-80"/>
              <a:t> </a:t>
            </a:r>
            <a:r>
              <a:t>Shifts</a:t>
            </a:r>
            <a:r>
              <a:rPr spc="-85"/>
              <a:t> </a:t>
            </a:r>
            <a:r>
              <a:t>in</a:t>
            </a:r>
            <a:r>
              <a:rPr spc="-85"/>
              <a:t> </a:t>
            </a:r>
            <a:r>
              <a:t>Cost</a:t>
            </a:r>
            <a:r>
              <a:rPr spc="-85"/>
              <a:t> </a:t>
            </a:r>
            <a:r>
              <a:rPr spc="-10"/>
              <a:t>Curves</a:t>
            </a:r>
          </a:p>
        </p:txBody>
      </p:sp>
      <p:graphicFrame>
        <p:nvGraphicFramePr>
          <p:cNvPr id="3" name="object 3"/>
          <p:cNvGraphicFramePr>
            <a:graphicFrameLocks noGrp="1"/>
          </p:cNvGraphicFramePr>
          <p:nvPr/>
        </p:nvGraphicFramePr>
        <p:xfrm>
          <a:off x="947787" y="1755912"/>
          <a:ext cx="16383000" cy="6750685"/>
        </p:xfrm>
        <a:graphic>
          <a:graphicData uri="http://schemas.openxmlformats.org/drawingml/2006/table">
            <a:tbl>
              <a:tblPr firstRow="1" bandRow="1">
                <a:tableStyleId>{2D5ABB26-0587-4C30-8999-92F81FD0307C}</a:tableStyleId>
              </a:tblPr>
              <a:tblGrid>
                <a:gridCol w="5652770">
                  <a:extLst>
                    <a:ext uri="{9D8B030D-6E8A-4147-A177-3AD203B41FA5}">
                      <a16:colId xmlns:a16="http://schemas.microsoft.com/office/drawing/2014/main" val="20000"/>
                    </a:ext>
                  </a:extLst>
                </a:gridCol>
                <a:gridCol w="5358130">
                  <a:extLst>
                    <a:ext uri="{9D8B030D-6E8A-4147-A177-3AD203B41FA5}">
                      <a16:colId xmlns:a16="http://schemas.microsoft.com/office/drawing/2014/main" val="20001"/>
                    </a:ext>
                  </a:extLst>
                </a:gridCol>
                <a:gridCol w="5372100">
                  <a:extLst>
                    <a:ext uri="{9D8B030D-6E8A-4147-A177-3AD203B41FA5}">
                      <a16:colId xmlns:a16="http://schemas.microsoft.com/office/drawing/2014/main" val="20002"/>
                    </a:ext>
                  </a:extLst>
                </a:gridCol>
              </a:tblGrid>
              <a:tr h="628650">
                <a:tc>
                  <a:txBody>
                    <a:bodyPr/>
                    <a:lstStyle/>
                    <a:p>
                      <a:pPr algn="ctr">
                        <a:lnSpc>
                          <a:spcPct val="100000"/>
                        </a:lnSpc>
                        <a:spcBef>
                          <a:spcPts val="580"/>
                        </a:spcBef>
                      </a:pPr>
                      <a:r>
                        <a:rPr sz="2400" b="1" spc="-20">
                          <a:latin typeface="Calibri"/>
                          <a:cs typeface="Calibri"/>
                        </a:rPr>
                        <a:t>Technological</a:t>
                      </a:r>
                      <a:r>
                        <a:rPr sz="2400" b="1" spc="-40">
                          <a:latin typeface="Calibri"/>
                          <a:cs typeface="Calibri"/>
                        </a:rPr>
                        <a:t> </a:t>
                      </a:r>
                      <a:r>
                        <a:rPr sz="2400" b="1" spc="-10">
                          <a:latin typeface="Calibri"/>
                          <a:cs typeface="Calibri"/>
                        </a:rPr>
                        <a:t>Advances</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580"/>
                        </a:spcBef>
                      </a:pPr>
                      <a:r>
                        <a:rPr sz="2400" b="1">
                          <a:latin typeface="Calibri"/>
                          <a:cs typeface="Calibri"/>
                        </a:rPr>
                        <a:t>Price</a:t>
                      </a:r>
                      <a:r>
                        <a:rPr sz="2400" b="1" spc="-55">
                          <a:latin typeface="Calibri"/>
                          <a:cs typeface="Calibri"/>
                        </a:rPr>
                        <a:t> </a:t>
                      </a:r>
                      <a:r>
                        <a:rPr sz="2400" b="1">
                          <a:latin typeface="Calibri"/>
                          <a:cs typeface="Calibri"/>
                        </a:rPr>
                        <a:t>of</a:t>
                      </a:r>
                      <a:r>
                        <a:rPr sz="2400" b="1" spc="-55">
                          <a:latin typeface="Calibri"/>
                          <a:cs typeface="Calibri"/>
                        </a:rPr>
                        <a:t> </a:t>
                      </a:r>
                      <a:r>
                        <a:rPr sz="2400" b="1">
                          <a:latin typeface="Calibri"/>
                          <a:cs typeface="Calibri"/>
                        </a:rPr>
                        <a:t>Fixed</a:t>
                      </a:r>
                      <a:r>
                        <a:rPr sz="2400" b="1" spc="-55">
                          <a:latin typeface="Calibri"/>
                          <a:cs typeface="Calibri"/>
                        </a:rPr>
                        <a:t> </a:t>
                      </a:r>
                      <a:r>
                        <a:rPr sz="2400" b="1" spc="-10">
                          <a:latin typeface="Calibri"/>
                          <a:cs typeface="Calibri"/>
                        </a:rPr>
                        <a:t>Factors</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580"/>
                        </a:spcBef>
                      </a:pPr>
                      <a:r>
                        <a:rPr sz="2400" b="1">
                          <a:latin typeface="Calibri"/>
                          <a:cs typeface="Calibri"/>
                        </a:rPr>
                        <a:t>Price</a:t>
                      </a:r>
                      <a:r>
                        <a:rPr sz="2400" b="1" spc="-50">
                          <a:latin typeface="Calibri"/>
                          <a:cs typeface="Calibri"/>
                        </a:rPr>
                        <a:t> </a:t>
                      </a:r>
                      <a:r>
                        <a:rPr sz="2400" b="1">
                          <a:latin typeface="Calibri"/>
                          <a:cs typeface="Calibri"/>
                        </a:rPr>
                        <a:t>of</a:t>
                      </a:r>
                      <a:r>
                        <a:rPr sz="2400" b="1" spc="-50">
                          <a:latin typeface="Calibri"/>
                          <a:cs typeface="Calibri"/>
                        </a:rPr>
                        <a:t> </a:t>
                      </a:r>
                      <a:r>
                        <a:rPr sz="2400" b="1" spc="-20">
                          <a:latin typeface="Calibri"/>
                          <a:cs typeface="Calibri"/>
                        </a:rPr>
                        <a:t>Variable</a:t>
                      </a:r>
                      <a:r>
                        <a:rPr sz="2400" b="1" spc="-50">
                          <a:latin typeface="Calibri"/>
                          <a:cs typeface="Calibri"/>
                        </a:rPr>
                        <a:t> </a:t>
                      </a:r>
                      <a:r>
                        <a:rPr sz="2400" b="1" spc="-10">
                          <a:latin typeface="Calibri"/>
                          <a:cs typeface="Calibri"/>
                        </a:rPr>
                        <a:t>Factors</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1928495">
                <a:tc>
                  <a:txBody>
                    <a:bodyPr/>
                    <a:lstStyle/>
                    <a:p>
                      <a:pPr marL="542925" marR="622300" indent="-412750">
                        <a:lnSpc>
                          <a:spcPct val="100000"/>
                        </a:lnSpc>
                        <a:spcBef>
                          <a:spcPts val="580"/>
                        </a:spcBef>
                        <a:buFont typeface="Arial MT"/>
                        <a:buChar char="●"/>
                        <a:tabLst>
                          <a:tab pos="542925" algn="l"/>
                        </a:tabLst>
                      </a:pPr>
                      <a:r>
                        <a:rPr sz="2400">
                          <a:latin typeface="Calibri"/>
                          <a:cs typeface="Calibri"/>
                        </a:rPr>
                        <a:t>capital</a:t>
                      </a:r>
                      <a:r>
                        <a:rPr sz="2400" spc="-55">
                          <a:latin typeface="Calibri"/>
                          <a:cs typeface="Calibri"/>
                        </a:rPr>
                        <a:t> </a:t>
                      </a:r>
                      <a:r>
                        <a:rPr sz="2400">
                          <a:latin typeface="Calibri"/>
                          <a:cs typeface="Calibri"/>
                        </a:rPr>
                        <a:t>cost</a:t>
                      </a:r>
                      <a:r>
                        <a:rPr sz="2400" spc="-50">
                          <a:latin typeface="Calibri"/>
                          <a:cs typeface="Calibri"/>
                        </a:rPr>
                        <a:t> </a:t>
                      </a:r>
                      <a:r>
                        <a:rPr sz="2400">
                          <a:latin typeface="Calibri"/>
                          <a:cs typeface="Calibri"/>
                        </a:rPr>
                        <a:t>rises</a:t>
                      </a:r>
                      <a:r>
                        <a:rPr sz="2400" spc="-50">
                          <a:latin typeface="Calibri"/>
                          <a:cs typeface="Calibri"/>
                        </a:rPr>
                        <a:t> </a:t>
                      </a:r>
                      <a:r>
                        <a:rPr sz="2400">
                          <a:latin typeface="Calibri"/>
                          <a:cs typeface="Calibri"/>
                        </a:rPr>
                        <a:t>&gt;</a:t>
                      </a:r>
                      <a:r>
                        <a:rPr sz="2400" spc="-50">
                          <a:latin typeface="Calibri"/>
                          <a:cs typeface="Calibri"/>
                        </a:rPr>
                        <a:t> </a:t>
                      </a:r>
                      <a:r>
                        <a:rPr sz="2400">
                          <a:latin typeface="Calibri"/>
                          <a:cs typeface="Calibri"/>
                        </a:rPr>
                        <a:t>AFC</a:t>
                      </a:r>
                      <a:r>
                        <a:rPr sz="2400" spc="-50">
                          <a:latin typeface="Calibri"/>
                          <a:cs typeface="Calibri"/>
                        </a:rPr>
                        <a:t> </a:t>
                      </a:r>
                      <a:r>
                        <a:rPr sz="2400">
                          <a:latin typeface="Calibri"/>
                          <a:cs typeface="Calibri"/>
                        </a:rPr>
                        <a:t>rises</a:t>
                      </a:r>
                      <a:r>
                        <a:rPr sz="2400" spc="-55">
                          <a:latin typeface="Calibri"/>
                          <a:cs typeface="Calibri"/>
                        </a:rPr>
                        <a:t> </a:t>
                      </a:r>
                      <a:r>
                        <a:rPr sz="2400">
                          <a:latin typeface="Calibri"/>
                          <a:cs typeface="Calibri"/>
                        </a:rPr>
                        <a:t>but</a:t>
                      </a:r>
                      <a:r>
                        <a:rPr sz="2400" spc="-50">
                          <a:latin typeface="Calibri"/>
                          <a:cs typeface="Calibri"/>
                        </a:rPr>
                        <a:t> </a:t>
                      </a:r>
                      <a:r>
                        <a:rPr sz="2400" spc="-25">
                          <a:latin typeface="Calibri"/>
                          <a:cs typeface="Calibri"/>
                        </a:rPr>
                        <a:t>AVC </a:t>
                      </a:r>
                      <a:r>
                        <a:rPr sz="2400" spc="-10">
                          <a:latin typeface="Calibri"/>
                          <a:cs typeface="Calibri"/>
                        </a:rPr>
                        <a:t>drops</a:t>
                      </a:r>
                      <a:endParaRPr sz="2400">
                        <a:latin typeface="Calibri"/>
                        <a:cs typeface="Calibri"/>
                      </a:endParaRPr>
                    </a:p>
                    <a:p>
                      <a:pPr marL="542290" indent="-412115">
                        <a:lnSpc>
                          <a:spcPct val="100000"/>
                        </a:lnSpc>
                        <a:buFont typeface="Arial MT"/>
                        <a:buChar char="●"/>
                        <a:tabLst>
                          <a:tab pos="542290" algn="l"/>
                        </a:tabLst>
                      </a:pPr>
                      <a:r>
                        <a:rPr sz="2400">
                          <a:latin typeface="Calibri"/>
                          <a:cs typeface="Calibri"/>
                        </a:rPr>
                        <a:t>at</a:t>
                      </a:r>
                      <a:r>
                        <a:rPr sz="2400" spc="-45">
                          <a:latin typeface="Calibri"/>
                          <a:cs typeface="Calibri"/>
                        </a:rPr>
                        <a:t> </a:t>
                      </a:r>
                      <a:r>
                        <a:rPr sz="2400">
                          <a:latin typeface="Calibri"/>
                          <a:cs typeface="Calibri"/>
                        </a:rPr>
                        <a:t>low</a:t>
                      </a:r>
                      <a:r>
                        <a:rPr sz="2400" spc="-40">
                          <a:latin typeface="Calibri"/>
                          <a:cs typeface="Calibri"/>
                        </a:rPr>
                        <a:t> </a:t>
                      </a:r>
                      <a:r>
                        <a:rPr sz="2400">
                          <a:latin typeface="Calibri"/>
                          <a:cs typeface="Calibri"/>
                        </a:rPr>
                        <a:t>level</a:t>
                      </a:r>
                      <a:r>
                        <a:rPr sz="2400" spc="-40">
                          <a:latin typeface="Calibri"/>
                          <a:cs typeface="Calibri"/>
                        </a:rPr>
                        <a:t> </a:t>
                      </a:r>
                      <a:r>
                        <a:rPr sz="2400">
                          <a:latin typeface="Calibri"/>
                          <a:cs typeface="Calibri"/>
                        </a:rPr>
                        <a:t>of</a:t>
                      </a:r>
                      <a:r>
                        <a:rPr sz="2400" spc="-40">
                          <a:latin typeface="Calibri"/>
                          <a:cs typeface="Calibri"/>
                        </a:rPr>
                        <a:t> </a:t>
                      </a:r>
                      <a:r>
                        <a:rPr sz="2400">
                          <a:latin typeface="Calibri"/>
                          <a:cs typeface="Calibri"/>
                        </a:rPr>
                        <a:t>output,</a:t>
                      </a:r>
                      <a:r>
                        <a:rPr sz="2400" spc="-40">
                          <a:latin typeface="Calibri"/>
                          <a:cs typeface="Calibri"/>
                        </a:rPr>
                        <a:t> </a:t>
                      </a:r>
                      <a:r>
                        <a:rPr sz="2400" spc="-70">
                          <a:latin typeface="Calibri"/>
                          <a:cs typeface="Calibri"/>
                        </a:rPr>
                        <a:t>ATC</a:t>
                      </a:r>
                      <a:r>
                        <a:rPr sz="2400" spc="-40">
                          <a:latin typeface="Calibri"/>
                          <a:cs typeface="Calibri"/>
                        </a:rPr>
                        <a:t> </a:t>
                      </a:r>
                      <a:r>
                        <a:rPr sz="2400">
                          <a:latin typeface="Calibri"/>
                          <a:cs typeface="Calibri"/>
                        </a:rPr>
                        <a:t>is</a:t>
                      </a:r>
                      <a:r>
                        <a:rPr sz="2400" spc="-40">
                          <a:latin typeface="Calibri"/>
                          <a:cs typeface="Calibri"/>
                        </a:rPr>
                        <a:t> </a:t>
                      </a:r>
                      <a:r>
                        <a:rPr sz="2400" spc="-20">
                          <a:latin typeface="Calibri"/>
                          <a:cs typeface="Calibri"/>
                        </a:rPr>
                        <a:t>high</a:t>
                      </a:r>
                      <a:endParaRPr sz="2400">
                        <a:latin typeface="Calibri"/>
                        <a:cs typeface="Calibri"/>
                      </a:endParaRPr>
                    </a:p>
                    <a:p>
                      <a:pPr marL="542290" indent="-412115">
                        <a:lnSpc>
                          <a:spcPct val="100000"/>
                        </a:lnSpc>
                        <a:buFont typeface="Arial MT"/>
                        <a:buChar char="●"/>
                        <a:tabLst>
                          <a:tab pos="542290" algn="l"/>
                        </a:tabLst>
                      </a:pPr>
                      <a:r>
                        <a:rPr sz="2400">
                          <a:latin typeface="Calibri"/>
                          <a:cs typeface="Calibri"/>
                        </a:rPr>
                        <a:t>at</a:t>
                      </a:r>
                      <a:r>
                        <a:rPr sz="2400" spc="-45">
                          <a:latin typeface="Calibri"/>
                          <a:cs typeface="Calibri"/>
                        </a:rPr>
                        <a:t> </a:t>
                      </a:r>
                      <a:r>
                        <a:rPr sz="2400">
                          <a:latin typeface="Calibri"/>
                          <a:cs typeface="Calibri"/>
                        </a:rPr>
                        <a:t>high</a:t>
                      </a:r>
                      <a:r>
                        <a:rPr sz="2400" spc="-40">
                          <a:latin typeface="Calibri"/>
                          <a:cs typeface="Calibri"/>
                        </a:rPr>
                        <a:t> </a:t>
                      </a:r>
                      <a:r>
                        <a:rPr sz="2400">
                          <a:latin typeface="Calibri"/>
                          <a:cs typeface="Calibri"/>
                        </a:rPr>
                        <a:t>level</a:t>
                      </a:r>
                      <a:r>
                        <a:rPr sz="2400" spc="-40">
                          <a:latin typeface="Calibri"/>
                          <a:cs typeface="Calibri"/>
                        </a:rPr>
                        <a:t> </a:t>
                      </a:r>
                      <a:r>
                        <a:rPr sz="2400">
                          <a:latin typeface="Calibri"/>
                          <a:cs typeface="Calibri"/>
                        </a:rPr>
                        <a:t>of</a:t>
                      </a:r>
                      <a:r>
                        <a:rPr sz="2400" spc="-40">
                          <a:latin typeface="Calibri"/>
                          <a:cs typeface="Calibri"/>
                        </a:rPr>
                        <a:t> </a:t>
                      </a:r>
                      <a:r>
                        <a:rPr sz="2400">
                          <a:latin typeface="Calibri"/>
                          <a:cs typeface="Calibri"/>
                        </a:rPr>
                        <a:t>output,</a:t>
                      </a:r>
                      <a:r>
                        <a:rPr sz="2400" spc="-40">
                          <a:latin typeface="Calibri"/>
                          <a:cs typeface="Calibri"/>
                        </a:rPr>
                        <a:t> </a:t>
                      </a:r>
                      <a:r>
                        <a:rPr sz="2400" spc="-70">
                          <a:latin typeface="Calibri"/>
                          <a:cs typeface="Calibri"/>
                        </a:rPr>
                        <a:t>ATC</a:t>
                      </a:r>
                      <a:r>
                        <a:rPr sz="2400" spc="-40">
                          <a:latin typeface="Calibri"/>
                          <a:cs typeface="Calibri"/>
                        </a:rPr>
                        <a:t> </a:t>
                      </a:r>
                      <a:r>
                        <a:rPr sz="2400">
                          <a:latin typeface="Calibri"/>
                          <a:cs typeface="Calibri"/>
                        </a:rPr>
                        <a:t>is</a:t>
                      </a:r>
                      <a:r>
                        <a:rPr sz="2400" spc="-40">
                          <a:latin typeface="Calibri"/>
                          <a:cs typeface="Calibri"/>
                        </a:rPr>
                        <a:t> </a:t>
                      </a:r>
                      <a:r>
                        <a:rPr sz="2400" spc="-25">
                          <a:latin typeface="Calibri"/>
                          <a:cs typeface="Calibri"/>
                        </a:rPr>
                        <a:t>low</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542290" indent="-412115">
                        <a:lnSpc>
                          <a:spcPct val="100000"/>
                        </a:lnSpc>
                        <a:spcBef>
                          <a:spcPts val="580"/>
                        </a:spcBef>
                        <a:buFont typeface="Arial MT"/>
                        <a:buChar char="●"/>
                        <a:tabLst>
                          <a:tab pos="542290" algn="l"/>
                        </a:tabLst>
                      </a:pPr>
                      <a:r>
                        <a:rPr sz="2400">
                          <a:latin typeface="Calibri"/>
                          <a:cs typeface="Calibri"/>
                        </a:rPr>
                        <a:t>price</a:t>
                      </a:r>
                      <a:r>
                        <a:rPr sz="2400" spc="-70">
                          <a:latin typeface="Calibri"/>
                          <a:cs typeface="Calibri"/>
                        </a:rPr>
                        <a:t> </a:t>
                      </a:r>
                      <a:r>
                        <a:rPr sz="2400">
                          <a:latin typeface="Calibri"/>
                          <a:cs typeface="Calibri"/>
                        </a:rPr>
                        <a:t>of</a:t>
                      </a:r>
                      <a:r>
                        <a:rPr sz="2400" spc="-65">
                          <a:latin typeface="Calibri"/>
                          <a:cs typeface="Calibri"/>
                        </a:rPr>
                        <a:t> </a:t>
                      </a:r>
                      <a:r>
                        <a:rPr sz="2400">
                          <a:latin typeface="Calibri"/>
                          <a:cs typeface="Calibri"/>
                        </a:rPr>
                        <a:t>fixed</a:t>
                      </a:r>
                      <a:r>
                        <a:rPr sz="2400" spc="-65">
                          <a:latin typeface="Calibri"/>
                          <a:cs typeface="Calibri"/>
                        </a:rPr>
                        <a:t> </a:t>
                      </a:r>
                      <a:r>
                        <a:rPr sz="2400" spc="-10">
                          <a:latin typeface="Calibri"/>
                          <a:cs typeface="Calibri"/>
                        </a:rPr>
                        <a:t>factors</a:t>
                      </a:r>
                      <a:r>
                        <a:rPr sz="2400" spc="-65">
                          <a:latin typeface="Calibri"/>
                          <a:cs typeface="Calibri"/>
                        </a:rPr>
                        <a:t> </a:t>
                      </a:r>
                      <a:r>
                        <a:rPr sz="2400">
                          <a:latin typeface="Calibri"/>
                          <a:cs typeface="Calibri"/>
                        </a:rPr>
                        <a:t>rises</a:t>
                      </a:r>
                      <a:r>
                        <a:rPr sz="2400" spc="-65">
                          <a:latin typeface="Calibri"/>
                          <a:cs typeface="Calibri"/>
                        </a:rPr>
                        <a:t> </a:t>
                      </a:r>
                      <a:r>
                        <a:rPr sz="2400">
                          <a:latin typeface="Calibri"/>
                          <a:cs typeface="Calibri"/>
                        </a:rPr>
                        <a:t>&gt;</a:t>
                      </a:r>
                      <a:r>
                        <a:rPr sz="2400" spc="-65">
                          <a:latin typeface="Calibri"/>
                          <a:cs typeface="Calibri"/>
                        </a:rPr>
                        <a:t> </a:t>
                      </a:r>
                      <a:r>
                        <a:rPr sz="2400">
                          <a:latin typeface="Calibri"/>
                          <a:cs typeface="Calibri"/>
                        </a:rPr>
                        <a:t>TFC</a:t>
                      </a:r>
                      <a:r>
                        <a:rPr sz="2400" spc="-65">
                          <a:latin typeface="Calibri"/>
                          <a:cs typeface="Calibri"/>
                        </a:rPr>
                        <a:t> </a:t>
                      </a:r>
                      <a:r>
                        <a:rPr sz="2400" spc="-10">
                          <a:latin typeface="Calibri"/>
                          <a:cs typeface="Calibri"/>
                        </a:rPr>
                        <a:t>rises</a:t>
                      </a:r>
                      <a:endParaRPr sz="2400">
                        <a:latin typeface="Calibri"/>
                        <a:cs typeface="Calibri"/>
                      </a:endParaRPr>
                    </a:p>
                    <a:p>
                      <a:pPr marL="542290">
                        <a:lnSpc>
                          <a:spcPct val="100000"/>
                        </a:lnSpc>
                      </a:pPr>
                      <a:r>
                        <a:rPr sz="2400">
                          <a:latin typeface="Calibri"/>
                          <a:cs typeface="Calibri"/>
                        </a:rPr>
                        <a:t>&gt;</a:t>
                      </a:r>
                      <a:r>
                        <a:rPr sz="2400" spc="-40">
                          <a:latin typeface="Calibri"/>
                          <a:cs typeface="Calibri"/>
                        </a:rPr>
                        <a:t> </a:t>
                      </a:r>
                      <a:r>
                        <a:rPr sz="2400">
                          <a:latin typeface="Calibri"/>
                          <a:cs typeface="Calibri"/>
                        </a:rPr>
                        <a:t>AFC</a:t>
                      </a:r>
                      <a:r>
                        <a:rPr sz="2400" spc="-35">
                          <a:latin typeface="Calibri"/>
                          <a:cs typeface="Calibri"/>
                        </a:rPr>
                        <a:t> </a:t>
                      </a:r>
                      <a:r>
                        <a:rPr sz="2400">
                          <a:latin typeface="Calibri"/>
                          <a:cs typeface="Calibri"/>
                        </a:rPr>
                        <a:t>rises</a:t>
                      </a:r>
                      <a:r>
                        <a:rPr sz="2400" spc="-40">
                          <a:latin typeface="Calibri"/>
                          <a:cs typeface="Calibri"/>
                        </a:rPr>
                        <a:t> </a:t>
                      </a:r>
                      <a:r>
                        <a:rPr sz="2400">
                          <a:latin typeface="Calibri"/>
                          <a:cs typeface="Calibri"/>
                        </a:rPr>
                        <a:t>&gt;</a:t>
                      </a:r>
                      <a:r>
                        <a:rPr sz="2400" spc="-35">
                          <a:latin typeface="Calibri"/>
                          <a:cs typeface="Calibri"/>
                        </a:rPr>
                        <a:t> </a:t>
                      </a:r>
                      <a:r>
                        <a:rPr sz="2400" spc="-70">
                          <a:latin typeface="Calibri"/>
                          <a:cs typeface="Calibri"/>
                        </a:rPr>
                        <a:t>ATC</a:t>
                      </a:r>
                      <a:r>
                        <a:rPr sz="2400" spc="-40">
                          <a:latin typeface="Calibri"/>
                          <a:cs typeface="Calibri"/>
                        </a:rPr>
                        <a:t> </a:t>
                      </a:r>
                      <a:r>
                        <a:rPr sz="2400" spc="-10">
                          <a:latin typeface="Calibri"/>
                          <a:cs typeface="Calibri"/>
                        </a:rPr>
                        <a:t>rises</a:t>
                      </a:r>
                      <a:endParaRPr sz="2400">
                        <a:latin typeface="Calibri"/>
                        <a:cs typeface="Calibri"/>
                      </a:endParaRPr>
                    </a:p>
                    <a:p>
                      <a:pPr marL="542290" indent="-412115">
                        <a:lnSpc>
                          <a:spcPct val="100000"/>
                        </a:lnSpc>
                        <a:buFont typeface="Arial MT"/>
                        <a:buChar char="●"/>
                        <a:tabLst>
                          <a:tab pos="542290" algn="l"/>
                        </a:tabLst>
                      </a:pPr>
                      <a:r>
                        <a:rPr sz="2400">
                          <a:latin typeface="Calibri"/>
                          <a:cs typeface="Calibri"/>
                        </a:rPr>
                        <a:t>TVC,</a:t>
                      </a:r>
                      <a:r>
                        <a:rPr sz="2400" spc="-50">
                          <a:latin typeface="Calibri"/>
                          <a:cs typeface="Calibri"/>
                        </a:rPr>
                        <a:t> </a:t>
                      </a:r>
                      <a:r>
                        <a:rPr sz="2400" spc="-20">
                          <a:latin typeface="Calibri"/>
                          <a:cs typeface="Calibri"/>
                        </a:rPr>
                        <a:t>AVC,</a:t>
                      </a:r>
                      <a:r>
                        <a:rPr sz="2400" spc="-50">
                          <a:latin typeface="Calibri"/>
                          <a:cs typeface="Calibri"/>
                        </a:rPr>
                        <a:t> </a:t>
                      </a:r>
                      <a:r>
                        <a:rPr sz="2400">
                          <a:latin typeface="Calibri"/>
                          <a:cs typeface="Calibri"/>
                        </a:rPr>
                        <a:t>MC</a:t>
                      </a:r>
                      <a:r>
                        <a:rPr sz="2400" spc="-50">
                          <a:latin typeface="Calibri"/>
                          <a:cs typeface="Calibri"/>
                        </a:rPr>
                        <a:t> </a:t>
                      </a:r>
                      <a:r>
                        <a:rPr sz="2400">
                          <a:latin typeface="Calibri"/>
                          <a:cs typeface="Calibri"/>
                        </a:rPr>
                        <a:t>=</a:t>
                      </a:r>
                      <a:r>
                        <a:rPr sz="2400" spc="-50">
                          <a:latin typeface="Calibri"/>
                          <a:cs typeface="Calibri"/>
                        </a:rPr>
                        <a:t> </a:t>
                      </a:r>
                      <a:r>
                        <a:rPr sz="2400" spc="-20">
                          <a:latin typeface="Calibri"/>
                          <a:cs typeface="Calibri"/>
                        </a:rPr>
                        <a:t>same</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542290" marR="516255" indent="-412750">
                        <a:lnSpc>
                          <a:spcPct val="100000"/>
                        </a:lnSpc>
                        <a:spcBef>
                          <a:spcPts val="580"/>
                        </a:spcBef>
                        <a:buFont typeface="Arial MT"/>
                        <a:buChar char="●"/>
                        <a:tabLst>
                          <a:tab pos="542290" algn="l"/>
                        </a:tabLst>
                      </a:pPr>
                      <a:r>
                        <a:rPr sz="2400">
                          <a:latin typeface="Calibri"/>
                          <a:cs typeface="Calibri"/>
                        </a:rPr>
                        <a:t>price</a:t>
                      </a:r>
                      <a:r>
                        <a:rPr sz="2400" spc="-60">
                          <a:latin typeface="Calibri"/>
                          <a:cs typeface="Calibri"/>
                        </a:rPr>
                        <a:t> </a:t>
                      </a:r>
                      <a:r>
                        <a:rPr sz="2400">
                          <a:latin typeface="Calibri"/>
                          <a:cs typeface="Calibri"/>
                        </a:rPr>
                        <a:t>of</a:t>
                      </a:r>
                      <a:r>
                        <a:rPr sz="2400" spc="-55">
                          <a:latin typeface="Calibri"/>
                          <a:cs typeface="Calibri"/>
                        </a:rPr>
                        <a:t> </a:t>
                      </a:r>
                      <a:r>
                        <a:rPr sz="2400" spc="-10">
                          <a:latin typeface="Calibri"/>
                          <a:cs typeface="Calibri"/>
                        </a:rPr>
                        <a:t>variable</a:t>
                      </a:r>
                      <a:r>
                        <a:rPr sz="2400" spc="-60">
                          <a:latin typeface="Calibri"/>
                          <a:cs typeface="Calibri"/>
                        </a:rPr>
                        <a:t> </a:t>
                      </a:r>
                      <a:r>
                        <a:rPr sz="2400" spc="-10">
                          <a:latin typeface="Calibri"/>
                          <a:cs typeface="Calibri"/>
                        </a:rPr>
                        <a:t>factors</a:t>
                      </a:r>
                      <a:r>
                        <a:rPr sz="2400" spc="-55">
                          <a:latin typeface="Calibri"/>
                          <a:cs typeface="Calibri"/>
                        </a:rPr>
                        <a:t> </a:t>
                      </a:r>
                      <a:r>
                        <a:rPr sz="2400">
                          <a:latin typeface="Calibri"/>
                          <a:cs typeface="Calibri"/>
                        </a:rPr>
                        <a:t>rises</a:t>
                      </a:r>
                      <a:r>
                        <a:rPr sz="2400" spc="-55">
                          <a:latin typeface="Calibri"/>
                          <a:cs typeface="Calibri"/>
                        </a:rPr>
                        <a:t> </a:t>
                      </a:r>
                      <a:r>
                        <a:rPr sz="2400">
                          <a:latin typeface="Calibri"/>
                          <a:cs typeface="Calibri"/>
                        </a:rPr>
                        <a:t>&gt;</a:t>
                      </a:r>
                      <a:r>
                        <a:rPr sz="2400" spc="-60">
                          <a:latin typeface="Calibri"/>
                          <a:cs typeface="Calibri"/>
                        </a:rPr>
                        <a:t> </a:t>
                      </a:r>
                      <a:r>
                        <a:rPr sz="2400" spc="-25">
                          <a:latin typeface="Calibri"/>
                          <a:cs typeface="Calibri"/>
                        </a:rPr>
                        <a:t>TVC </a:t>
                      </a:r>
                      <a:r>
                        <a:rPr sz="2400">
                          <a:latin typeface="Calibri"/>
                          <a:cs typeface="Calibri"/>
                        </a:rPr>
                        <a:t>rises</a:t>
                      </a:r>
                      <a:r>
                        <a:rPr sz="2400" spc="-60">
                          <a:latin typeface="Calibri"/>
                          <a:cs typeface="Calibri"/>
                        </a:rPr>
                        <a:t> </a:t>
                      </a:r>
                      <a:r>
                        <a:rPr sz="2400">
                          <a:latin typeface="Calibri"/>
                          <a:cs typeface="Calibri"/>
                        </a:rPr>
                        <a:t>&gt;</a:t>
                      </a:r>
                      <a:r>
                        <a:rPr sz="2400" spc="-55">
                          <a:latin typeface="Calibri"/>
                          <a:cs typeface="Calibri"/>
                        </a:rPr>
                        <a:t> </a:t>
                      </a:r>
                      <a:r>
                        <a:rPr sz="2400" spc="-10">
                          <a:latin typeface="Calibri"/>
                          <a:cs typeface="Calibri"/>
                        </a:rPr>
                        <a:t>AVC</a:t>
                      </a:r>
                      <a:r>
                        <a:rPr sz="2400" spc="-55">
                          <a:latin typeface="Calibri"/>
                          <a:cs typeface="Calibri"/>
                        </a:rPr>
                        <a:t> </a:t>
                      </a:r>
                      <a:r>
                        <a:rPr sz="2400">
                          <a:latin typeface="Calibri"/>
                          <a:cs typeface="Calibri"/>
                        </a:rPr>
                        <a:t>rises</a:t>
                      </a:r>
                      <a:r>
                        <a:rPr sz="2400" spc="-60">
                          <a:latin typeface="Calibri"/>
                          <a:cs typeface="Calibri"/>
                        </a:rPr>
                        <a:t> </a:t>
                      </a:r>
                      <a:r>
                        <a:rPr sz="2400">
                          <a:latin typeface="Calibri"/>
                          <a:cs typeface="Calibri"/>
                        </a:rPr>
                        <a:t>&gt;</a:t>
                      </a:r>
                      <a:r>
                        <a:rPr sz="2400" spc="-55">
                          <a:latin typeface="Calibri"/>
                          <a:cs typeface="Calibri"/>
                        </a:rPr>
                        <a:t> </a:t>
                      </a:r>
                      <a:r>
                        <a:rPr sz="2400" spc="-70">
                          <a:latin typeface="Calibri"/>
                          <a:cs typeface="Calibri"/>
                        </a:rPr>
                        <a:t>ATC</a:t>
                      </a:r>
                      <a:r>
                        <a:rPr sz="2400" spc="-55">
                          <a:latin typeface="Calibri"/>
                          <a:cs typeface="Calibri"/>
                        </a:rPr>
                        <a:t> </a:t>
                      </a:r>
                      <a:r>
                        <a:rPr sz="2400" spc="-20">
                          <a:latin typeface="Calibri"/>
                          <a:cs typeface="Calibri"/>
                        </a:rPr>
                        <a:t>rises</a:t>
                      </a:r>
                      <a:endParaRPr sz="2400">
                        <a:latin typeface="Calibri"/>
                        <a:cs typeface="Calibri"/>
                      </a:endParaRPr>
                    </a:p>
                    <a:p>
                      <a:pPr marL="542290" indent="-412115">
                        <a:lnSpc>
                          <a:spcPct val="100000"/>
                        </a:lnSpc>
                        <a:buFont typeface="Arial MT"/>
                        <a:buChar char="●"/>
                        <a:tabLst>
                          <a:tab pos="542290" algn="l"/>
                        </a:tabLst>
                      </a:pPr>
                      <a:r>
                        <a:rPr sz="2400" spc="-10">
                          <a:latin typeface="Calibri"/>
                          <a:cs typeface="Calibri"/>
                        </a:rPr>
                        <a:t>steeper</a:t>
                      </a:r>
                      <a:r>
                        <a:rPr sz="2400" spc="-80">
                          <a:latin typeface="Calibri"/>
                          <a:cs typeface="Calibri"/>
                        </a:rPr>
                        <a:t> </a:t>
                      </a:r>
                      <a:r>
                        <a:rPr sz="2400" spc="-10">
                          <a:latin typeface="Calibri"/>
                          <a:cs typeface="Calibri"/>
                        </a:rPr>
                        <a:t>tangents</a:t>
                      </a:r>
                      <a:r>
                        <a:rPr sz="2400" spc="-75">
                          <a:latin typeface="Calibri"/>
                          <a:cs typeface="Calibri"/>
                        </a:rPr>
                        <a:t> </a:t>
                      </a:r>
                      <a:r>
                        <a:rPr sz="2400">
                          <a:latin typeface="Calibri"/>
                          <a:cs typeface="Calibri"/>
                        </a:rPr>
                        <a:t>means</a:t>
                      </a:r>
                      <a:r>
                        <a:rPr sz="2400" spc="-80">
                          <a:latin typeface="Calibri"/>
                          <a:cs typeface="Calibri"/>
                        </a:rPr>
                        <a:t> </a:t>
                      </a:r>
                      <a:r>
                        <a:rPr sz="2400">
                          <a:latin typeface="Calibri"/>
                          <a:cs typeface="Calibri"/>
                        </a:rPr>
                        <a:t>higher</a:t>
                      </a:r>
                      <a:r>
                        <a:rPr sz="2400" spc="-75">
                          <a:latin typeface="Calibri"/>
                          <a:cs typeface="Calibri"/>
                        </a:rPr>
                        <a:t> </a:t>
                      </a:r>
                      <a:r>
                        <a:rPr sz="2400" spc="-25">
                          <a:latin typeface="Calibri"/>
                          <a:cs typeface="Calibri"/>
                        </a:rPr>
                        <a:t>MC</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4193540">
                <a:tc>
                  <a:txBody>
                    <a:bodyPr/>
                    <a:lstStyle/>
                    <a:p>
                      <a:pPr>
                        <a:lnSpc>
                          <a:spcPct val="100000"/>
                        </a:lnSpc>
                      </a:pPr>
                      <a:endParaRPr sz="2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bl>
          </a:graphicData>
        </a:graphic>
      </p:graphicFrame>
      <p:pic>
        <p:nvPicPr>
          <p:cNvPr id="4" name="object 4"/>
          <p:cNvPicPr/>
          <p:nvPr/>
        </p:nvPicPr>
        <p:blipFill>
          <a:blip r:embed="rId2" cstate="print"/>
          <a:stretch>
            <a:fillRect/>
          </a:stretch>
        </p:blipFill>
        <p:spPr>
          <a:xfrm>
            <a:off x="1090799" y="4945163"/>
            <a:ext cx="5514574" cy="3149350"/>
          </a:xfrm>
          <a:prstGeom prst="rect">
            <a:avLst/>
          </a:prstGeom>
        </p:spPr>
      </p:pic>
      <p:pic>
        <p:nvPicPr>
          <p:cNvPr id="5" name="object 5"/>
          <p:cNvPicPr/>
          <p:nvPr/>
        </p:nvPicPr>
        <p:blipFill>
          <a:blip r:embed="rId3" cstate="print"/>
          <a:stretch>
            <a:fillRect/>
          </a:stretch>
        </p:blipFill>
        <p:spPr>
          <a:xfrm>
            <a:off x="6701925" y="5043366"/>
            <a:ext cx="4876474" cy="2888452"/>
          </a:xfrm>
          <a:prstGeom prst="rect">
            <a:avLst/>
          </a:prstGeom>
        </p:spPr>
      </p:pic>
      <p:pic>
        <p:nvPicPr>
          <p:cNvPr id="6" name="object 6"/>
          <p:cNvPicPr/>
          <p:nvPr/>
        </p:nvPicPr>
        <p:blipFill>
          <a:blip r:embed="rId4" cstate="print"/>
          <a:stretch>
            <a:fillRect/>
          </a:stretch>
        </p:blipFill>
        <p:spPr>
          <a:xfrm>
            <a:off x="12121500" y="5025575"/>
            <a:ext cx="5016488" cy="2703472"/>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313800" y="2181806"/>
            <a:ext cx="11180445" cy="5038090"/>
          </a:xfrm>
          <a:prstGeom prst="rect">
            <a:avLst/>
          </a:prstGeom>
        </p:spPr>
        <p:txBody>
          <a:bodyPr vert="horz" wrap="square" lIns="0" tIns="71755" rIns="0" bIns="0" rtlCol="0">
            <a:spAutoFit/>
          </a:bodyPr>
          <a:lstStyle/>
          <a:p>
            <a:pPr marL="12700">
              <a:lnSpc>
                <a:spcPct val="100000"/>
              </a:lnSpc>
              <a:spcBef>
                <a:spcPts val="565"/>
              </a:spcBef>
            </a:pPr>
            <a:r>
              <a:rPr sz="2600" b="1" u="heavy">
                <a:solidFill>
                  <a:srgbClr val="1155CC"/>
                </a:solidFill>
                <a:uFill>
                  <a:solidFill>
                    <a:srgbClr val="1155CC"/>
                  </a:solidFill>
                </a:uFill>
                <a:latin typeface="Calibri"/>
                <a:cs typeface="Calibri"/>
              </a:rPr>
              <a:t>Q24:</a:t>
            </a:r>
            <a:r>
              <a:rPr sz="2600" b="1" spc="-20">
                <a:solidFill>
                  <a:srgbClr val="1155CC"/>
                </a:solidFill>
                <a:latin typeface="Calibri"/>
                <a:cs typeface="Calibri"/>
              </a:rPr>
              <a:t> </a:t>
            </a:r>
            <a:r>
              <a:rPr sz="2600">
                <a:latin typeface="Calibri"/>
                <a:cs typeface="Calibri"/>
              </a:rPr>
              <a:t>When</a:t>
            </a:r>
            <a:r>
              <a:rPr sz="2600" spc="-15">
                <a:latin typeface="Calibri"/>
                <a:cs typeface="Calibri"/>
              </a:rPr>
              <a:t> </a:t>
            </a:r>
            <a:r>
              <a:rPr sz="2600">
                <a:latin typeface="Calibri"/>
                <a:cs typeface="Calibri"/>
              </a:rPr>
              <a:t>MP</a:t>
            </a:r>
            <a:r>
              <a:rPr sz="2600" spc="-10">
                <a:latin typeface="Calibri"/>
                <a:cs typeface="Calibri"/>
              </a:rPr>
              <a:t> </a:t>
            </a:r>
            <a:r>
              <a:rPr sz="2600">
                <a:latin typeface="Calibri"/>
                <a:cs typeface="Calibri"/>
              </a:rPr>
              <a:t>is</a:t>
            </a:r>
            <a:r>
              <a:rPr sz="2600" spc="-15">
                <a:latin typeface="Calibri"/>
                <a:cs typeface="Calibri"/>
              </a:rPr>
              <a:t> </a:t>
            </a:r>
            <a:r>
              <a:rPr sz="2600" spc="-10">
                <a:latin typeface="Calibri"/>
                <a:cs typeface="Calibri"/>
              </a:rPr>
              <a:t>rising,</a:t>
            </a:r>
            <a:endParaRPr sz="2600">
              <a:latin typeface="Calibri"/>
              <a:cs typeface="Calibri"/>
            </a:endParaRPr>
          </a:p>
          <a:p>
            <a:pPr marL="926465" indent="-486409">
              <a:lnSpc>
                <a:spcPct val="100000"/>
              </a:lnSpc>
              <a:spcBef>
                <a:spcPts val="470"/>
              </a:spcBef>
              <a:buAutoNum type="alphaLcParenR"/>
              <a:tabLst>
                <a:tab pos="926465" algn="l"/>
              </a:tabLst>
            </a:pPr>
            <a:r>
              <a:rPr sz="2600">
                <a:latin typeface="Calibri"/>
                <a:cs typeface="Calibri"/>
              </a:rPr>
              <a:t>AP</a:t>
            </a:r>
            <a:r>
              <a:rPr sz="2600" spc="-25">
                <a:latin typeface="Calibri"/>
                <a:cs typeface="Calibri"/>
              </a:rPr>
              <a:t> </a:t>
            </a:r>
            <a:r>
              <a:rPr sz="2600">
                <a:latin typeface="Calibri"/>
                <a:cs typeface="Calibri"/>
              </a:rPr>
              <a:t>is</a:t>
            </a:r>
            <a:r>
              <a:rPr sz="2600" spc="-25">
                <a:latin typeface="Calibri"/>
                <a:cs typeface="Calibri"/>
              </a:rPr>
              <a:t> </a:t>
            </a:r>
            <a:r>
              <a:rPr sz="2600">
                <a:latin typeface="Calibri"/>
                <a:cs typeface="Calibri"/>
              </a:rPr>
              <a:t>at</a:t>
            </a:r>
            <a:r>
              <a:rPr sz="2600" spc="-25">
                <a:latin typeface="Calibri"/>
                <a:cs typeface="Calibri"/>
              </a:rPr>
              <a:t> </a:t>
            </a:r>
            <a:r>
              <a:rPr sz="2600" spc="-10">
                <a:latin typeface="Calibri"/>
                <a:cs typeface="Calibri"/>
              </a:rPr>
              <a:t>maximum</a:t>
            </a:r>
            <a:endParaRPr sz="2600">
              <a:latin typeface="Calibri"/>
              <a:cs typeface="Calibri"/>
            </a:endParaRPr>
          </a:p>
          <a:p>
            <a:pPr marL="926465" indent="-501650">
              <a:lnSpc>
                <a:spcPct val="100000"/>
              </a:lnSpc>
              <a:spcBef>
                <a:spcPts val="470"/>
              </a:spcBef>
              <a:buAutoNum type="alphaLcParenR"/>
              <a:tabLst>
                <a:tab pos="926465" algn="l"/>
              </a:tabLst>
            </a:pPr>
            <a:r>
              <a:rPr sz="2600">
                <a:latin typeface="Calibri"/>
                <a:cs typeface="Calibri"/>
              </a:rPr>
              <a:t>MP</a:t>
            </a:r>
            <a:r>
              <a:rPr sz="2600" spc="-15">
                <a:latin typeface="Calibri"/>
                <a:cs typeface="Calibri"/>
              </a:rPr>
              <a:t> </a:t>
            </a:r>
            <a:r>
              <a:rPr sz="2600">
                <a:latin typeface="Calibri"/>
                <a:cs typeface="Calibri"/>
              </a:rPr>
              <a:t>&lt;</a:t>
            </a:r>
            <a:r>
              <a:rPr sz="2600" spc="-15">
                <a:latin typeface="Calibri"/>
                <a:cs typeface="Calibri"/>
              </a:rPr>
              <a:t> </a:t>
            </a:r>
            <a:r>
              <a:rPr sz="2600" spc="-25">
                <a:latin typeface="Calibri"/>
                <a:cs typeface="Calibri"/>
              </a:rPr>
              <a:t>AP</a:t>
            </a:r>
            <a:endParaRPr sz="2600">
              <a:latin typeface="Calibri"/>
              <a:cs typeface="Calibri"/>
            </a:endParaRPr>
          </a:p>
          <a:p>
            <a:pPr marL="926465" indent="-467995">
              <a:lnSpc>
                <a:spcPct val="100000"/>
              </a:lnSpc>
              <a:spcBef>
                <a:spcPts val="465"/>
              </a:spcBef>
              <a:buAutoNum type="alphaLcParenR"/>
              <a:tabLst>
                <a:tab pos="926465" algn="l"/>
              </a:tabLst>
            </a:pPr>
            <a:r>
              <a:rPr sz="2600">
                <a:latin typeface="Calibri"/>
                <a:cs typeface="Calibri"/>
              </a:rPr>
              <a:t>MC</a:t>
            </a:r>
            <a:r>
              <a:rPr sz="2600" spc="-30">
                <a:latin typeface="Calibri"/>
                <a:cs typeface="Calibri"/>
              </a:rPr>
              <a:t> </a:t>
            </a:r>
            <a:r>
              <a:rPr sz="2600">
                <a:latin typeface="Calibri"/>
                <a:cs typeface="Calibri"/>
              </a:rPr>
              <a:t>is</a:t>
            </a:r>
            <a:r>
              <a:rPr sz="2600" spc="-30">
                <a:latin typeface="Calibri"/>
                <a:cs typeface="Calibri"/>
              </a:rPr>
              <a:t> </a:t>
            </a:r>
            <a:r>
              <a:rPr sz="2600" spc="-10">
                <a:latin typeface="Calibri"/>
                <a:cs typeface="Calibri"/>
              </a:rPr>
              <a:t>decreasing</a:t>
            </a:r>
            <a:endParaRPr sz="2600">
              <a:latin typeface="Calibri"/>
              <a:cs typeface="Calibri"/>
            </a:endParaRPr>
          </a:p>
          <a:p>
            <a:pPr marL="926465" indent="-501650">
              <a:lnSpc>
                <a:spcPct val="100000"/>
              </a:lnSpc>
              <a:spcBef>
                <a:spcPts val="470"/>
              </a:spcBef>
              <a:buAutoNum type="alphaLcParenR"/>
              <a:tabLst>
                <a:tab pos="926465" algn="l"/>
              </a:tabLst>
            </a:pPr>
            <a:r>
              <a:rPr sz="2600" spc="-10">
                <a:latin typeface="Calibri"/>
                <a:cs typeface="Calibri"/>
              </a:rPr>
              <a:t>AVC</a:t>
            </a:r>
            <a:r>
              <a:rPr sz="2600" spc="-70">
                <a:latin typeface="Calibri"/>
                <a:cs typeface="Calibri"/>
              </a:rPr>
              <a:t> </a:t>
            </a:r>
            <a:r>
              <a:rPr sz="2600">
                <a:latin typeface="Calibri"/>
                <a:cs typeface="Calibri"/>
              </a:rPr>
              <a:t>is</a:t>
            </a:r>
            <a:r>
              <a:rPr sz="2600" spc="-70">
                <a:latin typeface="Calibri"/>
                <a:cs typeface="Calibri"/>
              </a:rPr>
              <a:t> </a:t>
            </a:r>
            <a:r>
              <a:rPr sz="2600" spc="-10">
                <a:latin typeface="Calibri"/>
                <a:cs typeface="Calibri"/>
              </a:rPr>
              <a:t>rising</a:t>
            </a:r>
            <a:endParaRPr sz="2600">
              <a:latin typeface="Calibri"/>
              <a:cs typeface="Calibri"/>
            </a:endParaRPr>
          </a:p>
          <a:p>
            <a:pPr>
              <a:lnSpc>
                <a:spcPct val="100000"/>
              </a:lnSpc>
              <a:spcBef>
                <a:spcPts val="880"/>
              </a:spcBef>
            </a:pPr>
            <a:endParaRPr sz="2600">
              <a:latin typeface="Calibri"/>
              <a:cs typeface="Calibri"/>
            </a:endParaRPr>
          </a:p>
          <a:p>
            <a:pPr marL="12700">
              <a:lnSpc>
                <a:spcPct val="100000"/>
              </a:lnSpc>
            </a:pPr>
            <a:r>
              <a:rPr sz="2600" b="1" u="heavy">
                <a:solidFill>
                  <a:srgbClr val="1155CC"/>
                </a:solidFill>
                <a:uFill>
                  <a:solidFill>
                    <a:srgbClr val="1155CC"/>
                  </a:solidFill>
                </a:uFill>
                <a:latin typeface="Calibri"/>
                <a:cs typeface="Calibri"/>
              </a:rPr>
              <a:t>Q25:</a:t>
            </a:r>
            <a:r>
              <a:rPr sz="2600" b="1" spc="-60">
                <a:solidFill>
                  <a:srgbClr val="1155CC"/>
                </a:solidFill>
                <a:latin typeface="Calibri"/>
                <a:cs typeface="Calibri"/>
              </a:rPr>
              <a:t> </a:t>
            </a:r>
            <a:r>
              <a:rPr sz="2600">
                <a:latin typeface="Calibri"/>
                <a:cs typeface="Calibri"/>
              </a:rPr>
              <a:t>When</a:t>
            </a:r>
            <a:r>
              <a:rPr sz="2600" spc="-65">
                <a:latin typeface="Calibri"/>
                <a:cs typeface="Calibri"/>
              </a:rPr>
              <a:t> </a:t>
            </a:r>
            <a:r>
              <a:rPr sz="2600">
                <a:latin typeface="Calibri"/>
                <a:cs typeface="Calibri"/>
              </a:rPr>
              <a:t>a</a:t>
            </a:r>
            <a:r>
              <a:rPr sz="2600" spc="-65">
                <a:latin typeface="Calibri"/>
                <a:cs typeface="Calibri"/>
              </a:rPr>
              <a:t> </a:t>
            </a:r>
            <a:r>
              <a:rPr sz="2600">
                <a:latin typeface="Calibri"/>
                <a:cs typeface="Calibri"/>
              </a:rPr>
              <a:t>technology</a:t>
            </a:r>
            <a:r>
              <a:rPr sz="2600" spc="-65">
                <a:latin typeface="Calibri"/>
                <a:cs typeface="Calibri"/>
              </a:rPr>
              <a:t> </a:t>
            </a:r>
            <a:r>
              <a:rPr sz="2600">
                <a:latin typeface="Calibri"/>
                <a:cs typeface="Calibri"/>
              </a:rPr>
              <a:t>change</a:t>
            </a:r>
            <a:r>
              <a:rPr sz="2600" spc="-65">
                <a:latin typeface="Calibri"/>
                <a:cs typeface="Calibri"/>
              </a:rPr>
              <a:t> </a:t>
            </a:r>
            <a:r>
              <a:rPr sz="2600">
                <a:latin typeface="Calibri"/>
                <a:cs typeface="Calibri"/>
              </a:rPr>
              <a:t>that</a:t>
            </a:r>
            <a:r>
              <a:rPr sz="2600" spc="-65">
                <a:latin typeface="Calibri"/>
                <a:cs typeface="Calibri"/>
              </a:rPr>
              <a:t> </a:t>
            </a:r>
            <a:r>
              <a:rPr sz="2600" spc="-10">
                <a:latin typeface="Calibri"/>
                <a:cs typeface="Calibri"/>
              </a:rPr>
              <a:t>improves</a:t>
            </a:r>
            <a:r>
              <a:rPr sz="2600" spc="-65">
                <a:latin typeface="Calibri"/>
                <a:cs typeface="Calibri"/>
              </a:rPr>
              <a:t> </a:t>
            </a:r>
            <a:r>
              <a:rPr sz="2600" spc="-10">
                <a:latin typeface="Calibri"/>
                <a:cs typeface="Calibri"/>
              </a:rPr>
              <a:t>productivity</a:t>
            </a:r>
            <a:r>
              <a:rPr sz="2600" spc="-65">
                <a:latin typeface="Calibri"/>
                <a:cs typeface="Calibri"/>
              </a:rPr>
              <a:t> </a:t>
            </a:r>
            <a:r>
              <a:rPr sz="2600">
                <a:latin typeface="Calibri"/>
                <a:cs typeface="Calibri"/>
              </a:rPr>
              <a:t>occurs,</a:t>
            </a:r>
            <a:r>
              <a:rPr sz="2600" spc="-65">
                <a:latin typeface="Calibri"/>
                <a:cs typeface="Calibri"/>
              </a:rPr>
              <a:t> </a:t>
            </a:r>
            <a:r>
              <a:rPr sz="2600">
                <a:latin typeface="Calibri"/>
                <a:cs typeface="Calibri"/>
              </a:rPr>
              <a:t>which</a:t>
            </a:r>
            <a:r>
              <a:rPr sz="2600" spc="-65">
                <a:latin typeface="Calibri"/>
                <a:cs typeface="Calibri"/>
              </a:rPr>
              <a:t> </a:t>
            </a:r>
            <a:r>
              <a:rPr sz="2600">
                <a:latin typeface="Calibri"/>
                <a:cs typeface="Calibri"/>
              </a:rPr>
              <a:t>is</a:t>
            </a:r>
            <a:r>
              <a:rPr sz="2600" spc="-65">
                <a:latin typeface="Calibri"/>
                <a:cs typeface="Calibri"/>
              </a:rPr>
              <a:t> </a:t>
            </a:r>
            <a:r>
              <a:rPr sz="2600" spc="-10">
                <a:latin typeface="Calibri"/>
                <a:cs typeface="Calibri"/>
              </a:rPr>
              <a:t>FALSE?</a:t>
            </a:r>
            <a:endParaRPr sz="2600">
              <a:latin typeface="Calibri"/>
              <a:cs typeface="Calibri"/>
            </a:endParaRPr>
          </a:p>
          <a:p>
            <a:pPr marL="926465" indent="-486409">
              <a:lnSpc>
                <a:spcPct val="100000"/>
              </a:lnSpc>
              <a:spcBef>
                <a:spcPts val="470"/>
              </a:spcBef>
              <a:buAutoNum type="alphaLcParenR"/>
              <a:tabLst>
                <a:tab pos="926465" algn="l"/>
              </a:tabLst>
            </a:pPr>
            <a:r>
              <a:rPr sz="2600">
                <a:latin typeface="Calibri"/>
                <a:cs typeface="Calibri"/>
              </a:rPr>
              <a:t>AFC</a:t>
            </a:r>
            <a:r>
              <a:rPr sz="2600" spc="-85">
                <a:latin typeface="Calibri"/>
                <a:cs typeface="Calibri"/>
              </a:rPr>
              <a:t> </a:t>
            </a:r>
            <a:r>
              <a:rPr sz="2600">
                <a:latin typeface="Calibri"/>
                <a:cs typeface="Calibri"/>
              </a:rPr>
              <a:t>increases</a:t>
            </a:r>
            <a:r>
              <a:rPr sz="2600" spc="-85">
                <a:latin typeface="Calibri"/>
                <a:cs typeface="Calibri"/>
              </a:rPr>
              <a:t> </a:t>
            </a:r>
            <a:r>
              <a:rPr sz="2600">
                <a:latin typeface="Calibri"/>
                <a:cs typeface="Calibri"/>
              </a:rPr>
              <a:t>but</a:t>
            </a:r>
            <a:r>
              <a:rPr sz="2600" spc="-85">
                <a:latin typeface="Calibri"/>
                <a:cs typeface="Calibri"/>
              </a:rPr>
              <a:t> </a:t>
            </a:r>
            <a:r>
              <a:rPr sz="2600" spc="-10">
                <a:latin typeface="Calibri"/>
                <a:cs typeface="Calibri"/>
              </a:rPr>
              <a:t>AVC</a:t>
            </a:r>
            <a:r>
              <a:rPr sz="2600" spc="-85">
                <a:latin typeface="Calibri"/>
                <a:cs typeface="Calibri"/>
              </a:rPr>
              <a:t> </a:t>
            </a:r>
            <a:r>
              <a:rPr sz="2600" spc="-10">
                <a:latin typeface="Calibri"/>
                <a:cs typeface="Calibri"/>
              </a:rPr>
              <a:t>decreases</a:t>
            </a:r>
            <a:endParaRPr sz="2600">
              <a:latin typeface="Calibri"/>
              <a:cs typeface="Calibri"/>
            </a:endParaRPr>
          </a:p>
          <a:p>
            <a:pPr marL="926465" indent="-501650">
              <a:lnSpc>
                <a:spcPct val="100000"/>
              </a:lnSpc>
              <a:spcBef>
                <a:spcPts val="465"/>
              </a:spcBef>
              <a:buAutoNum type="alphaLcParenR"/>
              <a:tabLst>
                <a:tab pos="926465" algn="l"/>
              </a:tabLst>
            </a:pPr>
            <a:r>
              <a:rPr sz="2600" spc="-10">
                <a:latin typeface="Calibri"/>
                <a:cs typeface="Calibri"/>
              </a:rPr>
              <a:t>capital</a:t>
            </a:r>
            <a:r>
              <a:rPr sz="2600" spc="-85">
                <a:latin typeface="Calibri"/>
                <a:cs typeface="Calibri"/>
              </a:rPr>
              <a:t> </a:t>
            </a:r>
            <a:r>
              <a:rPr sz="2600">
                <a:latin typeface="Calibri"/>
                <a:cs typeface="Calibri"/>
              </a:rPr>
              <a:t>costs</a:t>
            </a:r>
            <a:r>
              <a:rPr sz="2600" spc="-85">
                <a:latin typeface="Calibri"/>
                <a:cs typeface="Calibri"/>
              </a:rPr>
              <a:t> </a:t>
            </a:r>
            <a:r>
              <a:rPr sz="2600" spc="-10">
                <a:latin typeface="Calibri"/>
                <a:cs typeface="Calibri"/>
              </a:rPr>
              <a:t>rises</a:t>
            </a:r>
            <a:endParaRPr sz="2600">
              <a:latin typeface="Calibri"/>
              <a:cs typeface="Calibri"/>
            </a:endParaRPr>
          </a:p>
          <a:p>
            <a:pPr marL="926465" indent="-467995">
              <a:lnSpc>
                <a:spcPct val="100000"/>
              </a:lnSpc>
              <a:spcBef>
                <a:spcPts val="470"/>
              </a:spcBef>
              <a:buAutoNum type="alphaLcParenR"/>
              <a:tabLst>
                <a:tab pos="926465" algn="l"/>
              </a:tabLst>
            </a:pPr>
            <a:r>
              <a:rPr sz="2600">
                <a:latin typeface="Calibri"/>
                <a:cs typeface="Calibri"/>
              </a:rPr>
              <a:t>It’s</a:t>
            </a:r>
            <a:r>
              <a:rPr sz="2600" spc="-75">
                <a:latin typeface="Calibri"/>
                <a:cs typeface="Calibri"/>
              </a:rPr>
              <a:t> </a:t>
            </a:r>
            <a:r>
              <a:rPr sz="2600">
                <a:latin typeface="Calibri"/>
                <a:cs typeface="Calibri"/>
              </a:rPr>
              <a:t>more</a:t>
            </a:r>
            <a:r>
              <a:rPr sz="2600" spc="-75">
                <a:latin typeface="Calibri"/>
                <a:cs typeface="Calibri"/>
              </a:rPr>
              <a:t> </a:t>
            </a:r>
            <a:r>
              <a:rPr sz="2600">
                <a:latin typeface="Calibri"/>
                <a:cs typeface="Calibri"/>
              </a:rPr>
              <a:t>beneficial</a:t>
            </a:r>
            <a:r>
              <a:rPr sz="2600" spc="-70">
                <a:latin typeface="Calibri"/>
                <a:cs typeface="Calibri"/>
              </a:rPr>
              <a:t> </a:t>
            </a:r>
            <a:r>
              <a:rPr sz="2600">
                <a:latin typeface="Calibri"/>
                <a:cs typeface="Calibri"/>
              </a:rPr>
              <a:t>to</a:t>
            </a:r>
            <a:r>
              <a:rPr sz="2600" spc="-75">
                <a:latin typeface="Calibri"/>
                <a:cs typeface="Calibri"/>
              </a:rPr>
              <a:t> </a:t>
            </a:r>
            <a:r>
              <a:rPr sz="2600">
                <a:latin typeface="Calibri"/>
                <a:cs typeface="Calibri"/>
              </a:rPr>
              <a:t>produce</a:t>
            </a:r>
            <a:r>
              <a:rPr sz="2600" spc="-70">
                <a:latin typeface="Calibri"/>
                <a:cs typeface="Calibri"/>
              </a:rPr>
              <a:t> </a:t>
            </a:r>
            <a:r>
              <a:rPr sz="2600">
                <a:latin typeface="Calibri"/>
                <a:cs typeface="Calibri"/>
              </a:rPr>
              <a:t>high</a:t>
            </a:r>
            <a:r>
              <a:rPr sz="2600" spc="-75">
                <a:latin typeface="Calibri"/>
                <a:cs typeface="Calibri"/>
              </a:rPr>
              <a:t> </a:t>
            </a:r>
            <a:r>
              <a:rPr sz="2600">
                <a:latin typeface="Calibri"/>
                <a:cs typeface="Calibri"/>
              </a:rPr>
              <a:t>output</a:t>
            </a:r>
            <a:r>
              <a:rPr sz="2600" spc="-70">
                <a:latin typeface="Calibri"/>
                <a:cs typeface="Calibri"/>
              </a:rPr>
              <a:t> </a:t>
            </a:r>
            <a:r>
              <a:rPr sz="2600">
                <a:latin typeface="Calibri"/>
                <a:cs typeface="Calibri"/>
              </a:rPr>
              <a:t>levels</a:t>
            </a:r>
            <a:r>
              <a:rPr sz="2600" spc="-75">
                <a:latin typeface="Calibri"/>
                <a:cs typeface="Calibri"/>
              </a:rPr>
              <a:t> </a:t>
            </a:r>
            <a:r>
              <a:rPr sz="2600">
                <a:latin typeface="Calibri"/>
                <a:cs typeface="Calibri"/>
              </a:rPr>
              <a:t>because</a:t>
            </a:r>
            <a:r>
              <a:rPr sz="2600" spc="-70">
                <a:latin typeface="Calibri"/>
                <a:cs typeface="Calibri"/>
              </a:rPr>
              <a:t> </a:t>
            </a:r>
            <a:r>
              <a:rPr sz="2600" spc="-75">
                <a:latin typeface="Calibri"/>
                <a:cs typeface="Calibri"/>
              </a:rPr>
              <a:t>ATC </a:t>
            </a:r>
            <a:r>
              <a:rPr sz="2600">
                <a:latin typeface="Calibri"/>
                <a:cs typeface="Calibri"/>
              </a:rPr>
              <a:t>is</a:t>
            </a:r>
            <a:r>
              <a:rPr sz="2600" spc="-70">
                <a:latin typeface="Calibri"/>
                <a:cs typeface="Calibri"/>
              </a:rPr>
              <a:t> </a:t>
            </a:r>
            <a:r>
              <a:rPr sz="2600">
                <a:latin typeface="Calibri"/>
                <a:cs typeface="Calibri"/>
              </a:rPr>
              <a:t>lower</a:t>
            </a:r>
            <a:r>
              <a:rPr sz="2600" spc="-75">
                <a:latin typeface="Calibri"/>
                <a:cs typeface="Calibri"/>
              </a:rPr>
              <a:t> </a:t>
            </a:r>
            <a:r>
              <a:rPr sz="2600" spc="-10">
                <a:latin typeface="Calibri"/>
                <a:cs typeface="Calibri"/>
              </a:rPr>
              <a:t>there</a:t>
            </a:r>
            <a:endParaRPr sz="2600">
              <a:latin typeface="Calibri"/>
              <a:cs typeface="Calibri"/>
            </a:endParaRPr>
          </a:p>
          <a:p>
            <a:pPr marL="926465" indent="-501650">
              <a:lnSpc>
                <a:spcPct val="100000"/>
              </a:lnSpc>
              <a:spcBef>
                <a:spcPts val="470"/>
              </a:spcBef>
              <a:buAutoNum type="alphaLcParenR"/>
              <a:tabLst>
                <a:tab pos="926465" algn="l"/>
              </a:tabLst>
            </a:pPr>
            <a:r>
              <a:rPr sz="2600">
                <a:latin typeface="Calibri"/>
                <a:cs typeface="Calibri"/>
              </a:rPr>
              <a:t>It’s</a:t>
            </a:r>
            <a:r>
              <a:rPr sz="2600" spc="-80">
                <a:latin typeface="Calibri"/>
                <a:cs typeface="Calibri"/>
              </a:rPr>
              <a:t> </a:t>
            </a:r>
            <a:r>
              <a:rPr sz="2600">
                <a:latin typeface="Calibri"/>
                <a:cs typeface="Calibri"/>
              </a:rPr>
              <a:t>more</a:t>
            </a:r>
            <a:r>
              <a:rPr sz="2600" spc="-80">
                <a:latin typeface="Calibri"/>
                <a:cs typeface="Calibri"/>
              </a:rPr>
              <a:t> </a:t>
            </a:r>
            <a:r>
              <a:rPr sz="2600">
                <a:latin typeface="Calibri"/>
                <a:cs typeface="Calibri"/>
              </a:rPr>
              <a:t>beneficial</a:t>
            </a:r>
            <a:r>
              <a:rPr sz="2600" spc="-75">
                <a:latin typeface="Calibri"/>
                <a:cs typeface="Calibri"/>
              </a:rPr>
              <a:t> </a:t>
            </a:r>
            <a:r>
              <a:rPr sz="2600">
                <a:latin typeface="Calibri"/>
                <a:cs typeface="Calibri"/>
              </a:rPr>
              <a:t>to</a:t>
            </a:r>
            <a:r>
              <a:rPr sz="2600" spc="-75">
                <a:latin typeface="Calibri"/>
                <a:cs typeface="Calibri"/>
              </a:rPr>
              <a:t> </a:t>
            </a:r>
            <a:r>
              <a:rPr sz="2600">
                <a:latin typeface="Calibri"/>
                <a:cs typeface="Calibri"/>
              </a:rPr>
              <a:t>produce</a:t>
            </a:r>
            <a:r>
              <a:rPr sz="2600" spc="-75">
                <a:latin typeface="Calibri"/>
                <a:cs typeface="Calibri"/>
              </a:rPr>
              <a:t> </a:t>
            </a:r>
            <a:r>
              <a:rPr sz="2600">
                <a:latin typeface="Calibri"/>
                <a:cs typeface="Calibri"/>
              </a:rPr>
              <a:t>low</a:t>
            </a:r>
            <a:r>
              <a:rPr sz="2600" spc="-75">
                <a:latin typeface="Calibri"/>
                <a:cs typeface="Calibri"/>
              </a:rPr>
              <a:t> </a:t>
            </a:r>
            <a:r>
              <a:rPr sz="2600">
                <a:latin typeface="Calibri"/>
                <a:cs typeface="Calibri"/>
              </a:rPr>
              <a:t>output</a:t>
            </a:r>
            <a:r>
              <a:rPr sz="2600" spc="-75">
                <a:latin typeface="Calibri"/>
                <a:cs typeface="Calibri"/>
              </a:rPr>
              <a:t> </a:t>
            </a:r>
            <a:r>
              <a:rPr sz="2600">
                <a:latin typeface="Calibri"/>
                <a:cs typeface="Calibri"/>
              </a:rPr>
              <a:t>levels</a:t>
            </a:r>
            <a:r>
              <a:rPr sz="2600" spc="-80">
                <a:latin typeface="Calibri"/>
                <a:cs typeface="Calibri"/>
              </a:rPr>
              <a:t> </a:t>
            </a:r>
            <a:r>
              <a:rPr sz="2600">
                <a:latin typeface="Calibri"/>
                <a:cs typeface="Calibri"/>
              </a:rPr>
              <a:t>because</a:t>
            </a:r>
            <a:r>
              <a:rPr sz="2600" spc="-75">
                <a:latin typeface="Calibri"/>
                <a:cs typeface="Calibri"/>
              </a:rPr>
              <a:t> ATC</a:t>
            </a:r>
            <a:r>
              <a:rPr sz="2600" spc="-70">
                <a:latin typeface="Calibri"/>
                <a:cs typeface="Calibri"/>
              </a:rPr>
              <a:t> </a:t>
            </a:r>
            <a:r>
              <a:rPr sz="2600">
                <a:latin typeface="Calibri"/>
                <a:cs typeface="Calibri"/>
              </a:rPr>
              <a:t>is</a:t>
            </a:r>
            <a:r>
              <a:rPr sz="2600" spc="-75">
                <a:latin typeface="Calibri"/>
                <a:cs typeface="Calibri"/>
              </a:rPr>
              <a:t> </a:t>
            </a:r>
            <a:r>
              <a:rPr sz="2600">
                <a:latin typeface="Calibri"/>
                <a:cs typeface="Calibri"/>
              </a:rPr>
              <a:t>lower</a:t>
            </a:r>
            <a:r>
              <a:rPr sz="2600" spc="-75">
                <a:latin typeface="Calibri"/>
                <a:cs typeface="Calibri"/>
              </a:rPr>
              <a:t> </a:t>
            </a:r>
            <a:r>
              <a:rPr sz="2600" spc="-10">
                <a:latin typeface="Calibri"/>
                <a:cs typeface="Calibri"/>
              </a:rPr>
              <a:t>there</a:t>
            </a:r>
            <a:endParaRPr sz="2600">
              <a:latin typeface="Calibri"/>
              <a:cs typeface="Calibri"/>
            </a:endParaRPr>
          </a:p>
        </p:txBody>
      </p:sp>
      <p:sp>
        <p:nvSpPr>
          <p:cNvPr id="3" name="object 3"/>
          <p:cNvSpPr txBox="1">
            <a:spLocks noGrp="1"/>
          </p:cNvSpPr>
          <p:nvPr>
            <p:ph type="title"/>
          </p:nvPr>
        </p:nvSpPr>
        <p:spPr>
          <a:prstGeom prst="rect">
            <a:avLst/>
          </a:prstGeom>
        </p:spPr>
        <p:txBody>
          <a:bodyPr vert="horz" wrap="square" lIns="0" tIns="435349" rIns="0" bIns="0" rtlCol="0">
            <a:spAutoFit/>
          </a:bodyPr>
          <a:lstStyle/>
          <a:p>
            <a:pPr marL="147955">
              <a:lnSpc>
                <a:spcPct val="100000"/>
              </a:lnSpc>
              <a:spcBef>
                <a:spcPts val="100"/>
              </a:spcBef>
            </a:pPr>
            <a:r>
              <a:t>8.</a:t>
            </a:r>
            <a:r>
              <a:rPr spc="-85"/>
              <a:t> </a:t>
            </a:r>
            <a:r>
              <a:t>Output</a:t>
            </a:r>
            <a:r>
              <a:rPr spc="-85"/>
              <a:t> </a:t>
            </a:r>
            <a:r>
              <a:t>&amp;</a:t>
            </a:r>
            <a:r>
              <a:rPr spc="-85"/>
              <a:t> </a:t>
            </a:r>
            <a:r>
              <a:t>Costs</a:t>
            </a:r>
            <a:r>
              <a:rPr spc="-85"/>
              <a:t> </a:t>
            </a:r>
            <a:r>
              <a:t>-</a:t>
            </a:r>
            <a:r>
              <a:rPr spc="-85"/>
              <a:t> </a:t>
            </a:r>
            <a:r>
              <a:t>Cost</a:t>
            </a:r>
            <a:r>
              <a:rPr spc="-80"/>
              <a:t> </a:t>
            </a:r>
            <a:r>
              <a:rPr spc="-10"/>
              <a:t>Curves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78749" rIns="0" bIns="0" rtlCol="0">
            <a:spAutoFit/>
          </a:bodyPr>
          <a:lstStyle/>
          <a:p>
            <a:pPr marL="188595">
              <a:lnSpc>
                <a:spcPct val="100000"/>
              </a:lnSpc>
              <a:spcBef>
                <a:spcPts val="100"/>
              </a:spcBef>
            </a:pPr>
            <a:r>
              <a:t>8.</a:t>
            </a:r>
            <a:r>
              <a:rPr spc="-75"/>
              <a:t> </a:t>
            </a:r>
            <a:r>
              <a:t>Output</a:t>
            </a:r>
            <a:r>
              <a:rPr spc="-75"/>
              <a:t> </a:t>
            </a:r>
            <a:r>
              <a:t>&amp;</a:t>
            </a:r>
            <a:r>
              <a:rPr spc="-70"/>
              <a:t> </a:t>
            </a:r>
            <a:r>
              <a:t>Costs</a:t>
            </a:r>
            <a:r>
              <a:rPr spc="-75"/>
              <a:t> </a:t>
            </a:r>
            <a:r>
              <a:t>-</a:t>
            </a:r>
            <a:r>
              <a:rPr spc="-70"/>
              <a:t> </a:t>
            </a:r>
            <a:r>
              <a:rPr spc="-25"/>
              <a:t>LR</a:t>
            </a:r>
          </a:p>
        </p:txBody>
      </p:sp>
      <p:sp>
        <p:nvSpPr>
          <p:cNvPr id="3" name="object 3"/>
          <p:cNvSpPr txBox="1"/>
          <p:nvPr/>
        </p:nvSpPr>
        <p:spPr>
          <a:xfrm>
            <a:off x="1191042" y="2721672"/>
            <a:ext cx="8311515" cy="4185920"/>
          </a:xfrm>
          <a:prstGeom prst="rect">
            <a:avLst/>
          </a:prstGeom>
        </p:spPr>
        <p:txBody>
          <a:bodyPr vert="horz" wrap="square" lIns="0" tIns="210820" rIns="0" bIns="0" rtlCol="0">
            <a:spAutoFit/>
          </a:bodyPr>
          <a:lstStyle/>
          <a:p>
            <a:pPr marL="440055" indent="-427355">
              <a:lnSpc>
                <a:spcPct val="100000"/>
              </a:lnSpc>
              <a:spcBef>
                <a:spcPts val="1660"/>
              </a:spcBef>
              <a:buFont typeface="Arial MT"/>
              <a:buChar char="●"/>
              <a:tabLst>
                <a:tab pos="440055" algn="l"/>
              </a:tabLst>
            </a:pPr>
            <a:r>
              <a:rPr sz="2600">
                <a:latin typeface="Calibri"/>
                <a:cs typeface="Calibri"/>
              </a:rPr>
              <a:t>all</a:t>
            </a:r>
            <a:r>
              <a:rPr sz="2600" spc="-50">
                <a:latin typeface="Calibri"/>
                <a:cs typeface="Calibri"/>
              </a:rPr>
              <a:t> </a:t>
            </a:r>
            <a:r>
              <a:rPr sz="2600">
                <a:latin typeface="Calibri"/>
                <a:cs typeface="Calibri"/>
              </a:rPr>
              <a:t>inputs</a:t>
            </a:r>
            <a:r>
              <a:rPr sz="2600" spc="-45">
                <a:latin typeface="Calibri"/>
                <a:cs typeface="Calibri"/>
              </a:rPr>
              <a:t> </a:t>
            </a:r>
            <a:r>
              <a:rPr sz="2600">
                <a:latin typeface="Calibri"/>
                <a:cs typeface="Calibri"/>
              </a:rPr>
              <a:t>and</a:t>
            </a:r>
            <a:r>
              <a:rPr sz="2600" spc="-45">
                <a:latin typeface="Calibri"/>
                <a:cs typeface="Calibri"/>
              </a:rPr>
              <a:t> </a:t>
            </a:r>
            <a:r>
              <a:rPr sz="2600">
                <a:latin typeface="Calibri"/>
                <a:cs typeface="Calibri"/>
              </a:rPr>
              <a:t>all</a:t>
            </a:r>
            <a:r>
              <a:rPr sz="2600" spc="-45">
                <a:latin typeface="Calibri"/>
                <a:cs typeface="Calibri"/>
              </a:rPr>
              <a:t> </a:t>
            </a:r>
            <a:r>
              <a:rPr sz="2600">
                <a:latin typeface="Calibri"/>
                <a:cs typeface="Calibri"/>
              </a:rPr>
              <a:t>costs</a:t>
            </a:r>
            <a:r>
              <a:rPr sz="2600" spc="-50">
                <a:latin typeface="Calibri"/>
                <a:cs typeface="Calibri"/>
              </a:rPr>
              <a:t> </a:t>
            </a:r>
            <a:r>
              <a:rPr sz="2600">
                <a:latin typeface="Calibri"/>
                <a:cs typeface="Calibri"/>
              </a:rPr>
              <a:t>are</a:t>
            </a:r>
            <a:r>
              <a:rPr sz="2600" spc="-45">
                <a:latin typeface="Calibri"/>
                <a:cs typeface="Calibri"/>
              </a:rPr>
              <a:t> </a:t>
            </a:r>
            <a:r>
              <a:rPr sz="2600" spc="-10">
                <a:latin typeface="Calibri"/>
                <a:cs typeface="Calibri"/>
              </a:rPr>
              <a:t>variable</a:t>
            </a:r>
            <a:endParaRPr sz="2600">
              <a:latin typeface="Calibri"/>
              <a:cs typeface="Calibri"/>
            </a:endParaRPr>
          </a:p>
          <a:p>
            <a:pPr marL="440055" marR="232410" indent="-427990">
              <a:lnSpc>
                <a:spcPct val="150000"/>
              </a:lnSpc>
              <a:buFont typeface="Arial"/>
              <a:buChar char="●"/>
              <a:tabLst>
                <a:tab pos="440055" algn="l"/>
              </a:tabLst>
            </a:pPr>
            <a:r>
              <a:rPr sz="2600" b="1" spc="-10">
                <a:latin typeface="Calibri"/>
                <a:cs typeface="Calibri"/>
              </a:rPr>
              <a:t>marginal</a:t>
            </a:r>
            <a:r>
              <a:rPr sz="2600" b="1" spc="-70">
                <a:latin typeface="Calibri"/>
                <a:cs typeface="Calibri"/>
              </a:rPr>
              <a:t> </a:t>
            </a:r>
            <a:r>
              <a:rPr sz="2600" b="1" spc="-10">
                <a:latin typeface="Calibri"/>
                <a:cs typeface="Calibri"/>
              </a:rPr>
              <a:t>product</a:t>
            </a:r>
            <a:r>
              <a:rPr sz="2600" b="1" spc="-70">
                <a:latin typeface="Calibri"/>
                <a:cs typeface="Calibri"/>
              </a:rPr>
              <a:t> </a:t>
            </a:r>
            <a:r>
              <a:rPr sz="2600" b="1">
                <a:latin typeface="Calibri"/>
                <a:cs typeface="Calibri"/>
              </a:rPr>
              <a:t>of</a:t>
            </a:r>
            <a:r>
              <a:rPr sz="2600" b="1" spc="-70">
                <a:latin typeface="Calibri"/>
                <a:cs typeface="Calibri"/>
              </a:rPr>
              <a:t> </a:t>
            </a:r>
            <a:r>
              <a:rPr sz="2600" b="1">
                <a:latin typeface="Calibri"/>
                <a:cs typeface="Calibri"/>
              </a:rPr>
              <a:t>capital</a:t>
            </a:r>
            <a:r>
              <a:rPr sz="2600">
                <a:latin typeface="Calibri"/>
                <a:cs typeface="Calibri"/>
              </a:rPr>
              <a:t>:</a:t>
            </a:r>
            <a:r>
              <a:rPr sz="2600" spc="-70">
                <a:latin typeface="Calibri"/>
                <a:cs typeface="Calibri"/>
              </a:rPr>
              <a:t> </a:t>
            </a:r>
            <a:r>
              <a:rPr sz="2600">
                <a:latin typeface="Calibri"/>
                <a:cs typeface="Calibri"/>
              </a:rPr>
              <a:t>the</a:t>
            </a:r>
            <a:r>
              <a:rPr sz="2600" spc="-70">
                <a:latin typeface="Calibri"/>
                <a:cs typeface="Calibri"/>
              </a:rPr>
              <a:t> </a:t>
            </a:r>
            <a:r>
              <a:rPr sz="2600">
                <a:latin typeface="Calibri"/>
                <a:cs typeface="Calibri"/>
              </a:rPr>
              <a:t>increase</a:t>
            </a:r>
            <a:r>
              <a:rPr sz="2600" spc="-70">
                <a:latin typeface="Calibri"/>
                <a:cs typeface="Calibri"/>
              </a:rPr>
              <a:t> </a:t>
            </a:r>
            <a:r>
              <a:rPr sz="2600">
                <a:latin typeface="Calibri"/>
                <a:cs typeface="Calibri"/>
              </a:rPr>
              <a:t>in</a:t>
            </a:r>
            <a:r>
              <a:rPr sz="2600" spc="-70">
                <a:latin typeface="Calibri"/>
                <a:cs typeface="Calibri"/>
              </a:rPr>
              <a:t> </a:t>
            </a:r>
            <a:r>
              <a:rPr sz="2600">
                <a:latin typeface="Calibri"/>
                <a:cs typeface="Calibri"/>
              </a:rPr>
              <a:t>output</a:t>
            </a:r>
            <a:r>
              <a:rPr sz="2600" spc="-70">
                <a:latin typeface="Calibri"/>
                <a:cs typeface="Calibri"/>
              </a:rPr>
              <a:t> </a:t>
            </a:r>
            <a:r>
              <a:rPr sz="2600" spc="-20">
                <a:latin typeface="Calibri"/>
                <a:cs typeface="Calibri"/>
              </a:rPr>
              <a:t>when </a:t>
            </a:r>
            <a:r>
              <a:rPr sz="2600" spc="-10">
                <a:latin typeface="Calibri"/>
                <a:cs typeface="Calibri"/>
              </a:rPr>
              <a:t>capital</a:t>
            </a:r>
            <a:r>
              <a:rPr sz="2600" spc="-65">
                <a:latin typeface="Calibri"/>
                <a:cs typeface="Calibri"/>
              </a:rPr>
              <a:t> </a:t>
            </a:r>
            <a:r>
              <a:rPr sz="2600">
                <a:latin typeface="Calibri"/>
                <a:cs typeface="Calibri"/>
              </a:rPr>
              <a:t>increases</a:t>
            </a:r>
            <a:r>
              <a:rPr sz="2600" spc="-60">
                <a:latin typeface="Calibri"/>
                <a:cs typeface="Calibri"/>
              </a:rPr>
              <a:t> </a:t>
            </a:r>
            <a:r>
              <a:rPr sz="2600">
                <a:latin typeface="Calibri"/>
                <a:cs typeface="Calibri"/>
              </a:rPr>
              <a:t>by</a:t>
            </a:r>
            <a:r>
              <a:rPr sz="2600" spc="-60">
                <a:latin typeface="Calibri"/>
                <a:cs typeface="Calibri"/>
              </a:rPr>
              <a:t> </a:t>
            </a:r>
            <a:r>
              <a:rPr sz="2600">
                <a:latin typeface="Calibri"/>
                <a:cs typeface="Calibri"/>
              </a:rPr>
              <a:t>1</a:t>
            </a:r>
            <a:r>
              <a:rPr sz="2600" spc="-60">
                <a:latin typeface="Calibri"/>
                <a:cs typeface="Calibri"/>
              </a:rPr>
              <a:t> </a:t>
            </a:r>
            <a:r>
              <a:rPr sz="2600">
                <a:latin typeface="Calibri"/>
                <a:cs typeface="Calibri"/>
              </a:rPr>
              <a:t>unit</a:t>
            </a:r>
            <a:r>
              <a:rPr sz="2600" spc="-60">
                <a:latin typeface="Calibri"/>
                <a:cs typeface="Calibri"/>
              </a:rPr>
              <a:t> </a:t>
            </a:r>
            <a:r>
              <a:rPr sz="2600">
                <a:latin typeface="Calibri"/>
                <a:cs typeface="Calibri"/>
              </a:rPr>
              <a:t>(labour</a:t>
            </a:r>
            <a:r>
              <a:rPr sz="2600" spc="-60">
                <a:latin typeface="Calibri"/>
                <a:cs typeface="Calibri"/>
              </a:rPr>
              <a:t> </a:t>
            </a:r>
            <a:r>
              <a:rPr sz="2600" spc="-10">
                <a:latin typeface="Calibri"/>
                <a:cs typeface="Calibri"/>
              </a:rPr>
              <a:t>constant)</a:t>
            </a:r>
            <a:endParaRPr sz="2600">
              <a:latin typeface="Calibri"/>
              <a:cs typeface="Calibri"/>
            </a:endParaRPr>
          </a:p>
          <a:p>
            <a:pPr marL="897255" marR="5080" lvl="1" indent="-427990">
              <a:lnSpc>
                <a:spcPct val="150000"/>
              </a:lnSpc>
              <a:buFont typeface="Arial"/>
              <a:buChar char="○"/>
              <a:tabLst>
                <a:tab pos="897255" algn="l"/>
              </a:tabLst>
            </a:pPr>
            <a:r>
              <a:rPr sz="2600" b="1" spc="-10">
                <a:latin typeface="Calibri"/>
                <a:cs typeface="Calibri"/>
              </a:rPr>
              <a:t>Diminishing</a:t>
            </a:r>
            <a:r>
              <a:rPr sz="2600" b="1" spc="-70">
                <a:latin typeface="Calibri"/>
                <a:cs typeface="Calibri"/>
              </a:rPr>
              <a:t> </a:t>
            </a:r>
            <a:r>
              <a:rPr sz="2600" b="1" spc="-10">
                <a:latin typeface="Calibri"/>
                <a:cs typeface="Calibri"/>
              </a:rPr>
              <a:t>marginal</a:t>
            </a:r>
            <a:r>
              <a:rPr sz="2600" b="1" spc="-70">
                <a:latin typeface="Calibri"/>
                <a:cs typeface="Calibri"/>
              </a:rPr>
              <a:t> </a:t>
            </a:r>
            <a:r>
              <a:rPr sz="2600" b="1" spc="-10">
                <a:latin typeface="Calibri"/>
                <a:cs typeface="Calibri"/>
              </a:rPr>
              <a:t>returns</a:t>
            </a:r>
            <a:r>
              <a:rPr sz="2600" b="1" spc="-70">
                <a:latin typeface="Calibri"/>
                <a:cs typeface="Calibri"/>
              </a:rPr>
              <a:t> </a:t>
            </a:r>
            <a:r>
              <a:rPr sz="2600" b="1">
                <a:latin typeface="Calibri"/>
                <a:cs typeface="Calibri"/>
              </a:rPr>
              <a:t>to</a:t>
            </a:r>
            <a:r>
              <a:rPr sz="2600" b="1" spc="-65">
                <a:latin typeface="Calibri"/>
                <a:cs typeface="Calibri"/>
              </a:rPr>
              <a:t> </a:t>
            </a:r>
            <a:r>
              <a:rPr sz="2600" b="1">
                <a:latin typeface="Calibri"/>
                <a:cs typeface="Calibri"/>
              </a:rPr>
              <a:t>capital:</a:t>
            </a:r>
            <a:r>
              <a:rPr sz="2600" b="1" spc="-45">
                <a:latin typeface="Calibri"/>
                <a:cs typeface="Calibri"/>
              </a:rPr>
              <a:t> </a:t>
            </a:r>
            <a:r>
              <a:rPr sz="2600">
                <a:latin typeface="Calibri"/>
                <a:cs typeface="Calibri"/>
              </a:rPr>
              <a:t>MP</a:t>
            </a:r>
            <a:r>
              <a:rPr sz="2600" spc="-70">
                <a:latin typeface="Calibri"/>
                <a:cs typeface="Calibri"/>
              </a:rPr>
              <a:t> </a:t>
            </a:r>
            <a:r>
              <a:rPr sz="2600" spc="-10">
                <a:latin typeface="Calibri"/>
                <a:cs typeface="Calibri"/>
              </a:rPr>
              <a:t>increases </a:t>
            </a:r>
            <a:r>
              <a:rPr sz="2600">
                <a:latin typeface="Calibri"/>
                <a:cs typeface="Calibri"/>
              </a:rPr>
              <a:t>quickly</a:t>
            </a:r>
            <a:r>
              <a:rPr sz="2600" spc="-70">
                <a:latin typeface="Calibri"/>
                <a:cs typeface="Calibri"/>
              </a:rPr>
              <a:t> </a:t>
            </a:r>
            <a:r>
              <a:rPr sz="2600">
                <a:latin typeface="Calibri"/>
                <a:cs typeface="Calibri"/>
              </a:rPr>
              <a:t>at</a:t>
            </a:r>
            <a:r>
              <a:rPr sz="2600" spc="-65">
                <a:latin typeface="Calibri"/>
                <a:cs typeface="Calibri"/>
              </a:rPr>
              <a:t> </a:t>
            </a:r>
            <a:r>
              <a:rPr sz="2600">
                <a:latin typeface="Calibri"/>
                <a:cs typeface="Calibri"/>
              </a:rPr>
              <a:t>first,</a:t>
            </a:r>
            <a:r>
              <a:rPr sz="2600" spc="-65">
                <a:latin typeface="Calibri"/>
                <a:cs typeface="Calibri"/>
              </a:rPr>
              <a:t> </a:t>
            </a:r>
            <a:r>
              <a:rPr sz="2600">
                <a:latin typeface="Calibri"/>
                <a:cs typeface="Calibri"/>
              </a:rPr>
              <a:t>but</a:t>
            </a:r>
            <a:r>
              <a:rPr sz="2600" spc="-65">
                <a:latin typeface="Calibri"/>
                <a:cs typeface="Calibri"/>
              </a:rPr>
              <a:t> </a:t>
            </a:r>
            <a:r>
              <a:rPr sz="2600">
                <a:latin typeface="Calibri"/>
                <a:cs typeface="Calibri"/>
              </a:rPr>
              <a:t>it</a:t>
            </a:r>
            <a:r>
              <a:rPr sz="2600" spc="-65">
                <a:latin typeface="Calibri"/>
                <a:cs typeface="Calibri"/>
              </a:rPr>
              <a:t> </a:t>
            </a:r>
            <a:r>
              <a:rPr sz="2600" spc="-10">
                <a:latin typeface="Calibri"/>
                <a:cs typeface="Calibri"/>
              </a:rPr>
              <a:t>eventually</a:t>
            </a:r>
            <a:r>
              <a:rPr sz="2600" spc="-65">
                <a:latin typeface="Calibri"/>
                <a:cs typeface="Calibri"/>
              </a:rPr>
              <a:t> </a:t>
            </a:r>
            <a:r>
              <a:rPr sz="2600">
                <a:latin typeface="Calibri"/>
                <a:cs typeface="Calibri"/>
              </a:rPr>
              <a:t>slows</a:t>
            </a:r>
            <a:r>
              <a:rPr sz="2600" spc="-65">
                <a:latin typeface="Calibri"/>
                <a:cs typeface="Calibri"/>
              </a:rPr>
              <a:t> </a:t>
            </a:r>
            <a:r>
              <a:rPr sz="2600">
                <a:latin typeface="Calibri"/>
                <a:cs typeface="Calibri"/>
              </a:rPr>
              <a:t>down</a:t>
            </a:r>
            <a:r>
              <a:rPr sz="2600" spc="-65">
                <a:latin typeface="Calibri"/>
                <a:cs typeface="Calibri"/>
              </a:rPr>
              <a:t> </a:t>
            </a:r>
            <a:r>
              <a:rPr sz="2600">
                <a:latin typeface="Calibri"/>
                <a:cs typeface="Calibri"/>
              </a:rPr>
              <a:t>as</a:t>
            </a:r>
            <a:r>
              <a:rPr sz="2600" spc="-65">
                <a:latin typeface="Calibri"/>
                <a:cs typeface="Calibri"/>
              </a:rPr>
              <a:t> </a:t>
            </a:r>
            <a:r>
              <a:rPr sz="2600">
                <a:latin typeface="Calibri"/>
                <a:cs typeface="Calibri"/>
              </a:rPr>
              <a:t>we</a:t>
            </a:r>
            <a:r>
              <a:rPr sz="2600" spc="-70">
                <a:latin typeface="Calibri"/>
                <a:cs typeface="Calibri"/>
              </a:rPr>
              <a:t> </a:t>
            </a:r>
            <a:r>
              <a:rPr sz="2600" spc="-20">
                <a:latin typeface="Calibri"/>
                <a:cs typeface="Calibri"/>
              </a:rPr>
              <a:t>keep </a:t>
            </a:r>
            <a:r>
              <a:rPr sz="2600">
                <a:latin typeface="Calibri"/>
                <a:cs typeface="Calibri"/>
              </a:rPr>
              <a:t>increasing</a:t>
            </a:r>
            <a:r>
              <a:rPr sz="2600" spc="-80">
                <a:latin typeface="Calibri"/>
                <a:cs typeface="Calibri"/>
              </a:rPr>
              <a:t> </a:t>
            </a:r>
            <a:r>
              <a:rPr sz="2600">
                <a:latin typeface="Calibri"/>
                <a:cs typeface="Calibri"/>
              </a:rPr>
              <a:t>the</a:t>
            </a:r>
            <a:r>
              <a:rPr sz="2600" spc="-80">
                <a:latin typeface="Calibri"/>
                <a:cs typeface="Calibri"/>
              </a:rPr>
              <a:t> </a:t>
            </a:r>
            <a:r>
              <a:rPr sz="2600">
                <a:latin typeface="Calibri"/>
                <a:cs typeface="Calibri"/>
              </a:rPr>
              <a:t>plant</a:t>
            </a:r>
            <a:r>
              <a:rPr sz="2600" spc="-80">
                <a:latin typeface="Calibri"/>
                <a:cs typeface="Calibri"/>
              </a:rPr>
              <a:t> </a:t>
            </a:r>
            <a:r>
              <a:rPr sz="2600" spc="-20">
                <a:latin typeface="Calibri"/>
                <a:cs typeface="Calibri"/>
              </a:rPr>
              <a:t>size</a:t>
            </a:r>
            <a:endParaRPr sz="2600">
              <a:latin typeface="Calibri"/>
              <a:cs typeface="Calibri"/>
            </a:endParaRPr>
          </a:p>
          <a:p>
            <a:pPr marL="440055" indent="-427355">
              <a:lnSpc>
                <a:spcPct val="100000"/>
              </a:lnSpc>
              <a:spcBef>
                <a:spcPts val="1560"/>
              </a:spcBef>
              <a:buFont typeface="Arial MT"/>
              <a:buChar char="●"/>
              <a:tabLst>
                <a:tab pos="440055" algn="l"/>
              </a:tabLst>
            </a:pPr>
            <a:r>
              <a:rPr sz="2600">
                <a:latin typeface="Calibri"/>
                <a:cs typeface="Calibri"/>
              </a:rPr>
              <a:t>each</a:t>
            </a:r>
            <a:r>
              <a:rPr sz="2600" spc="-65">
                <a:latin typeface="Calibri"/>
                <a:cs typeface="Calibri"/>
              </a:rPr>
              <a:t> </a:t>
            </a:r>
            <a:r>
              <a:rPr sz="2600">
                <a:latin typeface="Calibri"/>
                <a:cs typeface="Calibri"/>
              </a:rPr>
              <a:t>plant</a:t>
            </a:r>
            <a:r>
              <a:rPr sz="2600" spc="-60">
                <a:latin typeface="Calibri"/>
                <a:cs typeface="Calibri"/>
              </a:rPr>
              <a:t> </a:t>
            </a:r>
            <a:r>
              <a:rPr sz="2600">
                <a:latin typeface="Calibri"/>
                <a:cs typeface="Calibri"/>
              </a:rPr>
              <a:t>has</a:t>
            </a:r>
            <a:r>
              <a:rPr sz="2600" spc="-60">
                <a:latin typeface="Calibri"/>
                <a:cs typeface="Calibri"/>
              </a:rPr>
              <a:t> </a:t>
            </a:r>
            <a:r>
              <a:rPr sz="2600">
                <a:latin typeface="Calibri"/>
                <a:cs typeface="Calibri"/>
              </a:rPr>
              <a:t>their</a:t>
            </a:r>
            <a:r>
              <a:rPr sz="2600" spc="-60">
                <a:latin typeface="Calibri"/>
                <a:cs typeface="Calibri"/>
              </a:rPr>
              <a:t> </a:t>
            </a:r>
            <a:r>
              <a:rPr sz="2600">
                <a:latin typeface="Calibri"/>
                <a:cs typeface="Calibri"/>
              </a:rPr>
              <a:t>own</a:t>
            </a:r>
            <a:r>
              <a:rPr sz="2600" spc="-60">
                <a:latin typeface="Calibri"/>
                <a:cs typeface="Calibri"/>
              </a:rPr>
              <a:t> </a:t>
            </a:r>
            <a:r>
              <a:rPr sz="2600">
                <a:latin typeface="Calibri"/>
                <a:cs typeface="Calibri"/>
              </a:rPr>
              <a:t>cost</a:t>
            </a:r>
            <a:r>
              <a:rPr sz="2600" spc="-60">
                <a:latin typeface="Calibri"/>
                <a:cs typeface="Calibri"/>
              </a:rPr>
              <a:t> </a:t>
            </a:r>
            <a:r>
              <a:rPr sz="2600" spc="-10">
                <a:latin typeface="Calibri"/>
                <a:cs typeface="Calibri"/>
              </a:rPr>
              <a:t>curve</a:t>
            </a:r>
            <a:endParaRPr sz="2600">
              <a:latin typeface="Calibri"/>
              <a:cs typeface="Calibri"/>
            </a:endParaRPr>
          </a:p>
        </p:txBody>
      </p:sp>
      <p:pic>
        <p:nvPicPr>
          <p:cNvPr id="4" name="object 4"/>
          <p:cNvPicPr/>
          <p:nvPr/>
        </p:nvPicPr>
        <p:blipFill>
          <a:blip r:embed="rId2" cstate="print"/>
          <a:stretch>
            <a:fillRect/>
          </a:stretch>
        </p:blipFill>
        <p:spPr>
          <a:xfrm>
            <a:off x="10795842" y="2391824"/>
            <a:ext cx="6615633" cy="425557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object 2"/>
          <p:cNvGrpSpPr/>
          <p:nvPr/>
        </p:nvGrpSpPr>
        <p:grpSpPr>
          <a:xfrm>
            <a:off x="0" y="4548299"/>
            <a:ext cx="18288635" cy="5739130"/>
            <a:chOff x="0" y="4548299"/>
            <a:chExt cx="18288635" cy="5739130"/>
          </a:xfrm>
        </p:grpSpPr>
        <p:pic>
          <p:nvPicPr>
            <p:cNvPr id="3" name="object 3"/>
            <p:cNvPicPr/>
            <p:nvPr/>
          </p:nvPicPr>
          <p:blipFill>
            <a:blip r:embed="rId2" cstate="print"/>
            <a:stretch>
              <a:fillRect/>
            </a:stretch>
          </p:blipFill>
          <p:spPr>
            <a:xfrm>
              <a:off x="1421325" y="4727005"/>
              <a:ext cx="6715874" cy="4250543"/>
            </a:xfrm>
            <a:prstGeom prst="rect">
              <a:avLst/>
            </a:prstGeom>
          </p:spPr>
        </p:pic>
        <p:pic>
          <p:nvPicPr>
            <p:cNvPr id="4" name="object 4"/>
            <p:cNvPicPr/>
            <p:nvPr/>
          </p:nvPicPr>
          <p:blipFill>
            <a:blip r:embed="rId3" cstate="print"/>
            <a:stretch>
              <a:fillRect/>
            </a:stretch>
          </p:blipFill>
          <p:spPr>
            <a:xfrm>
              <a:off x="9700700" y="4927351"/>
              <a:ext cx="6715874" cy="4050198"/>
            </a:xfrm>
            <a:prstGeom prst="rect">
              <a:avLst/>
            </a:prstGeom>
          </p:spPr>
        </p:pic>
        <p:pic>
          <p:nvPicPr>
            <p:cNvPr id="5" name="object 5"/>
            <p:cNvPicPr/>
            <p:nvPr/>
          </p:nvPicPr>
          <p:blipFill>
            <a:blip r:embed="rId4" cstate="print"/>
            <a:stretch>
              <a:fillRect/>
            </a:stretch>
          </p:blipFill>
          <p:spPr>
            <a:xfrm>
              <a:off x="9700700" y="4548299"/>
              <a:ext cx="6715874" cy="4429249"/>
            </a:xfrm>
            <a:prstGeom prst="rect">
              <a:avLst/>
            </a:prstGeom>
          </p:spPr>
        </p:pic>
      </p:grpSp>
      <p:sp>
        <p:nvSpPr>
          <p:cNvPr id="6" name="object 6"/>
          <p:cNvSpPr txBox="1">
            <a:spLocks noGrp="1"/>
          </p:cNvSpPr>
          <p:nvPr>
            <p:ph type="title"/>
          </p:nvPr>
        </p:nvSpPr>
        <p:spPr>
          <a:xfrm>
            <a:off x="859875" y="678997"/>
            <a:ext cx="5332730" cy="650240"/>
          </a:xfrm>
          <a:prstGeom prst="rect">
            <a:avLst/>
          </a:prstGeom>
        </p:spPr>
        <p:txBody>
          <a:bodyPr vert="horz" wrap="square" lIns="0" tIns="12700" rIns="0" bIns="0" rtlCol="0">
            <a:spAutoFit/>
          </a:bodyPr>
          <a:lstStyle/>
          <a:p>
            <a:pPr marL="12700">
              <a:lnSpc>
                <a:spcPct val="100000"/>
              </a:lnSpc>
              <a:spcBef>
                <a:spcPts val="100"/>
              </a:spcBef>
            </a:pPr>
            <a:r>
              <a:t>8.</a:t>
            </a:r>
            <a:r>
              <a:rPr spc="-75"/>
              <a:t> </a:t>
            </a:r>
            <a:r>
              <a:t>Output</a:t>
            </a:r>
            <a:r>
              <a:rPr spc="-75"/>
              <a:t> </a:t>
            </a:r>
            <a:r>
              <a:t>&amp;</a:t>
            </a:r>
            <a:r>
              <a:rPr spc="-70"/>
              <a:t> </a:t>
            </a:r>
            <a:r>
              <a:t>Costs</a:t>
            </a:r>
            <a:r>
              <a:rPr spc="-75"/>
              <a:t> </a:t>
            </a:r>
            <a:r>
              <a:t>-</a:t>
            </a:r>
            <a:r>
              <a:rPr spc="-70"/>
              <a:t> </a:t>
            </a:r>
            <a:r>
              <a:rPr spc="-20"/>
              <a:t>LRAC</a:t>
            </a:r>
          </a:p>
        </p:txBody>
      </p:sp>
      <p:sp>
        <p:nvSpPr>
          <p:cNvPr id="7" name="object 7"/>
          <p:cNvSpPr txBox="1"/>
          <p:nvPr/>
        </p:nvSpPr>
        <p:spPr>
          <a:xfrm>
            <a:off x="1259592" y="1365885"/>
            <a:ext cx="11828145" cy="2997200"/>
          </a:xfrm>
          <a:prstGeom prst="rect">
            <a:avLst/>
          </a:prstGeom>
        </p:spPr>
        <p:txBody>
          <a:bodyPr vert="horz" wrap="square" lIns="0" tIns="210820" rIns="0" bIns="0" rtlCol="0">
            <a:spAutoFit/>
          </a:bodyPr>
          <a:lstStyle/>
          <a:p>
            <a:pPr marL="440055" indent="-427355">
              <a:lnSpc>
                <a:spcPct val="100000"/>
              </a:lnSpc>
              <a:spcBef>
                <a:spcPts val="1660"/>
              </a:spcBef>
              <a:buFont typeface="Arial"/>
              <a:buChar char="●"/>
              <a:tabLst>
                <a:tab pos="440055" algn="l"/>
              </a:tabLst>
            </a:pPr>
            <a:r>
              <a:rPr sz="2600" b="1">
                <a:latin typeface="Calibri"/>
                <a:cs typeface="Calibri"/>
              </a:rPr>
              <a:t>Long</a:t>
            </a:r>
            <a:r>
              <a:rPr sz="2600" b="1" spc="-65">
                <a:latin typeface="Calibri"/>
                <a:cs typeface="Calibri"/>
              </a:rPr>
              <a:t> </a:t>
            </a:r>
            <a:r>
              <a:rPr sz="2600" b="1">
                <a:latin typeface="Calibri"/>
                <a:cs typeface="Calibri"/>
              </a:rPr>
              <a:t>run</a:t>
            </a:r>
            <a:r>
              <a:rPr sz="2600" b="1" spc="-65">
                <a:latin typeface="Calibri"/>
                <a:cs typeface="Calibri"/>
              </a:rPr>
              <a:t> </a:t>
            </a:r>
            <a:r>
              <a:rPr sz="2600" b="1" spc="-20">
                <a:latin typeface="Calibri"/>
                <a:cs typeface="Calibri"/>
              </a:rPr>
              <a:t>average</a:t>
            </a:r>
            <a:r>
              <a:rPr sz="2600" b="1" spc="-65">
                <a:latin typeface="Calibri"/>
                <a:cs typeface="Calibri"/>
              </a:rPr>
              <a:t> </a:t>
            </a:r>
            <a:r>
              <a:rPr sz="2600" b="1">
                <a:latin typeface="Calibri"/>
                <a:cs typeface="Calibri"/>
              </a:rPr>
              <a:t>cost</a:t>
            </a:r>
            <a:r>
              <a:rPr sz="2600" b="1" spc="-60">
                <a:latin typeface="Calibri"/>
                <a:cs typeface="Calibri"/>
              </a:rPr>
              <a:t> </a:t>
            </a:r>
            <a:r>
              <a:rPr sz="2600" b="1">
                <a:latin typeface="Calibri"/>
                <a:cs typeface="Calibri"/>
              </a:rPr>
              <a:t>(LRAC)</a:t>
            </a:r>
            <a:r>
              <a:rPr sz="2600" b="1" spc="-65">
                <a:latin typeface="Calibri"/>
                <a:cs typeface="Calibri"/>
              </a:rPr>
              <a:t> </a:t>
            </a:r>
            <a:r>
              <a:rPr sz="2600" b="1">
                <a:latin typeface="Calibri"/>
                <a:cs typeface="Calibri"/>
              </a:rPr>
              <a:t>curve</a:t>
            </a:r>
            <a:r>
              <a:rPr sz="2600">
                <a:latin typeface="Calibri"/>
                <a:cs typeface="Calibri"/>
              </a:rPr>
              <a:t>:</a:t>
            </a:r>
            <a:r>
              <a:rPr sz="2600" spc="-65">
                <a:latin typeface="Calibri"/>
                <a:cs typeface="Calibri"/>
              </a:rPr>
              <a:t> </a:t>
            </a:r>
            <a:r>
              <a:rPr sz="2600">
                <a:latin typeface="Calibri"/>
                <a:cs typeface="Calibri"/>
              </a:rPr>
              <a:t>made</a:t>
            </a:r>
            <a:r>
              <a:rPr sz="2600" spc="-60">
                <a:latin typeface="Calibri"/>
                <a:cs typeface="Calibri"/>
              </a:rPr>
              <a:t> </a:t>
            </a:r>
            <a:r>
              <a:rPr sz="2600">
                <a:latin typeface="Calibri"/>
                <a:cs typeface="Calibri"/>
              </a:rPr>
              <a:t>up</a:t>
            </a:r>
            <a:r>
              <a:rPr sz="2600" spc="-65">
                <a:latin typeface="Calibri"/>
                <a:cs typeface="Calibri"/>
              </a:rPr>
              <a:t> </a:t>
            </a:r>
            <a:r>
              <a:rPr sz="2600">
                <a:latin typeface="Calibri"/>
                <a:cs typeface="Calibri"/>
              </a:rPr>
              <a:t>of</a:t>
            </a:r>
            <a:r>
              <a:rPr sz="2600" spc="-65">
                <a:latin typeface="Calibri"/>
                <a:cs typeface="Calibri"/>
              </a:rPr>
              <a:t> </a:t>
            </a:r>
            <a:r>
              <a:rPr sz="2600">
                <a:latin typeface="Calibri"/>
                <a:cs typeface="Calibri"/>
              </a:rPr>
              <a:t>the</a:t>
            </a:r>
            <a:r>
              <a:rPr sz="2600" spc="-65">
                <a:latin typeface="Calibri"/>
                <a:cs typeface="Calibri"/>
              </a:rPr>
              <a:t> </a:t>
            </a:r>
            <a:r>
              <a:rPr sz="2600">
                <a:latin typeface="Calibri"/>
                <a:cs typeface="Calibri"/>
              </a:rPr>
              <a:t>lowest</a:t>
            </a:r>
            <a:r>
              <a:rPr sz="2600" spc="-60">
                <a:latin typeface="Calibri"/>
                <a:cs typeface="Calibri"/>
              </a:rPr>
              <a:t> </a:t>
            </a:r>
            <a:r>
              <a:rPr sz="2600" spc="-75">
                <a:latin typeface="Calibri"/>
                <a:cs typeface="Calibri"/>
              </a:rPr>
              <a:t>ATC</a:t>
            </a:r>
            <a:r>
              <a:rPr sz="2600" spc="-65">
                <a:latin typeface="Calibri"/>
                <a:cs typeface="Calibri"/>
              </a:rPr>
              <a:t> </a:t>
            </a:r>
            <a:r>
              <a:rPr sz="2600">
                <a:latin typeface="Calibri"/>
                <a:cs typeface="Calibri"/>
              </a:rPr>
              <a:t>for</a:t>
            </a:r>
            <a:r>
              <a:rPr sz="2600" spc="-65">
                <a:latin typeface="Calibri"/>
                <a:cs typeface="Calibri"/>
              </a:rPr>
              <a:t> </a:t>
            </a:r>
            <a:r>
              <a:rPr sz="2600">
                <a:latin typeface="Calibri"/>
                <a:cs typeface="Calibri"/>
              </a:rPr>
              <a:t>each</a:t>
            </a:r>
            <a:r>
              <a:rPr sz="2600" spc="-60">
                <a:latin typeface="Calibri"/>
                <a:cs typeface="Calibri"/>
              </a:rPr>
              <a:t> </a:t>
            </a:r>
            <a:r>
              <a:rPr sz="2600">
                <a:latin typeface="Calibri"/>
                <a:cs typeface="Calibri"/>
              </a:rPr>
              <a:t>output</a:t>
            </a:r>
            <a:r>
              <a:rPr sz="2600" spc="-65">
                <a:latin typeface="Calibri"/>
                <a:cs typeface="Calibri"/>
              </a:rPr>
              <a:t> </a:t>
            </a:r>
            <a:r>
              <a:rPr sz="2600" spc="-10">
                <a:latin typeface="Calibri"/>
                <a:cs typeface="Calibri"/>
              </a:rPr>
              <a:t>level</a:t>
            </a:r>
            <a:endParaRPr sz="2600">
              <a:latin typeface="Calibri"/>
              <a:cs typeface="Calibri"/>
            </a:endParaRPr>
          </a:p>
          <a:p>
            <a:pPr marL="440055" indent="-427355">
              <a:lnSpc>
                <a:spcPct val="100000"/>
              </a:lnSpc>
              <a:spcBef>
                <a:spcPts val="1560"/>
              </a:spcBef>
              <a:buFont typeface="Arial"/>
              <a:buChar char="●"/>
              <a:tabLst>
                <a:tab pos="440055" algn="l"/>
              </a:tabLst>
            </a:pPr>
            <a:r>
              <a:rPr sz="2600" b="1" spc="-10">
                <a:latin typeface="Calibri"/>
                <a:cs typeface="Calibri"/>
              </a:rPr>
              <a:t>economies</a:t>
            </a:r>
            <a:r>
              <a:rPr sz="2600" b="1" spc="-60">
                <a:latin typeface="Calibri"/>
                <a:cs typeface="Calibri"/>
              </a:rPr>
              <a:t> </a:t>
            </a:r>
            <a:r>
              <a:rPr sz="2600" b="1">
                <a:latin typeface="Calibri"/>
                <a:cs typeface="Calibri"/>
              </a:rPr>
              <a:t>of</a:t>
            </a:r>
            <a:r>
              <a:rPr sz="2600" b="1" spc="-60">
                <a:latin typeface="Calibri"/>
                <a:cs typeface="Calibri"/>
              </a:rPr>
              <a:t> </a:t>
            </a:r>
            <a:r>
              <a:rPr sz="2600" b="1">
                <a:latin typeface="Calibri"/>
                <a:cs typeface="Calibri"/>
              </a:rPr>
              <a:t>scale</a:t>
            </a:r>
            <a:r>
              <a:rPr sz="2600">
                <a:latin typeface="Calibri"/>
                <a:cs typeface="Calibri"/>
              </a:rPr>
              <a:t>:</a:t>
            </a:r>
            <a:r>
              <a:rPr sz="2600" spc="-60">
                <a:latin typeface="Calibri"/>
                <a:cs typeface="Calibri"/>
              </a:rPr>
              <a:t> </a:t>
            </a:r>
            <a:r>
              <a:rPr sz="2600" spc="-75">
                <a:latin typeface="Calibri"/>
                <a:cs typeface="Calibri"/>
              </a:rPr>
              <a:t>ATC</a:t>
            </a:r>
            <a:r>
              <a:rPr sz="2600" spc="-60">
                <a:latin typeface="Calibri"/>
                <a:cs typeface="Calibri"/>
              </a:rPr>
              <a:t> </a:t>
            </a:r>
            <a:r>
              <a:rPr sz="2600">
                <a:latin typeface="Calibri"/>
                <a:cs typeface="Calibri"/>
              </a:rPr>
              <a:t>decreases</a:t>
            </a:r>
            <a:r>
              <a:rPr sz="2600" spc="-60">
                <a:latin typeface="Calibri"/>
                <a:cs typeface="Calibri"/>
              </a:rPr>
              <a:t> </a:t>
            </a:r>
            <a:r>
              <a:rPr sz="2600">
                <a:latin typeface="Calibri"/>
                <a:cs typeface="Calibri"/>
              </a:rPr>
              <a:t>as</a:t>
            </a:r>
            <a:r>
              <a:rPr sz="2600" spc="-60">
                <a:latin typeface="Calibri"/>
                <a:cs typeface="Calibri"/>
              </a:rPr>
              <a:t> </a:t>
            </a:r>
            <a:r>
              <a:rPr sz="2600">
                <a:latin typeface="Calibri"/>
                <a:cs typeface="Calibri"/>
              </a:rPr>
              <a:t>output</a:t>
            </a:r>
            <a:r>
              <a:rPr sz="2600" spc="-60">
                <a:latin typeface="Calibri"/>
                <a:cs typeface="Calibri"/>
              </a:rPr>
              <a:t> </a:t>
            </a:r>
            <a:r>
              <a:rPr sz="2600" spc="-10">
                <a:latin typeface="Calibri"/>
                <a:cs typeface="Calibri"/>
              </a:rPr>
              <a:t>increases</a:t>
            </a:r>
            <a:endParaRPr sz="2600">
              <a:latin typeface="Calibri"/>
              <a:cs typeface="Calibri"/>
            </a:endParaRPr>
          </a:p>
          <a:p>
            <a:pPr marL="440055" indent="-427355">
              <a:lnSpc>
                <a:spcPct val="100000"/>
              </a:lnSpc>
              <a:spcBef>
                <a:spcPts val="1560"/>
              </a:spcBef>
              <a:buFont typeface="Arial"/>
              <a:buChar char="●"/>
              <a:tabLst>
                <a:tab pos="440055" algn="l"/>
              </a:tabLst>
            </a:pPr>
            <a:r>
              <a:rPr sz="2600" b="1" spc="-10">
                <a:latin typeface="Calibri"/>
                <a:cs typeface="Calibri"/>
              </a:rPr>
              <a:t>diseconomies</a:t>
            </a:r>
            <a:r>
              <a:rPr sz="2600" b="1" spc="-70">
                <a:latin typeface="Calibri"/>
                <a:cs typeface="Calibri"/>
              </a:rPr>
              <a:t> </a:t>
            </a:r>
            <a:r>
              <a:rPr sz="2600" b="1">
                <a:latin typeface="Calibri"/>
                <a:cs typeface="Calibri"/>
              </a:rPr>
              <a:t>of</a:t>
            </a:r>
            <a:r>
              <a:rPr sz="2600" b="1" spc="-70">
                <a:latin typeface="Calibri"/>
                <a:cs typeface="Calibri"/>
              </a:rPr>
              <a:t> </a:t>
            </a:r>
            <a:r>
              <a:rPr sz="2600" b="1">
                <a:latin typeface="Calibri"/>
                <a:cs typeface="Calibri"/>
              </a:rPr>
              <a:t>scale</a:t>
            </a:r>
            <a:r>
              <a:rPr sz="2600">
                <a:latin typeface="Calibri"/>
                <a:cs typeface="Calibri"/>
              </a:rPr>
              <a:t>:</a:t>
            </a:r>
            <a:r>
              <a:rPr sz="2600" spc="-65">
                <a:latin typeface="Calibri"/>
                <a:cs typeface="Calibri"/>
              </a:rPr>
              <a:t> </a:t>
            </a:r>
            <a:r>
              <a:rPr sz="2600" spc="-75">
                <a:latin typeface="Calibri"/>
                <a:cs typeface="Calibri"/>
              </a:rPr>
              <a:t>ATC</a:t>
            </a:r>
            <a:r>
              <a:rPr sz="2600" spc="-70">
                <a:latin typeface="Calibri"/>
                <a:cs typeface="Calibri"/>
              </a:rPr>
              <a:t> </a:t>
            </a:r>
            <a:r>
              <a:rPr sz="2600">
                <a:latin typeface="Calibri"/>
                <a:cs typeface="Calibri"/>
              </a:rPr>
              <a:t>increases</a:t>
            </a:r>
            <a:r>
              <a:rPr sz="2600" spc="-65">
                <a:latin typeface="Calibri"/>
                <a:cs typeface="Calibri"/>
              </a:rPr>
              <a:t> </a:t>
            </a:r>
            <a:r>
              <a:rPr sz="2600">
                <a:latin typeface="Calibri"/>
                <a:cs typeface="Calibri"/>
              </a:rPr>
              <a:t>as</a:t>
            </a:r>
            <a:r>
              <a:rPr sz="2600" spc="-70">
                <a:latin typeface="Calibri"/>
                <a:cs typeface="Calibri"/>
              </a:rPr>
              <a:t> </a:t>
            </a:r>
            <a:r>
              <a:rPr sz="2600">
                <a:latin typeface="Calibri"/>
                <a:cs typeface="Calibri"/>
              </a:rPr>
              <a:t>output</a:t>
            </a:r>
            <a:r>
              <a:rPr sz="2600" spc="-70">
                <a:latin typeface="Calibri"/>
                <a:cs typeface="Calibri"/>
              </a:rPr>
              <a:t> </a:t>
            </a:r>
            <a:r>
              <a:rPr sz="2600" spc="-10">
                <a:latin typeface="Calibri"/>
                <a:cs typeface="Calibri"/>
              </a:rPr>
              <a:t>increases</a:t>
            </a:r>
            <a:endParaRPr sz="2600">
              <a:latin typeface="Calibri"/>
              <a:cs typeface="Calibri"/>
            </a:endParaRPr>
          </a:p>
          <a:p>
            <a:pPr marL="440055" indent="-427355">
              <a:lnSpc>
                <a:spcPct val="100000"/>
              </a:lnSpc>
              <a:spcBef>
                <a:spcPts val="1560"/>
              </a:spcBef>
              <a:buFont typeface="Arial"/>
              <a:buChar char="●"/>
              <a:tabLst>
                <a:tab pos="440055" algn="l"/>
              </a:tabLst>
            </a:pPr>
            <a:r>
              <a:rPr sz="2600" b="1" spc="-10">
                <a:latin typeface="Calibri"/>
                <a:cs typeface="Calibri"/>
              </a:rPr>
              <a:t>constant</a:t>
            </a:r>
            <a:r>
              <a:rPr sz="2600" b="1" spc="-55">
                <a:latin typeface="Calibri"/>
                <a:cs typeface="Calibri"/>
              </a:rPr>
              <a:t> </a:t>
            </a:r>
            <a:r>
              <a:rPr sz="2600" b="1" spc="-10">
                <a:latin typeface="Calibri"/>
                <a:cs typeface="Calibri"/>
              </a:rPr>
              <a:t>returns</a:t>
            </a:r>
            <a:r>
              <a:rPr sz="2600" b="1" spc="-50">
                <a:latin typeface="Calibri"/>
                <a:cs typeface="Calibri"/>
              </a:rPr>
              <a:t> </a:t>
            </a:r>
            <a:r>
              <a:rPr sz="2600" b="1">
                <a:latin typeface="Calibri"/>
                <a:cs typeface="Calibri"/>
              </a:rPr>
              <a:t>to</a:t>
            </a:r>
            <a:r>
              <a:rPr sz="2600" b="1" spc="-50">
                <a:latin typeface="Calibri"/>
                <a:cs typeface="Calibri"/>
              </a:rPr>
              <a:t> </a:t>
            </a:r>
            <a:r>
              <a:rPr sz="2600" b="1">
                <a:latin typeface="Calibri"/>
                <a:cs typeface="Calibri"/>
              </a:rPr>
              <a:t>scale</a:t>
            </a:r>
            <a:r>
              <a:rPr sz="2600">
                <a:latin typeface="Calibri"/>
                <a:cs typeface="Calibri"/>
              </a:rPr>
              <a:t>:</a:t>
            </a:r>
            <a:r>
              <a:rPr sz="2600" spc="-55">
                <a:latin typeface="Calibri"/>
                <a:cs typeface="Calibri"/>
              </a:rPr>
              <a:t> </a:t>
            </a:r>
            <a:r>
              <a:rPr sz="2600" spc="-75">
                <a:latin typeface="Calibri"/>
                <a:cs typeface="Calibri"/>
              </a:rPr>
              <a:t>ATC</a:t>
            </a:r>
            <a:r>
              <a:rPr sz="2600" spc="-50">
                <a:latin typeface="Calibri"/>
                <a:cs typeface="Calibri"/>
              </a:rPr>
              <a:t> </a:t>
            </a:r>
            <a:r>
              <a:rPr sz="2600">
                <a:latin typeface="Calibri"/>
                <a:cs typeface="Calibri"/>
              </a:rPr>
              <a:t>is</a:t>
            </a:r>
            <a:r>
              <a:rPr sz="2600" spc="-50">
                <a:latin typeface="Calibri"/>
                <a:cs typeface="Calibri"/>
              </a:rPr>
              <a:t> </a:t>
            </a:r>
            <a:r>
              <a:rPr sz="2600">
                <a:latin typeface="Calibri"/>
                <a:cs typeface="Calibri"/>
              </a:rPr>
              <a:t>the</a:t>
            </a:r>
            <a:r>
              <a:rPr sz="2600" spc="-50">
                <a:latin typeface="Calibri"/>
                <a:cs typeface="Calibri"/>
              </a:rPr>
              <a:t> </a:t>
            </a:r>
            <a:r>
              <a:rPr sz="2600">
                <a:latin typeface="Calibri"/>
                <a:cs typeface="Calibri"/>
              </a:rPr>
              <a:t>same</a:t>
            </a:r>
            <a:r>
              <a:rPr sz="2600" spc="-55">
                <a:latin typeface="Calibri"/>
                <a:cs typeface="Calibri"/>
              </a:rPr>
              <a:t> </a:t>
            </a:r>
            <a:r>
              <a:rPr sz="2600">
                <a:latin typeface="Calibri"/>
                <a:cs typeface="Calibri"/>
              </a:rPr>
              <a:t>as</a:t>
            </a:r>
            <a:r>
              <a:rPr sz="2600" spc="-50">
                <a:latin typeface="Calibri"/>
                <a:cs typeface="Calibri"/>
              </a:rPr>
              <a:t> </a:t>
            </a:r>
            <a:r>
              <a:rPr sz="2600">
                <a:latin typeface="Calibri"/>
                <a:cs typeface="Calibri"/>
              </a:rPr>
              <a:t>output</a:t>
            </a:r>
            <a:r>
              <a:rPr sz="2600" spc="-50">
                <a:latin typeface="Calibri"/>
                <a:cs typeface="Calibri"/>
              </a:rPr>
              <a:t> </a:t>
            </a:r>
            <a:r>
              <a:rPr sz="2600" spc="-10">
                <a:latin typeface="Calibri"/>
                <a:cs typeface="Calibri"/>
              </a:rPr>
              <a:t>increases</a:t>
            </a:r>
            <a:endParaRPr sz="2600">
              <a:latin typeface="Calibri"/>
              <a:cs typeface="Calibri"/>
            </a:endParaRPr>
          </a:p>
          <a:p>
            <a:pPr marL="440055" indent="-427355">
              <a:lnSpc>
                <a:spcPct val="100000"/>
              </a:lnSpc>
              <a:spcBef>
                <a:spcPts val="1560"/>
              </a:spcBef>
              <a:buFont typeface="Arial"/>
              <a:buChar char="●"/>
              <a:tabLst>
                <a:tab pos="440055" algn="l"/>
              </a:tabLst>
            </a:pPr>
            <a:r>
              <a:rPr sz="2600" b="1">
                <a:latin typeface="Calibri"/>
                <a:cs typeface="Calibri"/>
              </a:rPr>
              <a:t>minimum</a:t>
            </a:r>
            <a:r>
              <a:rPr sz="2600" b="1" spc="-60">
                <a:latin typeface="Calibri"/>
                <a:cs typeface="Calibri"/>
              </a:rPr>
              <a:t> </a:t>
            </a:r>
            <a:r>
              <a:rPr sz="2600" b="1" spc="-10">
                <a:latin typeface="Calibri"/>
                <a:cs typeface="Calibri"/>
              </a:rPr>
              <a:t>efficient</a:t>
            </a:r>
            <a:r>
              <a:rPr sz="2600" b="1" spc="-55">
                <a:latin typeface="Calibri"/>
                <a:cs typeface="Calibri"/>
              </a:rPr>
              <a:t> </a:t>
            </a:r>
            <a:r>
              <a:rPr sz="2600" b="1">
                <a:latin typeface="Calibri"/>
                <a:cs typeface="Calibri"/>
              </a:rPr>
              <a:t>scale</a:t>
            </a:r>
            <a:r>
              <a:rPr sz="2600">
                <a:latin typeface="Calibri"/>
                <a:cs typeface="Calibri"/>
              </a:rPr>
              <a:t>:</a:t>
            </a:r>
            <a:r>
              <a:rPr sz="2600" spc="-55">
                <a:latin typeface="Calibri"/>
                <a:cs typeface="Calibri"/>
              </a:rPr>
              <a:t> </a:t>
            </a:r>
            <a:r>
              <a:rPr sz="2600">
                <a:latin typeface="Calibri"/>
                <a:cs typeface="Calibri"/>
              </a:rPr>
              <a:t>lowest</a:t>
            </a:r>
            <a:r>
              <a:rPr sz="2600" spc="-55">
                <a:latin typeface="Calibri"/>
                <a:cs typeface="Calibri"/>
              </a:rPr>
              <a:t> </a:t>
            </a:r>
            <a:r>
              <a:rPr sz="2600">
                <a:latin typeface="Calibri"/>
                <a:cs typeface="Calibri"/>
              </a:rPr>
              <a:t>point</a:t>
            </a:r>
            <a:r>
              <a:rPr sz="2600" spc="-55">
                <a:latin typeface="Calibri"/>
                <a:cs typeface="Calibri"/>
              </a:rPr>
              <a:t> </a:t>
            </a:r>
            <a:r>
              <a:rPr sz="2600">
                <a:latin typeface="Calibri"/>
                <a:cs typeface="Calibri"/>
              </a:rPr>
              <a:t>on</a:t>
            </a:r>
            <a:r>
              <a:rPr sz="2600" spc="-60">
                <a:latin typeface="Calibri"/>
                <a:cs typeface="Calibri"/>
              </a:rPr>
              <a:t> </a:t>
            </a:r>
            <a:r>
              <a:rPr sz="2600">
                <a:latin typeface="Calibri"/>
                <a:cs typeface="Calibri"/>
              </a:rPr>
              <a:t>the</a:t>
            </a:r>
            <a:r>
              <a:rPr sz="2600" spc="-55">
                <a:latin typeface="Calibri"/>
                <a:cs typeface="Calibri"/>
              </a:rPr>
              <a:t> </a:t>
            </a:r>
            <a:r>
              <a:rPr sz="2600">
                <a:latin typeface="Calibri"/>
                <a:cs typeface="Calibri"/>
              </a:rPr>
              <a:t>LRAC</a:t>
            </a:r>
            <a:r>
              <a:rPr sz="2600" spc="-55">
                <a:latin typeface="Calibri"/>
                <a:cs typeface="Calibri"/>
              </a:rPr>
              <a:t> </a:t>
            </a:r>
            <a:r>
              <a:rPr sz="2600" spc="-10">
                <a:latin typeface="Calibri"/>
                <a:cs typeface="Calibri"/>
              </a:rPr>
              <a:t>curve</a:t>
            </a:r>
            <a:endParaRPr sz="2600">
              <a:latin typeface="Calibri"/>
              <a:cs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313800" y="2181806"/>
            <a:ext cx="7253605" cy="5494020"/>
          </a:xfrm>
          <a:prstGeom prst="rect">
            <a:avLst/>
          </a:prstGeom>
        </p:spPr>
        <p:txBody>
          <a:bodyPr vert="horz" wrap="square" lIns="0" tIns="12700" rIns="0" bIns="0" rtlCol="0">
            <a:spAutoFit/>
          </a:bodyPr>
          <a:lstStyle/>
          <a:p>
            <a:pPr marL="12700" marR="5080">
              <a:lnSpc>
                <a:spcPct val="114999"/>
              </a:lnSpc>
              <a:spcBef>
                <a:spcPts val="100"/>
              </a:spcBef>
            </a:pPr>
            <a:r>
              <a:rPr sz="2600" b="1" u="heavy">
                <a:solidFill>
                  <a:srgbClr val="1155CC"/>
                </a:solidFill>
                <a:uFill>
                  <a:solidFill>
                    <a:srgbClr val="1155CC"/>
                  </a:solidFill>
                </a:uFill>
                <a:latin typeface="Calibri"/>
                <a:cs typeface="Calibri"/>
              </a:rPr>
              <a:t>Q26:</a:t>
            </a:r>
            <a:r>
              <a:rPr sz="2600" b="1" spc="-50">
                <a:solidFill>
                  <a:srgbClr val="1155CC"/>
                </a:solidFill>
                <a:latin typeface="Calibri"/>
                <a:cs typeface="Calibri"/>
              </a:rPr>
              <a:t> </a:t>
            </a:r>
            <a:r>
              <a:rPr sz="2600">
                <a:latin typeface="Calibri"/>
                <a:cs typeface="Calibri"/>
              </a:rPr>
              <a:t>At</a:t>
            </a:r>
            <a:r>
              <a:rPr sz="2600" spc="-55">
                <a:latin typeface="Calibri"/>
                <a:cs typeface="Calibri"/>
              </a:rPr>
              <a:t> </a:t>
            </a:r>
            <a:r>
              <a:rPr sz="2600">
                <a:latin typeface="Calibri"/>
                <a:cs typeface="Calibri"/>
              </a:rPr>
              <a:t>an</a:t>
            </a:r>
            <a:r>
              <a:rPr sz="2600" spc="-55">
                <a:latin typeface="Calibri"/>
                <a:cs typeface="Calibri"/>
              </a:rPr>
              <a:t> </a:t>
            </a:r>
            <a:r>
              <a:rPr sz="2600">
                <a:latin typeface="Calibri"/>
                <a:cs typeface="Calibri"/>
              </a:rPr>
              <a:t>output</a:t>
            </a:r>
            <a:r>
              <a:rPr sz="2600" spc="-55">
                <a:latin typeface="Calibri"/>
                <a:cs typeface="Calibri"/>
              </a:rPr>
              <a:t> </a:t>
            </a:r>
            <a:r>
              <a:rPr sz="2600">
                <a:latin typeface="Calibri"/>
                <a:cs typeface="Calibri"/>
              </a:rPr>
              <a:t>level</a:t>
            </a:r>
            <a:r>
              <a:rPr sz="2600" spc="-55">
                <a:latin typeface="Calibri"/>
                <a:cs typeface="Calibri"/>
              </a:rPr>
              <a:t> </a:t>
            </a:r>
            <a:r>
              <a:rPr sz="2600">
                <a:latin typeface="Calibri"/>
                <a:cs typeface="Calibri"/>
              </a:rPr>
              <a:t>of</a:t>
            </a:r>
            <a:r>
              <a:rPr sz="2600" spc="-55">
                <a:latin typeface="Calibri"/>
                <a:cs typeface="Calibri"/>
              </a:rPr>
              <a:t> </a:t>
            </a:r>
            <a:r>
              <a:rPr sz="2600">
                <a:latin typeface="Calibri"/>
                <a:cs typeface="Calibri"/>
              </a:rPr>
              <a:t>10</a:t>
            </a:r>
            <a:r>
              <a:rPr sz="2600" spc="-55">
                <a:latin typeface="Calibri"/>
                <a:cs typeface="Calibri"/>
              </a:rPr>
              <a:t> </a:t>
            </a:r>
            <a:r>
              <a:rPr sz="2600">
                <a:latin typeface="Calibri"/>
                <a:cs typeface="Calibri"/>
              </a:rPr>
              <a:t>units,</a:t>
            </a:r>
            <a:r>
              <a:rPr sz="2600" spc="-55">
                <a:latin typeface="Calibri"/>
                <a:cs typeface="Calibri"/>
              </a:rPr>
              <a:t> </a:t>
            </a:r>
            <a:r>
              <a:rPr sz="2600">
                <a:latin typeface="Calibri"/>
                <a:cs typeface="Calibri"/>
              </a:rPr>
              <a:t>which</a:t>
            </a:r>
            <a:r>
              <a:rPr sz="2600" spc="-55">
                <a:latin typeface="Calibri"/>
                <a:cs typeface="Calibri"/>
              </a:rPr>
              <a:t> </a:t>
            </a:r>
            <a:r>
              <a:rPr sz="2600">
                <a:latin typeface="Calibri"/>
                <a:cs typeface="Calibri"/>
              </a:rPr>
              <a:t>plant</a:t>
            </a:r>
            <a:r>
              <a:rPr sz="2600" spc="-55">
                <a:latin typeface="Calibri"/>
                <a:cs typeface="Calibri"/>
              </a:rPr>
              <a:t> </a:t>
            </a:r>
            <a:r>
              <a:rPr sz="2600" spc="-10">
                <a:latin typeface="Calibri"/>
                <a:cs typeface="Calibri"/>
              </a:rPr>
              <a:t>would </a:t>
            </a:r>
            <a:r>
              <a:rPr sz="2600">
                <a:latin typeface="Calibri"/>
                <a:cs typeface="Calibri"/>
              </a:rPr>
              <a:t>achieve</a:t>
            </a:r>
            <a:r>
              <a:rPr sz="2600" spc="-75">
                <a:latin typeface="Calibri"/>
                <a:cs typeface="Calibri"/>
              </a:rPr>
              <a:t> </a:t>
            </a:r>
            <a:r>
              <a:rPr sz="2600">
                <a:latin typeface="Calibri"/>
                <a:cs typeface="Calibri"/>
              </a:rPr>
              <a:t>the</a:t>
            </a:r>
            <a:r>
              <a:rPr sz="2600" spc="-75">
                <a:latin typeface="Calibri"/>
                <a:cs typeface="Calibri"/>
              </a:rPr>
              <a:t> </a:t>
            </a:r>
            <a:r>
              <a:rPr sz="2600">
                <a:latin typeface="Calibri"/>
                <a:cs typeface="Calibri"/>
              </a:rPr>
              <a:t>lowest</a:t>
            </a:r>
            <a:r>
              <a:rPr sz="2600" spc="-75">
                <a:latin typeface="Calibri"/>
                <a:cs typeface="Calibri"/>
              </a:rPr>
              <a:t> </a:t>
            </a:r>
            <a:r>
              <a:rPr sz="2600" spc="-20">
                <a:latin typeface="Calibri"/>
                <a:cs typeface="Calibri"/>
              </a:rPr>
              <a:t>ATC?</a:t>
            </a:r>
            <a:endParaRPr sz="2600">
              <a:latin typeface="Calibri"/>
              <a:cs typeface="Calibri"/>
            </a:endParaRPr>
          </a:p>
          <a:p>
            <a:pPr marL="926465" indent="-486409">
              <a:lnSpc>
                <a:spcPct val="100000"/>
              </a:lnSpc>
              <a:spcBef>
                <a:spcPts val="465"/>
              </a:spcBef>
              <a:buAutoNum type="alphaLcParenR"/>
              <a:tabLst>
                <a:tab pos="926465" algn="l"/>
              </a:tabLst>
            </a:pPr>
            <a:r>
              <a:rPr sz="2600">
                <a:latin typeface="Calibri"/>
                <a:cs typeface="Calibri"/>
              </a:rPr>
              <a:t>Plant</a:t>
            </a:r>
            <a:r>
              <a:rPr sz="2600" spc="-55">
                <a:latin typeface="Calibri"/>
                <a:cs typeface="Calibri"/>
              </a:rPr>
              <a:t> </a:t>
            </a:r>
            <a:r>
              <a:rPr sz="2600" spc="-50">
                <a:latin typeface="Calibri"/>
                <a:cs typeface="Calibri"/>
              </a:rPr>
              <a:t>1</a:t>
            </a:r>
            <a:endParaRPr sz="2600">
              <a:latin typeface="Calibri"/>
              <a:cs typeface="Calibri"/>
            </a:endParaRPr>
          </a:p>
          <a:p>
            <a:pPr marL="926465" indent="-501650">
              <a:lnSpc>
                <a:spcPct val="100000"/>
              </a:lnSpc>
              <a:spcBef>
                <a:spcPts val="470"/>
              </a:spcBef>
              <a:buAutoNum type="alphaLcParenR"/>
              <a:tabLst>
                <a:tab pos="926465" algn="l"/>
              </a:tabLst>
            </a:pPr>
            <a:r>
              <a:rPr sz="2600">
                <a:latin typeface="Calibri"/>
                <a:cs typeface="Calibri"/>
              </a:rPr>
              <a:t>Plant</a:t>
            </a:r>
            <a:r>
              <a:rPr sz="2600" spc="-55">
                <a:latin typeface="Calibri"/>
                <a:cs typeface="Calibri"/>
              </a:rPr>
              <a:t> </a:t>
            </a:r>
            <a:r>
              <a:rPr sz="2600" spc="-50">
                <a:latin typeface="Calibri"/>
                <a:cs typeface="Calibri"/>
              </a:rPr>
              <a:t>2</a:t>
            </a:r>
            <a:endParaRPr sz="2600">
              <a:latin typeface="Calibri"/>
              <a:cs typeface="Calibri"/>
            </a:endParaRPr>
          </a:p>
          <a:p>
            <a:pPr marL="926465" indent="-467995">
              <a:lnSpc>
                <a:spcPct val="100000"/>
              </a:lnSpc>
              <a:spcBef>
                <a:spcPts val="465"/>
              </a:spcBef>
              <a:buAutoNum type="alphaLcParenR"/>
              <a:tabLst>
                <a:tab pos="926465" algn="l"/>
              </a:tabLst>
            </a:pPr>
            <a:r>
              <a:rPr sz="2600">
                <a:latin typeface="Calibri"/>
                <a:cs typeface="Calibri"/>
              </a:rPr>
              <a:t>Plant</a:t>
            </a:r>
            <a:r>
              <a:rPr sz="2600" spc="-55">
                <a:latin typeface="Calibri"/>
                <a:cs typeface="Calibri"/>
              </a:rPr>
              <a:t> </a:t>
            </a:r>
            <a:r>
              <a:rPr sz="2600" spc="-50">
                <a:latin typeface="Calibri"/>
                <a:cs typeface="Calibri"/>
              </a:rPr>
              <a:t>3</a:t>
            </a:r>
            <a:endParaRPr sz="2600">
              <a:latin typeface="Calibri"/>
              <a:cs typeface="Calibri"/>
            </a:endParaRPr>
          </a:p>
          <a:p>
            <a:pPr marL="926465" indent="-501650">
              <a:lnSpc>
                <a:spcPct val="100000"/>
              </a:lnSpc>
              <a:spcBef>
                <a:spcPts val="470"/>
              </a:spcBef>
              <a:buAutoNum type="alphaLcParenR"/>
              <a:tabLst>
                <a:tab pos="926465" algn="l"/>
              </a:tabLst>
            </a:pPr>
            <a:r>
              <a:rPr sz="2600">
                <a:latin typeface="Calibri"/>
                <a:cs typeface="Calibri"/>
              </a:rPr>
              <a:t>Plant</a:t>
            </a:r>
            <a:r>
              <a:rPr sz="2600" spc="-55">
                <a:latin typeface="Calibri"/>
                <a:cs typeface="Calibri"/>
              </a:rPr>
              <a:t> </a:t>
            </a:r>
            <a:r>
              <a:rPr sz="2600" spc="-50">
                <a:latin typeface="Calibri"/>
                <a:cs typeface="Calibri"/>
              </a:rPr>
              <a:t>4</a:t>
            </a:r>
            <a:endParaRPr sz="2600">
              <a:latin typeface="Calibri"/>
              <a:cs typeface="Calibri"/>
            </a:endParaRPr>
          </a:p>
          <a:p>
            <a:pPr>
              <a:lnSpc>
                <a:spcPct val="100000"/>
              </a:lnSpc>
              <a:spcBef>
                <a:spcPts val="880"/>
              </a:spcBef>
            </a:pPr>
            <a:endParaRPr sz="2600">
              <a:latin typeface="Calibri"/>
              <a:cs typeface="Calibri"/>
            </a:endParaRPr>
          </a:p>
          <a:p>
            <a:pPr marL="12700">
              <a:lnSpc>
                <a:spcPct val="100000"/>
              </a:lnSpc>
              <a:spcBef>
                <a:spcPts val="5"/>
              </a:spcBef>
            </a:pPr>
            <a:r>
              <a:rPr sz="2600" b="1" u="heavy">
                <a:solidFill>
                  <a:srgbClr val="1155CC"/>
                </a:solidFill>
                <a:uFill>
                  <a:solidFill>
                    <a:srgbClr val="1155CC"/>
                  </a:solidFill>
                </a:uFill>
                <a:latin typeface="Calibri"/>
                <a:cs typeface="Calibri"/>
              </a:rPr>
              <a:t>Q27</a:t>
            </a:r>
            <a:r>
              <a:rPr sz="2600">
                <a:latin typeface="Calibri"/>
                <a:cs typeface="Calibri"/>
              </a:rPr>
              <a:t>:</a:t>
            </a:r>
            <a:r>
              <a:rPr sz="2600" spc="-55">
                <a:latin typeface="Calibri"/>
                <a:cs typeface="Calibri"/>
              </a:rPr>
              <a:t> </a:t>
            </a:r>
            <a:r>
              <a:rPr sz="2600">
                <a:latin typeface="Calibri"/>
                <a:cs typeface="Calibri"/>
              </a:rPr>
              <a:t>At</a:t>
            </a:r>
            <a:r>
              <a:rPr sz="2600" spc="-50">
                <a:latin typeface="Calibri"/>
                <a:cs typeface="Calibri"/>
              </a:rPr>
              <a:t> </a:t>
            </a:r>
            <a:r>
              <a:rPr sz="2600">
                <a:latin typeface="Calibri"/>
                <a:cs typeface="Calibri"/>
              </a:rPr>
              <a:t>the</a:t>
            </a:r>
            <a:r>
              <a:rPr sz="2600" spc="-55">
                <a:latin typeface="Calibri"/>
                <a:cs typeface="Calibri"/>
              </a:rPr>
              <a:t> </a:t>
            </a:r>
            <a:r>
              <a:rPr sz="2600">
                <a:latin typeface="Calibri"/>
                <a:cs typeface="Calibri"/>
              </a:rPr>
              <a:t>output</a:t>
            </a:r>
            <a:r>
              <a:rPr sz="2600" spc="-50">
                <a:latin typeface="Calibri"/>
                <a:cs typeface="Calibri"/>
              </a:rPr>
              <a:t> </a:t>
            </a:r>
            <a:r>
              <a:rPr sz="2600">
                <a:latin typeface="Calibri"/>
                <a:cs typeface="Calibri"/>
              </a:rPr>
              <a:t>level</a:t>
            </a:r>
            <a:r>
              <a:rPr sz="2600" spc="-55">
                <a:latin typeface="Calibri"/>
                <a:cs typeface="Calibri"/>
              </a:rPr>
              <a:t> </a:t>
            </a:r>
            <a:r>
              <a:rPr sz="2600">
                <a:latin typeface="Calibri"/>
                <a:cs typeface="Calibri"/>
              </a:rPr>
              <a:t>of</a:t>
            </a:r>
            <a:r>
              <a:rPr sz="2600" spc="-50">
                <a:latin typeface="Calibri"/>
                <a:cs typeface="Calibri"/>
              </a:rPr>
              <a:t> </a:t>
            </a:r>
            <a:r>
              <a:rPr sz="2600">
                <a:latin typeface="Calibri"/>
                <a:cs typeface="Calibri"/>
              </a:rPr>
              <a:t>6,</a:t>
            </a:r>
            <a:r>
              <a:rPr sz="2600" spc="-55">
                <a:latin typeface="Calibri"/>
                <a:cs typeface="Calibri"/>
              </a:rPr>
              <a:t> </a:t>
            </a:r>
            <a:r>
              <a:rPr sz="2600">
                <a:latin typeface="Calibri"/>
                <a:cs typeface="Calibri"/>
              </a:rPr>
              <a:t>there</a:t>
            </a:r>
            <a:r>
              <a:rPr sz="2600" spc="-50">
                <a:latin typeface="Calibri"/>
                <a:cs typeface="Calibri"/>
              </a:rPr>
              <a:t> </a:t>
            </a:r>
            <a:r>
              <a:rPr sz="2600" spc="-25">
                <a:latin typeface="Calibri"/>
                <a:cs typeface="Calibri"/>
              </a:rPr>
              <a:t>is,</a:t>
            </a:r>
            <a:endParaRPr sz="2600">
              <a:latin typeface="Calibri"/>
              <a:cs typeface="Calibri"/>
            </a:endParaRPr>
          </a:p>
          <a:p>
            <a:pPr marL="926465" indent="-486409">
              <a:lnSpc>
                <a:spcPct val="100000"/>
              </a:lnSpc>
              <a:spcBef>
                <a:spcPts val="465"/>
              </a:spcBef>
              <a:buAutoNum type="alphaLcParenR"/>
              <a:tabLst>
                <a:tab pos="926465" algn="l"/>
              </a:tabLst>
            </a:pPr>
            <a:r>
              <a:rPr sz="2600">
                <a:latin typeface="Calibri"/>
                <a:cs typeface="Calibri"/>
              </a:rPr>
              <a:t>economies</a:t>
            </a:r>
            <a:r>
              <a:rPr sz="2600" spc="-40">
                <a:latin typeface="Calibri"/>
                <a:cs typeface="Calibri"/>
              </a:rPr>
              <a:t> </a:t>
            </a:r>
            <a:r>
              <a:rPr sz="2600">
                <a:latin typeface="Calibri"/>
                <a:cs typeface="Calibri"/>
              </a:rPr>
              <a:t>of</a:t>
            </a:r>
            <a:r>
              <a:rPr sz="2600" spc="-35">
                <a:latin typeface="Calibri"/>
                <a:cs typeface="Calibri"/>
              </a:rPr>
              <a:t> </a:t>
            </a:r>
            <a:r>
              <a:rPr sz="2600" spc="-10">
                <a:latin typeface="Calibri"/>
                <a:cs typeface="Calibri"/>
              </a:rPr>
              <a:t>scale</a:t>
            </a:r>
            <a:endParaRPr sz="2600">
              <a:latin typeface="Calibri"/>
              <a:cs typeface="Calibri"/>
            </a:endParaRPr>
          </a:p>
          <a:p>
            <a:pPr marL="926465" indent="-501650">
              <a:lnSpc>
                <a:spcPct val="100000"/>
              </a:lnSpc>
              <a:spcBef>
                <a:spcPts val="470"/>
              </a:spcBef>
              <a:buAutoNum type="alphaLcParenR"/>
              <a:tabLst>
                <a:tab pos="926465" algn="l"/>
              </a:tabLst>
            </a:pPr>
            <a:r>
              <a:rPr sz="2600">
                <a:latin typeface="Calibri"/>
                <a:cs typeface="Calibri"/>
              </a:rPr>
              <a:t>diseconomies</a:t>
            </a:r>
            <a:r>
              <a:rPr sz="2600" spc="-55">
                <a:latin typeface="Calibri"/>
                <a:cs typeface="Calibri"/>
              </a:rPr>
              <a:t> </a:t>
            </a:r>
            <a:r>
              <a:rPr sz="2600">
                <a:latin typeface="Calibri"/>
                <a:cs typeface="Calibri"/>
              </a:rPr>
              <a:t>of</a:t>
            </a:r>
            <a:r>
              <a:rPr sz="2600" spc="-45">
                <a:latin typeface="Calibri"/>
                <a:cs typeface="Calibri"/>
              </a:rPr>
              <a:t> </a:t>
            </a:r>
            <a:r>
              <a:rPr sz="2600" spc="-10">
                <a:latin typeface="Calibri"/>
                <a:cs typeface="Calibri"/>
              </a:rPr>
              <a:t>scale</a:t>
            </a:r>
            <a:endParaRPr sz="2600">
              <a:latin typeface="Calibri"/>
              <a:cs typeface="Calibri"/>
            </a:endParaRPr>
          </a:p>
          <a:p>
            <a:pPr marL="926465" indent="-467995">
              <a:lnSpc>
                <a:spcPct val="100000"/>
              </a:lnSpc>
              <a:spcBef>
                <a:spcPts val="465"/>
              </a:spcBef>
              <a:buAutoNum type="alphaLcParenR"/>
              <a:tabLst>
                <a:tab pos="926465" algn="l"/>
              </a:tabLst>
            </a:pPr>
            <a:r>
              <a:rPr sz="2600" spc="-10">
                <a:latin typeface="Calibri"/>
                <a:cs typeface="Calibri"/>
              </a:rPr>
              <a:t>constant</a:t>
            </a:r>
            <a:r>
              <a:rPr sz="2600" spc="-65">
                <a:latin typeface="Calibri"/>
                <a:cs typeface="Calibri"/>
              </a:rPr>
              <a:t> </a:t>
            </a:r>
            <a:r>
              <a:rPr sz="2600">
                <a:latin typeface="Calibri"/>
                <a:cs typeface="Calibri"/>
              </a:rPr>
              <a:t>economies</a:t>
            </a:r>
            <a:r>
              <a:rPr sz="2600" spc="-60">
                <a:latin typeface="Calibri"/>
                <a:cs typeface="Calibri"/>
              </a:rPr>
              <a:t> </a:t>
            </a:r>
            <a:r>
              <a:rPr sz="2600">
                <a:latin typeface="Calibri"/>
                <a:cs typeface="Calibri"/>
              </a:rPr>
              <a:t>of</a:t>
            </a:r>
            <a:r>
              <a:rPr sz="2600" spc="-60">
                <a:latin typeface="Calibri"/>
                <a:cs typeface="Calibri"/>
              </a:rPr>
              <a:t> </a:t>
            </a:r>
            <a:r>
              <a:rPr sz="2600" spc="-10">
                <a:latin typeface="Calibri"/>
                <a:cs typeface="Calibri"/>
              </a:rPr>
              <a:t>scale</a:t>
            </a:r>
            <a:endParaRPr sz="2600">
              <a:latin typeface="Calibri"/>
              <a:cs typeface="Calibri"/>
            </a:endParaRPr>
          </a:p>
          <a:p>
            <a:pPr marL="926465" indent="-501650">
              <a:lnSpc>
                <a:spcPct val="100000"/>
              </a:lnSpc>
              <a:spcBef>
                <a:spcPts val="470"/>
              </a:spcBef>
              <a:buAutoNum type="alphaLcParenR"/>
              <a:tabLst>
                <a:tab pos="926465" algn="l"/>
              </a:tabLst>
            </a:pPr>
            <a:r>
              <a:rPr sz="2600">
                <a:latin typeface="Calibri"/>
                <a:cs typeface="Calibri"/>
              </a:rPr>
              <a:t>minimum</a:t>
            </a:r>
            <a:r>
              <a:rPr sz="2600" spc="-75">
                <a:latin typeface="Calibri"/>
                <a:cs typeface="Calibri"/>
              </a:rPr>
              <a:t> </a:t>
            </a:r>
            <a:r>
              <a:rPr sz="2600">
                <a:latin typeface="Calibri"/>
                <a:cs typeface="Calibri"/>
              </a:rPr>
              <a:t>efficient</a:t>
            </a:r>
            <a:r>
              <a:rPr sz="2600" spc="-75">
                <a:latin typeface="Calibri"/>
                <a:cs typeface="Calibri"/>
              </a:rPr>
              <a:t> </a:t>
            </a:r>
            <a:r>
              <a:rPr sz="2600" spc="-20">
                <a:latin typeface="Calibri"/>
                <a:cs typeface="Calibri"/>
              </a:rPr>
              <a:t>scale</a:t>
            </a:r>
            <a:endParaRPr sz="2600">
              <a:latin typeface="Calibri"/>
              <a:cs typeface="Calibri"/>
            </a:endParaRPr>
          </a:p>
        </p:txBody>
      </p:sp>
      <p:sp>
        <p:nvSpPr>
          <p:cNvPr id="3" name="object 3"/>
          <p:cNvSpPr txBox="1">
            <a:spLocks noGrp="1"/>
          </p:cNvSpPr>
          <p:nvPr>
            <p:ph type="title"/>
          </p:nvPr>
        </p:nvSpPr>
        <p:spPr>
          <a:prstGeom prst="rect">
            <a:avLst/>
          </a:prstGeom>
        </p:spPr>
        <p:txBody>
          <a:bodyPr vert="horz" wrap="square" lIns="0" tIns="435349" rIns="0" bIns="0" rtlCol="0">
            <a:spAutoFit/>
          </a:bodyPr>
          <a:lstStyle/>
          <a:p>
            <a:pPr marL="147955">
              <a:lnSpc>
                <a:spcPct val="100000"/>
              </a:lnSpc>
              <a:spcBef>
                <a:spcPts val="100"/>
              </a:spcBef>
            </a:pPr>
            <a:r>
              <a:t>8.</a:t>
            </a:r>
            <a:r>
              <a:rPr spc="-85"/>
              <a:t> </a:t>
            </a:r>
            <a:r>
              <a:t>Output</a:t>
            </a:r>
            <a:r>
              <a:rPr spc="-85"/>
              <a:t> </a:t>
            </a:r>
            <a:r>
              <a:t>&amp;</a:t>
            </a:r>
            <a:r>
              <a:rPr spc="-85"/>
              <a:t> </a:t>
            </a:r>
            <a:r>
              <a:t>Costs</a:t>
            </a:r>
            <a:r>
              <a:rPr spc="-85"/>
              <a:t> </a:t>
            </a:r>
            <a:r>
              <a:t>-</a:t>
            </a:r>
            <a:r>
              <a:rPr spc="-85"/>
              <a:t> </a:t>
            </a:r>
            <a:r>
              <a:t>Cost</a:t>
            </a:r>
            <a:r>
              <a:rPr spc="-80"/>
              <a:t> </a:t>
            </a:r>
            <a:r>
              <a:rPr spc="-10"/>
              <a:t>Curves</a:t>
            </a:r>
          </a:p>
        </p:txBody>
      </p:sp>
      <p:pic>
        <p:nvPicPr>
          <p:cNvPr id="4" name="object 4"/>
          <p:cNvPicPr/>
          <p:nvPr/>
        </p:nvPicPr>
        <p:blipFill>
          <a:blip r:embed="rId2" cstate="print"/>
          <a:stretch>
            <a:fillRect/>
          </a:stretch>
        </p:blipFill>
        <p:spPr>
          <a:xfrm>
            <a:off x="10033299" y="2044575"/>
            <a:ext cx="7365375" cy="4675823"/>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object 2"/>
          <p:cNvGrpSpPr/>
          <p:nvPr/>
        </p:nvGrpSpPr>
        <p:grpSpPr>
          <a:xfrm>
            <a:off x="0" y="4898900"/>
            <a:ext cx="18288635" cy="5388610"/>
            <a:chOff x="0" y="4898900"/>
            <a:chExt cx="18288635" cy="5388610"/>
          </a:xfrm>
        </p:grpSpPr>
        <p:pic>
          <p:nvPicPr>
            <p:cNvPr id="3" name="object 3"/>
            <p:cNvPicPr/>
            <p:nvPr/>
          </p:nvPicPr>
          <p:blipFill>
            <a:blip r:embed="rId2" cstate="print"/>
            <a:stretch>
              <a:fillRect/>
            </a:stretch>
          </p:blipFill>
          <p:spPr>
            <a:xfrm>
              <a:off x="1586691" y="5066575"/>
              <a:ext cx="6020883" cy="3217830"/>
            </a:xfrm>
            <a:prstGeom prst="rect">
              <a:avLst/>
            </a:prstGeom>
          </p:spPr>
        </p:pic>
        <p:pic>
          <p:nvPicPr>
            <p:cNvPr id="4" name="object 4"/>
            <p:cNvPicPr/>
            <p:nvPr/>
          </p:nvPicPr>
          <p:blipFill>
            <a:blip r:embed="rId3" cstate="print"/>
            <a:stretch>
              <a:fillRect/>
            </a:stretch>
          </p:blipFill>
          <p:spPr>
            <a:xfrm>
              <a:off x="8493950" y="4898900"/>
              <a:ext cx="4230949" cy="3764849"/>
            </a:xfrm>
            <a:prstGeom prst="rect">
              <a:avLst/>
            </a:prstGeom>
          </p:spPr>
        </p:pic>
      </p:grpSp>
      <p:sp>
        <p:nvSpPr>
          <p:cNvPr id="5" name="object 5"/>
          <p:cNvSpPr txBox="1">
            <a:spLocks noGrp="1"/>
          </p:cNvSpPr>
          <p:nvPr>
            <p:ph type="title"/>
          </p:nvPr>
        </p:nvSpPr>
        <p:spPr>
          <a:prstGeom prst="rect">
            <a:avLst/>
          </a:prstGeom>
        </p:spPr>
        <p:txBody>
          <a:bodyPr vert="horz" wrap="square" lIns="0" tIns="478749" rIns="0" bIns="0" rtlCol="0">
            <a:spAutoFit/>
          </a:bodyPr>
          <a:lstStyle/>
          <a:p>
            <a:pPr marL="188595">
              <a:lnSpc>
                <a:spcPct val="100000"/>
              </a:lnSpc>
              <a:spcBef>
                <a:spcPts val="100"/>
              </a:spcBef>
            </a:pPr>
            <a:r>
              <a:t>9.</a:t>
            </a:r>
            <a:r>
              <a:rPr spc="-95"/>
              <a:t> </a:t>
            </a:r>
            <a:r>
              <a:t>Utility</a:t>
            </a:r>
            <a:r>
              <a:rPr spc="-90"/>
              <a:t> </a:t>
            </a:r>
            <a:r>
              <a:t>&amp;</a:t>
            </a:r>
            <a:r>
              <a:rPr spc="-90"/>
              <a:t> </a:t>
            </a:r>
            <a:r>
              <a:t>Demand</a:t>
            </a:r>
            <a:r>
              <a:rPr spc="-95"/>
              <a:t> </a:t>
            </a:r>
            <a:r>
              <a:t>-</a:t>
            </a:r>
            <a:r>
              <a:rPr spc="-90"/>
              <a:t> </a:t>
            </a:r>
            <a:r>
              <a:rPr spc="-10"/>
              <a:t>Consumption</a:t>
            </a:r>
            <a:r>
              <a:rPr spc="-90"/>
              <a:t> </a:t>
            </a:r>
            <a:r>
              <a:rPr spc="-10"/>
              <a:t>Possibilities</a:t>
            </a:r>
          </a:p>
        </p:txBody>
      </p:sp>
      <p:sp>
        <p:nvSpPr>
          <p:cNvPr id="6" name="object 6"/>
          <p:cNvSpPr txBox="1"/>
          <p:nvPr/>
        </p:nvSpPr>
        <p:spPr>
          <a:xfrm>
            <a:off x="1328433" y="1700851"/>
            <a:ext cx="16242030" cy="2882900"/>
          </a:xfrm>
          <a:prstGeom prst="rect">
            <a:avLst/>
          </a:prstGeom>
        </p:spPr>
        <p:txBody>
          <a:bodyPr vert="horz" wrap="square" lIns="0" tIns="203200" rIns="0" bIns="0" rtlCol="0">
            <a:spAutoFit/>
          </a:bodyPr>
          <a:lstStyle/>
          <a:p>
            <a:pPr marL="432434" indent="-419734">
              <a:lnSpc>
                <a:spcPct val="100000"/>
              </a:lnSpc>
              <a:spcBef>
                <a:spcPts val="1600"/>
              </a:spcBef>
              <a:buFont typeface="Arial"/>
              <a:buChar char="●"/>
              <a:tabLst>
                <a:tab pos="432434" algn="l"/>
              </a:tabLst>
            </a:pPr>
            <a:r>
              <a:rPr sz="2500" b="1" spc="-10">
                <a:latin typeface="Calibri"/>
                <a:cs typeface="Calibri"/>
              </a:rPr>
              <a:t>consumption</a:t>
            </a:r>
            <a:r>
              <a:rPr sz="2500" b="1" spc="-50">
                <a:latin typeface="Calibri"/>
                <a:cs typeface="Calibri"/>
              </a:rPr>
              <a:t> </a:t>
            </a:r>
            <a:r>
              <a:rPr sz="2500" b="1">
                <a:latin typeface="Calibri"/>
                <a:cs typeface="Calibri"/>
              </a:rPr>
              <a:t>possibilities</a:t>
            </a:r>
            <a:r>
              <a:rPr sz="2500">
                <a:latin typeface="Calibri"/>
                <a:cs typeface="Calibri"/>
              </a:rPr>
              <a:t>:</a:t>
            </a:r>
            <a:r>
              <a:rPr sz="2500" spc="-45">
                <a:latin typeface="Calibri"/>
                <a:cs typeface="Calibri"/>
              </a:rPr>
              <a:t> </a:t>
            </a:r>
            <a:r>
              <a:rPr sz="2500">
                <a:latin typeface="Calibri"/>
                <a:cs typeface="Calibri"/>
              </a:rPr>
              <a:t>all</a:t>
            </a:r>
            <a:r>
              <a:rPr sz="2500" spc="-45">
                <a:latin typeface="Calibri"/>
                <a:cs typeface="Calibri"/>
              </a:rPr>
              <a:t> </a:t>
            </a:r>
            <a:r>
              <a:rPr sz="2500">
                <a:latin typeface="Calibri"/>
                <a:cs typeface="Calibri"/>
              </a:rPr>
              <a:t>of</a:t>
            </a:r>
            <a:r>
              <a:rPr sz="2500" spc="-45">
                <a:latin typeface="Calibri"/>
                <a:cs typeface="Calibri"/>
              </a:rPr>
              <a:t> </a:t>
            </a:r>
            <a:r>
              <a:rPr sz="2500">
                <a:latin typeface="Calibri"/>
                <a:cs typeface="Calibri"/>
              </a:rPr>
              <a:t>the</a:t>
            </a:r>
            <a:r>
              <a:rPr sz="2500" spc="-45">
                <a:latin typeface="Calibri"/>
                <a:cs typeface="Calibri"/>
              </a:rPr>
              <a:t> </a:t>
            </a:r>
            <a:r>
              <a:rPr sz="2500">
                <a:latin typeface="Calibri"/>
                <a:cs typeface="Calibri"/>
              </a:rPr>
              <a:t>things</a:t>
            </a:r>
            <a:r>
              <a:rPr sz="2500" spc="-50">
                <a:latin typeface="Calibri"/>
                <a:cs typeface="Calibri"/>
              </a:rPr>
              <a:t> </a:t>
            </a:r>
            <a:r>
              <a:rPr sz="2500">
                <a:latin typeface="Calibri"/>
                <a:cs typeface="Calibri"/>
              </a:rPr>
              <a:t>that</a:t>
            </a:r>
            <a:r>
              <a:rPr sz="2500" spc="-45">
                <a:latin typeface="Calibri"/>
                <a:cs typeface="Calibri"/>
              </a:rPr>
              <a:t> </a:t>
            </a:r>
            <a:r>
              <a:rPr sz="2500">
                <a:latin typeface="Calibri"/>
                <a:cs typeface="Calibri"/>
              </a:rPr>
              <a:t>you</a:t>
            </a:r>
            <a:r>
              <a:rPr sz="2500" spc="-45">
                <a:latin typeface="Calibri"/>
                <a:cs typeface="Calibri"/>
              </a:rPr>
              <a:t> </a:t>
            </a:r>
            <a:r>
              <a:rPr sz="2500">
                <a:latin typeface="Calibri"/>
                <a:cs typeface="Calibri"/>
              </a:rPr>
              <a:t>can</a:t>
            </a:r>
            <a:r>
              <a:rPr sz="2500" spc="-45">
                <a:latin typeface="Calibri"/>
                <a:cs typeface="Calibri"/>
              </a:rPr>
              <a:t> </a:t>
            </a:r>
            <a:r>
              <a:rPr sz="2500" spc="-25">
                <a:latin typeface="Calibri"/>
                <a:cs typeface="Calibri"/>
              </a:rPr>
              <a:t>buy</a:t>
            </a:r>
            <a:endParaRPr sz="2500">
              <a:latin typeface="Calibri"/>
              <a:cs typeface="Calibri"/>
            </a:endParaRPr>
          </a:p>
          <a:p>
            <a:pPr marL="889635" lvl="1" indent="-419734">
              <a:lnSpc>
                <a:spcPct val="100000"/>
              </a:lnSpc>
              <a:spcBef>
                <a:spcPts val="1500"/>
              </a:spcBef>
              <a:buFont typeface="Arial MT"/>
              <a:buChar char="○"/>
              <a:tabLst>
                <a:tab pos="889635" algn="l"/>
              </a:tabLst>
            </a:pPr>
            <a:r>
              <a:rPr sz="2500">
                <a:latin typeface="Calibri"/>
                <a:cs typeface="Calibri"/>
              </a:rPr>
              <a:t>limited</a:t>
            </a:r>
            <a:r>
              <a:rPr sz="2500" spc="-75">
                <a:latin typeface="Calibri"/>
                <a:cs typeface="Calibri"/>
              </a:rPr>
              <a:t> </a:t>
            </a:r>
            <a:r>
              <a:rPr sz="2500">
                <a:latin typeface="Calibri"/>
                <a:cs typeface="Calibri"/>
              </a:rPr>
              <a:t>by</a:t>
            </a:r>
            <a:r>
              <a:rPr sz="2500" spc="-70">
                <a:latin typeface="Calibri"/>
                <a:cs typeface="Calibri"/>
              </a:rPr>
              <a:t> </a:t>
            </a:r>
            <a:r>
              <a:rPr sz="2500">
                <a:latin typeface="Calibri"/>
                <a:cs typeface="Calibri"/>
              </a:rPr>
              <a:t>income</a:t>
            </a:r>
            <a:r>
              <a:rPr sz="2500" spc="-70">
                <a:latin typeface="Calibri"/>
                <a:cs typeface="Calibri"/>
              </a:rPr>
              <a:t> </a:t>
            </a:r>
            <a:r>
              <a:rPr sz="2500">
                <a:latin typeface="Calibri"/>
                <a:cs typeface="Calibri"/>
              </a:rPr>
              <a:t>and</a:t>
            </a:r>
            <a:r>
              <a:rPr sz="2500" spc="-70">
                <a:latin typeface="Calibri"/>
                <a:cs typeface="Calibri"/>
              </a:rPr>
              <a:t> </a:t>
            </a:r>
            <a:r>
              <a:rPr sz="2500">
                <a:latin typeface="Calibri"/>
                <a:cs typeface="Calibri"/>
              </a:rPr>
              <a:t>prices</a:t>
            </a:r>
            <a:r>
              <a:rPr sz="2500" spc="-70">
                <a:latin typeface="Calibri"/>
                <a:cs typeface="Calibri"/>
              </a:rPr>
              <a:t> </a:t>
            </a:r>
            <a:r>
              <a:rPr sz="2500">
                <a:latin typeface="Calibri"/>
                <a:cs typeface="Calibri"/>
              </a:rPr>
              <a:t>of</a:t>
            </a:r>
            <a:r>
              <a:rPr sz="2500" spc="-70">
                <a:latin typeface="Calibri"/>
                <a:cs typeface="Calibri"/>
              </a:rPr>
              <a:t> </a:t>
            </a:r>
            <a:r>
              <a:rPr sz="2500">
                <a:latin typeface="Calibri"/>
                <a:cs typeface="Calibri"/>
              </a:rPr>
              <a:t>the</a:t>
            </a:r>
            <a:r>
              <a:rPr sz="2500" spc="-70">
                <a:latin typeface="Calibri"/>
                <a:cs typeface="Calibri"/>
              </a:rPr>
              <a:t> </a:t>
            </a:r>
            <a:r>
              <a:rPr sz="2500" spc="-10">
                <a:latin typeface="Calibri"/>
                <a:cs typeface="Calibri"/>
              </a:rPr>
              <a:t>goods/services</a:t>
            </a:r>
            <a:endParaRPr sz="2500">
              <a:latin typeface="Calibri"/>
              <a:cs typeface="Calibri"/>
            </a:endParaRPr>
          </a:p>
          <a:p>
            <a:pPr marL="889635" marR="5080" lvl="1" indent="-420370">
              <a:lnSpc>
                <a:spcPct val="150000"/>
              </a:lnSpc>
              <a:buFont typeface="Arial"/>
              <a:buChar char="○"/>
              <a:tabLst>
                <a:tab pos="889635" algn="l"/>
              </a:tabLst>
            </a:pPr>
            <a:r>
              <a:rPr sz="2500" b="1">
                <a:latin typeface="Calibri"/>
                <a:cs typeface="Calibri"/>
              </a:rPr>
              <a:t>budget</a:t>
            </a:r>
            <a:r>
              <a:rPr sz="2500" b="1" spc="-60">
                <a:latin typeface="Calibri"/>
                <a:cs typeface="Calibri"/>
              </a:rPr>
              <a:t> </a:t>
            </a:r>
            <a:r>
              <a:rPr sz="2500" b="1">
                <a:latin typeface="Calibri"/>
                <a:cs typeface="Calibri"/>
              </a:rPr>
              <a:t>line</a:t>
            </a:r>
            <a:r>
              <a:rPr sz="2500">
                <a:latin typeface="Calibri"/>
                <a:cs typeface="Calibri"/>
              </a:rPr>
              <a:t>:</a:t>
            </a:r>
            <a:r>
              <a:rPr sz="2500" spc="-60">
                <a:latin typeface="Calibri"/>
                <a:cs typeface="Calibri"/>
              </a:rPr>
              <a:t> </a:t>
            </a:r>
            <a:r>
              <a:rPr sz="2500">
                <a:latin typeface="Calibri"/>
                <a:cs typeface="Calibri"/>
              </a:rPr>
              <a:t>shows</a:t>
            </a:r>
            <a:r>
              <a:rPr sz="2500" spc="-55">
                <a:latin typeface="Calibri"/>
                <a:cs typeface="Calibri"/>
              </a:rPr>
              <a:t> </a:t>
            </a:r>
            <a:r>
              <a:rPr sz="2500">
                <a:latin typeface="Calibri"/>
                <a:cs typeface="Calibri"/>
              </a:rPr>
              <a:t>the</a:t>
            </a:r>
            <a:r>
              <a:rPr sz="2500" spc="-60">
                <a:latin typeface="Calibri"/>
                <a:cs typeface="Calibri"/>
              </a:rPr>
              <a:t> </a:t>
            </a:r>
            <a:r>
              <a:rPr sz="2500">
                <a:latin typeface="Calibri"/>
                <a:cs typeface="Calibri"/>
              </a:rPr>
              <a:t>boundary</a:t>
            </a:r>
            <a:r>
              <a:rPr sz="2500" spc="-60">
                <a:latin typeface="Calibri"/>
                <a:cs typeface="Calibri"/>
              </a:rPr>
              <a:t> </a:t>
            </a:r>
            <a:r>
              <a:rPr sz="2500" spc="-10">
                <a:latin typeface="Calibri"/>
                <a:cs typeface="Calibri"/>
              </a:rPr>
              <a:t>between</a:t>
            </a:r>
            <a:r>
              <a:rPr sz="2500" spc="-55">
                <a:latin typeface="Calibri"/>
                <a:cs typeface="Calibri"/>
              </a:rPr>
              <a:t> </a:t>
            </a:r>
            <a:r>
              <a:rPr sz="2500">
                <a:latin typeface="Calibri"/>
                <a:cs typeface="Calibri"/>
              </a:rPr>
              <a:t>the</a:t>
            </a:r>
            <a:r>
              <a:rPr sz="2500" spc="-60">
                <a:latin typeface="Calibri"/>
                <a:cs typeface="Calibri"/>
              </a:rPr>
              <a:t> </a:t>
            </a:r>
            <a:r>
              <a:rPr sz="2500">
                <a:latin typeface="Calibri"/>
                <a:cs typeface="Calibri"/>
              </a:rPr>
              <a:t>combinations</a:t>
            </a:r>
            <a:r>
              <a:rPr sz="2500" spc="-60">
                <a:latin typeface="Calibri"/>
                <a:cs typeface="Calibri"/>
              </a:rPr>
              <a:t> </a:t>
            </a:r>
            <a:r>
              <a:rPr sz="2500">
                <a:latin typeface="Calibri"/>
                <a:cs typeface="Calibri"/>
              </a:rPr>
              <a:t>of</a:t>
            </a:r>
            <a:r>
              <a:rPr sz="2500" spc="-55">
                <a:latin typeface="Calibri"/>
                <a:cs typeface="Calibri"/>
              </a:rPr>
              <a:t> </a:t>
            </a:r>
            <a:r>
              <a:rPr sz="2500" spc="-10">
                <a:latin typeface="Calibri"/>
                <a:cs typeface="Calibri"/>
              </a:rPr>
              <a:t>goods/services</a:t>
            </a:r>
            <a:r>
              <a:rPr sz="2500" spc="-60">
                <a:latin typeface="Calibri"/>
                <a:cs typeface="Calibri"/>
              </a:rPr>
              <a:t> </a:t>
            </a:r>
            <a:r>
              <a:rPr sz="2500">
                <a:latin typeface="Calibri"/>
                <a:cs typeface="Calibri"/>
              </a:rPr>
              <a:t>that</a:t>
            </a:r>
            <a:r>
              <a:rPr sz="2500" spc="-55">
                <a:latin typeface="Calibri"/>
                <a:cs typeface="Calibri"/>
              </a:rPr>
              <a:t> </a:t>
            </a:r>
            <a:r>
              <a:rPr sz="2500">
                <a:latin typeface="Calibri"/>
                <a:cs typeface="Calibri"/>
              </a:rPr>
              <a:t>a</a:t>
            </a:r>
            <a:r>
              <a:rPr sz="2500" spc="-60">
                <a:latin typeface="Calibri"/>
                <a:cs typeface="Calibri"/>
              </a:rPr>
              <a:t> </a:t>
            </a:r>
            <a:r>
              <a:rPr sz="2500">
                <a:latin typeface="Calibri"/>
                <a:cs typeface="Calibri"/>
              </a:rPr>
              <a:t>household</a:t>
            </a:r>
            <a:r>
              <a:rPr sz="2500" spc="-60">
                <a:latin typeface="Calibri"/>
                <a:cs typeface="Calibri"/>
              </a:rPr>
              <a:t> </a:t>
            </a:r>
            <a:r>
              <a:rPr sz="2500">
                <a:latin typeface="Calibri"/>
                <a:cs typeface="Calibri"/>
              </a:rPr>
              <a:t>can</a:t>
            </a:r>
            <a:r>
              <a:rPr sz="2500" spc="-55">
                <a:latin typeface="Calibri"/>
                <a:cs typeface="Calibri"/>
              </a:rPr>
              <a:t> </a:t>
            </a:r>
            <a:r>
              <a:rPr sz="2500">
                <a:latin typeface="Calibri"/>
                <a:cs typeface="Calibri"/>
              </a:rPr>
              <a:t>and</a:t>
            </a:r>
            <a:r>
              <a:rPr sz="2500" spc="-60">
                <a:latin typeface="Calibri"/>
                <a:cs typeface="Calibri"/>
              </a:rPr>
              <a:t> </a:t>
            </a:r>
            <a:r>
              <a:rPr sz="2500">
                <a:latin typeface="Calibri"/>
                <a:cs typeface="Calibri"/>
              </a:rPr>
              <a:t>can’t</a:t>
            </a:r>
            <a:r>
              <a:rPr sz="2500" spc="-60">
                <a:latin typeface="Calibri"/>
                <a:cs typeface="Calibri"/>
              </a:rPr>
              <a:t> </a:t>
            </a:r>
            <a:r>
              <a:rPr sz="2500" spc="-10">
                <a:latin typeface="Calibri"/>
                <a:cs typeface="Calibri"/>
              </a:rPr>
              <a:t>afford</a:t>
            </a:r>
            <a:r>
              <a:rPr sz="2500" spc="-55">
                <a:latin typeface="Calibri"/>
                <a:cs typeface="Calibri"/>
              </a:rPr>
              <a:t> </a:t>
            </a:r>
            <a:r>
              <a:rPr sz="2500" spc="-25">
                <a:latin typeface="Calibri"/>
                <a:cs typeface="Calibri"/>
              </a:rPr>
              <a:t>to buy</a:t>
            </a:r>
            <a:endParaRPr sz="2500">
              <a:latin typeface="Calibri"/>
              <a:cs typeface="Calibri"/>
            </a:endParaRPr>
          </a:p>
          <a:p>
            <a:pPr marL="889635" lvl="1" indent="-419734">
              <a:lnSpc>
                <a:spcPct val="100000"/>
              </a:lnSpc>
              <a:spcBef>
                <a:spcPts val="1500"/>
              </a:spcBef>
              <a:buFont typeface="Arial MT"/>
              <a:buChar char="○"/>
              <a:tabLst>
                <a:tab pos="889635" algn="l"/>
              </a:tabLst>
            </a:pPr>
            <a:r>
              <a:rPr sz="2500">
                <a:latin typeface="Calibri"/>
                <a:cs typeface="Calibri"/>
              </a:rPr>
              <a:t>changes</a:t>
            </a:r>
            <a:r>
              <a:rPr sz="2500" spc="-90">
                <a:latin typeface="Calibri"/>
                <a:cs typeface="Calibri"/>
              </a:rPr>
              <a:t> </a:t>
            </a:r>
            <a:r>
              <a:rPr sz="2500">
                <a:latin typeface="Calibri"/>
                <a:cs typeface="Calibri"/>
              </a:rPr>
              <a:t>when</a:t>
            </a:r>
            <a:r>
              <a:rPr sz="2500" spc="-90">
                <a:latin typeface="Calibri"/>
                <a:cs typeface="Calibri"/>
              </a:rPr>
              <a:t> </a:t>
            </a:r>
            <a:r>
              <a:rPr sz="2500">
                <a:latin typeface="Calibri"/>
                <a:cs typeface="Calibri"/>
              </a:rPr>
              <a:t>income</a:t>
            </a:r>
            <a:r>
              <a:rPr sz="2500" spc="-85">
                <a:latin typeface="Calibri"/>
                <a:cs typeface="Calibri"/>
              </a:rPr>
              <a:t> </a:t>
            </a:r>
            <a:r>
              <a:rPr sz="2500">
                <a:latin typeface="Calibri"/>
                <a:cs typeface="Calibri"/>
              </a:rPr>
              <a:t>or</a:t>
            </a:r>
            <a:r>
              <a:rPr sz="2500" spc="-90">
                <a:latin typeface="Calibri"/>
                <a:cs typeface="Calibri"/>
              </a:rPr>
              <a:t> </a:t>
            </a:r>
            <a:r>
              <a:rPr sz="2500">
                <a:latin typeface="Calibri"/>
                <a:cs typeface="Calibri"/>
              </a:rPr>
              <a:t>prices</a:t>
            </a:r>
            <a:r>
              <a:rPr sz="2500" spc="-90">
                <a:latin typeface="Calibri"/>
                <a:cs typeface="Calibri"/>
              </a:rPr>
              <a:t> </a:t>
            </a:r>
            <a:r>
              <a:rPr sz="2500" spc="-10">
                <a:latin typeface="Calibri"/>
                <a:cs typeface="Calibri"/>
              </a:rPr>
              <a:t>change</a:t>
            </a:r>
            <a:endParaRPr sz="2500">
              <a:latin typeface="Calibri"/>
              <a:cs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8450" y="575234"/>
            <a:ext cx="6028690" cy="650240"/>
          </a:xfrm>
          <a:prstGeom prst="rect">
            <a:avLst/>
          </a:prstGeom>
        </p:spPr>
        <p:txBody>
          <a:bodyPr vert="horz" wrap="square" lIns="0" tIns="12700" rIns="0" bIns="0" rtlCol="0">
            <a:spAutoFit/>
          </a:bodyPr>
          <a:lstStyle/>
          <a:p>
            <a:pPr marL="12700">
              <a:lnSpc>
                <a:spcPct val="100000"/>
              </a:lnSpc>
              <a:spcBef>
                <a:spcPts val="100"/>
              </a:spcBef>
            </a:pPr>
            <a:r>
              <a:t>9.</a:t>
            </a:r>
            <a:r>
              <a:rPr spc="-75"/>
              <a:t> </a:t>
            </a:r>
            <a:r>
              <a:t>Utility</a:t>
            </a:r>
            <a:r>
              <a:rPr spc="-75"/>
              <a:t> </a:t>
            </a:r>
            <a:r>
              <a:t>&amp;</a:t>
            </a:r>
            <a:r>
              <a:rPr spc="-70"/>
              <a:t> </a:t>
            </a:r>
            <a:r>
              <a:t>Demand</a:t>
            </a:r>
            <a:r>
              <a:rPr spc="-75"/>
              <a:t> </a:t>
            </a:r>
            <a:r>
              <a:t>-</a:t>
            </a:r>
            <a:r>
              <a:rPr spc="-75"/>
              <a:t> </a:t>
            </a:r>
            <a:r>
              <a:rPr spc="-10"/>
              <a:t>Utility</a:t>
            </a:r>
          </a:p>
        </p:txBody>
      </p:sp>
      <p:sp>
        <p:nvSpPr>
          <p:cNvPr id="3" name="object 3"/>
          <p:cNvSpPr txBox="1"/>
          <p:nvPr/>
        </p:nvSpPr>
        <p:spPr>
          <a:xfrm>
            <a:off x="1430183" y="1383088"/>
            <a:ext cx="10124440" cy="901700"/>
          </a:xfrm>
          <a:prstGeom prst="rect">
            <a:avLst/>
          </a:prstGeom>
        </p:spPr>
        <p:txBody>
          <a:bodyPr vert="horz" wrap="square" lIns="0" tIns="69850" rIns="0" bIns="0" rtlCol="0">
            <a:spAutoFit/>
          </a:bodyPr>
          <a:lstStyle/>
          <a:p>
            <a:pPr marL="432434" indent="-419734">
              <a:lnSpc>
                <a:spcPct val="100000"/>
              </a:lnSpc>
              <a:spcBef>
                <a:spcPts val="550"/>
              </a:spcBef>
              <a:buFont typeface="Arial"/>
              <a:buChar char="●"/>
              <a:tabLst>
                <a:tab pos="432434" algn="l"/>
              </a:tabLst>
            </a:pPr>
            <a:r>
              <a:rPr sz="2500" b="1" spc="-10">
                <a:latin typeface="Calibri"/>
                <a:cs typeface="Calibri"/>
              </a:rPr>
              <a:t>preferences</a:t>
            </a:r>
            <a:r>
              <a:rPr sz="2500" spc="-10">
                <a:latin typeface="Calibri"/>
                <a:cs typeface="Calibri"/>
              </a:rPr>
              <a:t>:</a:t>
            </a:r>
            <a:r>
              <a:rPr sz="2500" spc="-105">
                <a:latin typeface="Calibri"/>
                <a:cs typeface="Calibri"/>
              </a:rPr>
              <a:t> </a:t>
            </a:r>
            <a:r>
              <a:rPr sz="2500" spc="-10">
                <a:latin typeface="Calibri"/>
                <a:cs typeface="Calibri"/>
              </a:rPr>
              <a:t>consumer’s</a:t>
            </a:r>
            <a:r>
              <a:rPr sz="2500" spc="-100">
                <a:latin typeface="Calibri"/>
                <a:cs typeface="Calibri"/>
              </a:rPr>
              <a:t> </a:t>
            </a:r>
            <a:r>
              <a:rPr sz="2500" spc="-10">
                <a:latin typeface="Calibri"/>
                <a:cs typeface="Calibri"/>
              </a:rPr>
              <a:t>likes</a:t>
            </a:r>
            <a:r>
              <a:rPr sz="2500" spc="-100">
                <a:latin typeface="Calibri"/>
                <a:cs typeface="Calibri"/>
              </a:rPr>
              <a:t> </a:t>
            </a:r>
            <a:r>
              <a:rPr sz="2500">
                <a:latin typeface="Calibri"/>
                <a:cs typeface="Calibri"/>
              </a:rPr>
              <a:t>and</a:t>
            </a:r>
            <a:r>
              <a:rPr sz="2500" spc="-100">
                <a:latin typeface="Calibri"/>
                <a:cs typeface="Calibri"/>
              </a:rPr>
              <a:t> </a:t>
            </a:r>
            <a:r>
              <a:rPr sz="2500" spc="-10">
                <a:latin typeface="Calibri"/>
                <a:cs typeface="Calibri"/>
              </a:rPr>
              <a:t>dislikes</a:t>
            </a:r>
            <a:endParaRPr sz="2500">
              <a:latin typeface="Calibri"/>
              <a:cs typeface="Calibri"/>
            </a:endParaRPr>
          </a:p>
          <a:p>
            <a:pPr marL="432434" indent="-419734">
              <a:lnSpc>
                <a:spcPct val="100000"/>
              </a:lnSpc>
              <a:spcBef>
                <a:spcPts val="450"/>
              </a:spcBef>
              <a:buFont typeface="Arial"/>
              <a:buChar char="●"/>
              <a:tabLst>
                <a:tab pos="432434" algn="l"/>
              </a:tabLst>
            </a:pPr>
            <a:r>
              <a:rPr sz="2500" b="1">
                <a:latin typeface="Calibri"/>
                <a:cs typeface="Calibri"/>
              </a:rPr>
              <a:t>utility</a:t>
            </a:r>
            <a:r>
              <a:rPr sz="2500">
                <a:latin typeface="Calibri"/>
                <a:cs typeface="Calibri"/>
              </a:rPr>
              <a:t>:</a:t>
            </a:r>
            <a:r>
              <a:rPr sz="2500" spc="-70">
                <a:latin typeface="Calibri"/>
                <a:cs typeface="Calibri"/>
              </a:rPr>
              <a:t> </a:t>
            </a:r>
            <a:r>
              <a:rPr sz="2500">
                <a:latin typeface="Calibri"/>
                <a:cs typeface="Calibri"/>
              </a:rPr>
              <a:t>benefit</a:t>
            </a:r>
            <a:r>
              <a:rPr sz="2500" spc="-65">
                <a:latin typeface="Calibri"/>
                <a:cs typeface="Calibri"/>
              </a:rPr>
              <a:t> </a:t>
            </a:r>
            <a:r>
              <a:rPr sz="2500">
                <a:latin typeface="Calibri"/>
                <a:cs typeface="Calibri"/>
              </a:rPr>
              <a:t>or</a:t>
            </a:r>
            <a:r>
              <a:rPr sz="2500" spc="-65">
                <a:latin typeface="Calibri"/>
                <a:cs typeface="Calibri"/>
              </a:rPr>
              <a:t> </a:t>
            </a:r>
            <a:r>
              <a:rPr sz="2500" spc="-10">
                <a:latin typeface="Calibri"/>
                <a:cs typeface="Calibri"/>
              </a:rPr>
              <a:t>satisfaction</a:t>
            </a:r>
            <a:r>
              <a:rPr sz="2500" spc="-65">
                <a:latin typeface="Calibri"/>
                <a:cs typeface="Calibri"/>
              </a:rPr>
              <a:t> </a:t>
            </a:r>
            <a:r>
              <a:rPr sz="2500">
                <a:latin typeface="Calibri"/>
                <a:cs typeface="Calibri"/>
              </a:rPr>
              <a:t>a</a:t>
            </a:r>
            <a:r>
              <a:rPr sz="2500" spc="-65">
                <a:latin typeface="Calibri"/>
                <a:cs typeface="Calibri"/>
              </a:rPr>
              <a:t> </a:t>
            </a:r>
            <a:r>
              <a:rPr sz="2500">
                <a:latin typeface="Calibri"/>
                <a:cs typeface="Calibri"/>
              </a:rPr>
              <a:t>person</a:t>
            </a:r>
            <a:r>
              <a:rPr sz="2500" spc="-70">
                <a:latin typeface="Calibri"/>
                <a:cs typeface="Calibri"/>
              </a:rPr>
              <a:t> </a:t>
            </a:r>
            <a:r>
              <a:rPr sz="2500">
                <a:latin typeface="Calibri"/>
                <a:cs typeface="Calibri"/>
              </a:rPr>
              <a:t>gets</a:t>
            </a:r>
            <a:r>
              <a:rPr sz="2500" spc="-65">
                <a:latin typeface="Calibri"/>
                <a:cs typeface="Calibri"/>
              </a:rPr>
              <a:t> </a:t>
            </a:r>
            <a:r>
              <a:rPr sz="2500">
                <a:latin typeface="Calibri"/>
                <a:cs typeface="Calibri"/>
              </a:rPr>
              <a:t>from</a:t>
            </a:r>
            <a:r>
              <a:rPr sz="2500" spc="-65">
                <a:latin typeface="Calibri"/>
                <a:cs typeface="Calibri"/>
              </a:rPr>
              <a:t> </a:t>
            </a:r>
            <a:r>
              <a:rPr sz="2500">
                <a:latin typeface="Calibri"/>
                <a:cs typeface="Calibri"/>
              </a:rPr>
              <a:t>consuming</a:t>
            </a:r>
            <a:r>
              <a:rPr sz="2500" spc="-65">
                <a:latin typeface="Calibri"/>
                <a:cs typeface="Calibri"/>
              </a:rPr>
              <a:t> </a:t>
            </a:r>
            <a:r>
              <a:rPr sz="2500" spc="-10">
                <a:latin typeface="Calibri"/>
                <a:cs typeface="Calibri"/>
              </a:rPr>
              <a:t>goods/services</a:t>
            </a:r>
            <a:endParaRPr sz="2500">
              <a:latin typeface="Calibri"/>
              <a:cs typeface="Calibri"/>
            </a:endParaRPr>
          </a:p>
        </p:txBody>
      </p:sp>
      <p:graphicFrame>
        <p:nvGraphicFramePr>
          <p:cNvPr id="4" name="object 4"/>
          <p:cNvGraphicFramePr>
            <a:graphicFrameLocks noGrp="1"/>
          </p:cNvGraphicFramePr>
          <p:nvPr/>
        </p:nvGraphicFramePr>
        <p:xfrm>
          <a:off x="1315587" y="2506162"/>
          <a:ext cx="15647035" cy="2117090"/>
        </p:xfrm>
        <a:graphic>
          <a:graphicData uri="http://schemas.openxmlformats.org/drawingml/2006/table">
            <a:tbl>
              <a:tblPr firstRow="1" bandRow="1">
                <a:tableStyleId>{2D5ABB26-0587-4C30-8999-92F81FD0307C}</a:tableStyleId>
              </a:tblPr>
              <a:tblGrid>
                <a:gridCol w="7888605">
                  <a:extLst>
                    <a:ext uri="{9D8B030D-6E8A-4147-A177-3AD203B41FA5}">
                      <a16:colId xmlns:a16="http://schemas.microsoft.com/office/drawing/2014/main" val="20000"/>
                    </a:ext>
                  </a:extLst>
                </a:gridCol>
                <a:gridCol w="7758430">
                  <a:extLst>
                    <a:ext uri="{9D8B030D-6E8A-4147-A177-3AD203B41FA5}">
                      <a16:colId xmlns:a16="http://schemas.microsoft.com/office/drawing/2014/main" val="20001"/>
                    </a:ext>
                  </a:extLst>
                </a:gridCol>
              </a:tblGrid>
              <a:tr h="532765">
                <a:tc>
                  <a:txBody>
                    <a:bodyPr/>
                    <a:lstStyle/>
                    <a:p>
                      <a:pPr algn="ctr">
                        <a:lnSpc>
                          <a:spcPct val="100000"/>
                        </a:lnSpc>
                        <a:spcBef>
                          <a:spcPts val="580"/>
                        </a:spcBef>
                      </a:pPr>
                      <a:r>
                        <a:rPr sz="2300" b="1" spc="-35">
                          <a:latin typeface="Calibri"/>
                          <a:cs typeface="Calibri"/>
                        </a:rPr>
                        <a:t>Total</a:t>
                      </a:r>
                      <a:r>
                        <a:rPr sz="2300" b="1" spc="-65">
                          <a:latin typeface="Calibri"/>
                          <a:cs typeface="Calibri"/>
                        </a:rPr>
                        <a:t> </a:t>
                      </a:r>
                      <a:r>
                        <a:rPr sz="2300" b="1">
                          <a:latin typeface="Calibri"/>
                          <a:cs typeface="Calibri"/>
                        </a:rPr>
                        <a:t>Utility</a:t>
                      </a:r>
                      <a:r>
                        <a:rPr sz="2300" b="1" spc="-60">
                          <a:latin typeface="Calibri"/>
                          <a:cs typeface="Calibri"/>
                        </a:rPr>
                        <a:t> </a:t>
                      </a:r>
                      <a:r>
                        <a:rPr sz="2300" b="1" spc="-20">
                          <a:latin typeface="Calibri"/>
                          <a:cs typeface="Calibri"/>
                        </a:rPr>
                        <a:t>(TU)</a:t>
                      </a:r>
                      <a:endParaRPr sz="23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580"/>
                        </a:spcBef>
                      </a:pPr>
                      <a:r>
                        <a:rPr sz="2300" b="1">
                          <a:latin typeface="Calibri"/>
                          <a:cs typeface="Calibri"/>
                        </a:rPr>
                        <a:t>Marginal</a:t>
                      </a:r>
                      <a:r>
                        <a:rPr sz="2300" b="1" spc="-50">
                          <a:latin typeface="Calibri"/>
                          <a:cs typeface="Calibri"/>
                        </a:rPr>
                        <a:t> </a:t>
                      </a:r>
                      <a:r>
                        <a:rPr sz="2300" b="1">
                          <a:latin typeface="Calibri"/>
                          <a:cs typeface="Calibri"/>
                        </a:rPr>
                        <a:t>Utility</a:t>
                      </a:r>
                      <a:r>
                        <a:rPr sz="2300" b="1" spc="-50">
                          <a:latin typeface="Calibri"/>
                          <a:cs typeface="Calibri"/>
                        </a:rPr>
                        <a:t> </a:t>
                      </a:r>
                      <a:r>
                        <a:rPr sz="2300" b="1" spc="-20">
                          <a:latin typeface="Calibri"/>
                          <a:cs typeface="Calibri"/>
                        </a:rPr>
                        <a:t>(MU)</a:t>
                      </a:r>
                      <a:endParaRPr sz="23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1584325">
                <a:tc>
                  <a:txBody>
                    <a:bodyPr/>
                    <a:lstStyle/>
                    <a:p>
                      <a:pPr marL="542290" indent="-404495">
                        <a:lnSpc>
                          <a:spcPct val="100000"/>
                        </a:lnSpc>
                        <a:spcBef>
                          <a:spcPts val="580"/>
                        </a:spcBef>
                        <a:buFont typeface="Arial MT"/>
                        <a:buChar char="●"/>
                        <a:tabLst>
                          <a:tab pos="542290" algn="l"/>
                        </a:tabLst>
                      </a:pPr>
                      <a:r>
                        <a:rPr sz="2300" spc="-10">
                          <a:latin typeface="Calibri"/>
                          <a:cs typeface="Calibri"/>
                        </a:rPr>
                        <a:t>increases</a:t>
                      </a:r>
                      <a:r>
                        <a:rPr sz="2300" spc="-70">
                          <a:latin typeface="Calibri"/>
                          <a:cs typeface="Calibri"/>
                        </a:rPr>
                        <a:t> </a:t>
                      </a:r>
                      <a:r>
                        <a:rPr sz="2300">
                          <a:latin typeface="Calibri"/>
                          <a:cs typeface="Calibri"/>
                        </a:rPr>
                        <a:t>as</a:t>
                      </a:r>
                      <a:r>
                        <a:rPr sz="2300" spc="-60">
                          <a:latin typeface="Calibri"/>
                          <a:cs typeface="Calibri"/>
                        </a:rPr>
                        <a:t> </a:t>
                      </a:r>
                      <a:r>
                        <a:rPr sz="2300" spc="-10">
                          <a:latin typeface="Calibri"/>
                          <a:cs typeface="Calibri"/>
                        </a:rPr>
                        <a:t>consumption</a:t>
                      </a:r>
                      <a:r>
                        <a:rPr sz="2300" spc="-60">
                          <a:latin typeface="Calibri"/>
                          <a:cs typeface="Calibri"/>
                        </a:rPr>
                        <a:t> </a:t>
                      </a:r>
                      <a:r>
                        <a:rPr sz="2300" spc="-10">
                          <a:latin typeface="Calibri"/>
                          <a:cs typeface="Calibri"/>
                        </a:rPr>
                        <a:t>increases</a:t>
                      </a:r>
                      <a:endParaRPr sz="2300">
                        <a:latin typeface="Calibri"/>
                        <a:cs typeface="Calibri"/>
                      </a:endParaRPr>
                    </a:p>
                    <a:p>
                      <a:pPr marL="542290" indent="-404495">
                        <a:lnSpc>
                          <a:spcPct val="100000"/>
                        </a:lnSpc>
                        <a:buFont typeface="Arial MT"/>
                        <a:buChar char="●"/>
                        <a:tabLst>
                          <a:tab pos="542290" algn="l"/>
                        </a:tabLst>
                      </a:pPr>
                      <a:r>
                        <a:rPr sz="2300">
                          <a:latin typeface="Calibri"/>
                          <a:cs typeface="Calibri"/>
                        </a:rPr>
                        <a:t>at</a:t>
                      </a:r>
                      <a:r>
                        <a:rPr sz="2300" spc="-60">
                          <a:latin typeface="Calibri"/>
                          <a:cs typeface="Calibri"/>
                        </a:rPr>
                        <a:t> </a:t>
                      </a:r>
                      <a:r>
                        <a:rPr sz="2300">
                          <a:latin typeface="Calibri"/>
                          <a:cs typeface="Calibri"/>
                        </a:rPr>
                        <a:t>levels</a:t>
                      </a:r>
                      <a:r>
                        <a:rPr sz="2300" spc="-55">
                          <a:latin typeface="Calibri"/>
                          <a:cs typeface="Calibri"/>
                        </a:rPr>
                        <a:t> </a:t>
                      </a:r>
                      <a:r>
                        <a:rPr sz="2300">
                          <a:latin typeface="Calibri"/>
                          <a:cs typeface="Calibri"/>
                        </a:rPr>
                        <a:t>of</a:t>
                      </a:r>
                      <a:r>
                        <a:rPr sz="2300" spc="-55">
                          <a:latin typeface="Calibri"/>
                          <a:cs typeface="Calibri"/>
                        </a:rPr>
                        <a:t> </a:t>
                      </a:r>
                      <a:r>
                        <a:rPr sz="2300" spc="-10">
                          <a:latin typeface="Calibri"/>
                          <a:cs typeface="Calibri"/>
                        </a:rPr>
                        <a:t>consumption,</a:t>
                      </a:r>
                      <a:r>
                        <a:rPr sz="2300" spc="-60">
                          <a:latin typeface="Calibri"/>
                          <a:cs typeface="Calibri"/>
                        </a:rPr>
                        <a:t> </a:t>
                      </a:r>
                      <a:r>
                        <a:rPr sz="2300">
                          <a:latin typeface="Calibri"/>
                          <a:cs typeface="Calibri"/>
                        </a:rPr>
                        <a:t>TU</a:t>
                      </a:r>
                      <a:r>
                        <a:rPr sz="2300" spc="-55">
                          <a:latin typeface="Calibri"/>
                          <a:cs typeface="Calibri"/>
                        </a:rPr>
                        <a:t> </a:t>
                      </a:r>
                      <a:r>
                        <a:rPr sz="2300" spc="-10">
                          <a:latin typeface="Calibri"/>
                          <a:cs typeface="Calibri"/>
                        </a:rPr>
                        <a:t>increases</a:t>
                      </a:r>
                      <a:r>
                        <a:rPr sz="2300" spc="-55">
                          <a:latin typeface="Calibri"/>
                          <a:cs typeface="Calibri"/>
                        </a:rPr>
                        <a:t> </a:t>
                      </a:r>
                      <a:r>
                        <a:rPr sz="2300">
                          <a:latin typeface="Calibri"/>
                          <a:cs typeface="Calibri"/>
                        </a:rPr>
                        <a:t>by</a:t>
                      </a:r>
                      <a:r>
                        <a:rPr sz="2300" spc="-60">
                          <a:latin typeface="Calibri"/>
                          <a:cs typeface="Calibri"/>
                        </a:rPr>
                        <a:t> </a:t>
                      </a:r>
                      <a:r>
                        <a:rPr sz="2300">
                          <a:latin typeface="Calibri"/>
                          <a:cs typeface="Calibri"/>
                        </a:rPr>
                        <a:t>less</a:t>
                      </a:r>
                      <a:r>
                        <a:rPr sz="2300" spc="-55">
                          <a:latin typeface="Calibri"/>
                          <a:cs typeface="Calibri"/>
                        </a:rPr>
                        <a:t> </a:t>
                      </a:r>
                      <a:r>
                        <a:rPr sz="2300">
                          <a:latin typeface="Calibri"/>
                          <a:cs typeface="Calibri"/>
                        </a:rPr>
                        <a:t>each</a:t>
                      </a:r>
                      <a:r>
                        <a:rPr sz="2300" spc="-55">
                          <a:latin typeface="Calibri"/>
                          <a:cs typeface="Calibri"/>
                        </a:rPr>
                        <a:t> </a:t>
                      </a:r>
                      <a:r>
                        <a:rPr sz="2300" spc="-20">
                          <a:latin typeface="Calibri"/>
                          <a:cs typeface="Calibri"/>
                        </a:rPr>
                        <a:t>time</a:t>
                      </a:r>
                      <a:endParaRPr sz="23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542925" marR="939800" indent="-405130">
                        <a:lnSpc>
                          <a:spcPct val="100000"/>
                        </a:lnSpc>
                        <a:spcBef>
                          <a:spcPts val="580"/>
                        </a:spcBef>
                        <a:buFont typeface="Arial MT"/>
                        <a:buChar char="●"/>
                        <a:tabLst>
                          <a:tab pos="542925" algn="l"/>
                        </a:tabLst>
                      </a:pPr>
                      <a:r>
                        <a:rPr sz="2300">
                          <a:latin typeface="Calibri"/>
                          <a:cs typeface="Calibri"/>
                        </a:rPr>
                        <a:t>how</a:t>
                      </a:r>
                      <a:r>
                        <a:rPr sz="2300" spc="-55">
                          <a:latin typeface="Calibri"/>
                          <a:cs typeface="Calibri"/>
                        </a:rPr>
                        <a:t> </a:t>
                      </a:r>
                      <a:r>
                        <a:rPr sz="2300">
                          <a:latin typeface="Calibri"/>
                          <a:cs typeface="Calibri"/>
                        </a:rPr>
                        <a:t>much</a:t>
                      </a:r>
                      <a:r>
                        <a:rPr sz="2300" spc="-55">
                          <a:latin typeface="Calibri"/>
                          <a:cs typeface="Calibri"/>
                        </a:rPr>
                        <a:t> </a:t>
                      </a:r>
                      <a:r>
                        <a:rPr sz="2300">
                          <a:latin typeface="Calibri"/>
                          <a:cs typeface="Calibri"/>
                        </a:rPr>
                        <a:t>TU</a:t>
                      </a:r>
                      <a:r>
                        <a:rPr sz="2300" spc="-55">
                          <a:latin typeface="Calibri"/>
                          <a:cs typeface="Calibri"/>
                        </a:rPr>
                        <a:t> </a:t>
                      </a:r>
                      <a:r>
                        <a:rPr sz="2300">
                          <a:latin typeface="Calibri"/>
                          <a:cs typeface="Calibri"/>
                        </a:rPr>
                        <a:t>changes</a:t>
                      </a:r>
                      <a:r>
                        <a:rPr sz="2300" spc="-50">
                          <a:latin typeface="Calibri"/>
                          <a:cs typeface="Calibri"/>
                        </a:rPr>
                        <a:t> </a:t>
                      </a:r>
                      <a:r>
                        <a:rPr sz="2300">
                          <a:latin typeface="Calibri"/>
                          <a:cs typeface="Calibri"/>
                        </a:rPr>
                        <a:t>when</a:t>
                      </a:r>
                      <a:r>
                        <a:rPr sz="2300" spc="-55">
                          <a:latin typeface="Calibri"/>
                          <a:cs typeface="Calibri"/>
                        </a:rPr>
                        <a:t> </a:t>
                      </a:r>
                      <a:r>
                        <a:rPr sz="2300">
                          <a:latin typeface="Calibri"/>
                          <a:cs typeface="Calibri"/>
                        </a:rPr>
                        <a:t>1</a:t>
                      </a:r>
                      <a:r>
                        <a:rPr sz="2300" spc="-55">
                          <a:latin typeface="Calibri"/>
                          <a:cs typeface="Calibri"/>
                        </a:rPr>
                        <a:t> </a:t>
                      </a:r>
                      <a:r>
                        <a:rPr sz="2300">
                          <a:latin typeface="Calibri"/>
                          <a:cs typeface="Calibri"/>
                        </a:rPr>
                        <a:t>more</a:t>
                      </a:r>
                      <a:r>
                        <a:rPr sz="2300" spc="-50">
                          <a:latin typeface="Calibri"/>
                          <a:cs typeface="Calibri"/>
                        </a:rPr>
                        <a:t> </a:t>
                      </a:r>
                      <a:r>
                        <a:rPr sz="2300">
                          <a:latin typeface="Calibri"/>
                          <a:cs typeface="Calibri"/>
                        </a:rPr>
                        <a:t>unit</a:t>
                      </a:r>
                      <a:r>
                        <a:rPr sz="2300" spc="-55">
                          <a:latin typeface="Calibri"/>
                          <a:cs typeface="Calibri"/>
                        </a:rPr>
                        <a:t> </a:t>
                      </a:r>
                      <a:r>
                        <a:rPr sz="2300">
                          <a:latin typeface="Calibri"/>
                          <a:cs typeface="Calibri"/>
                        </a:rPr>
                        <a:t>of</a:t>
                      </a:r>
                      <a:r>
                        <a:rPr sz="2300" spc="-55">
                          <a:latin typeface="Calibri"/>
                          <a:cs typeface="Calibri"/>
                        </a:rPr>
                        <a:t> </a:t>
                      </a:r>
                      <a:r>
                        <a:rPr sz="2300">
                          <a:latin typeface="Calibri"/>
                          <a:cs typeface="Calibri"/>
                        </a:rPr>
                        <a:t>a</a:t>
                      </a:r>
                      <a:r>
                        <a:rPr sz="2300" spc="-55">
                          <a:latin typeface="Calibri"/>
                          <a:cs typeface="Calibri"/>
                        </a:rPr>
                        <a:t> </a:t>
                      </a:r>
                      <a:r>
                        <a:rPr sz="2300">
                          <a:latin typeface="Calibri"/>
                          <a:cs typeface="Calibri"/>
                        </a:rPr>
                        <a:t>good</a:t>
                      </a:r>
                      <a:r>
                        <a:rPr sz="2300" spc="-50">
                          <a:latin typeface="Calibri"/>
                          <a:cs typeface="Calibri"/>
                        </a:rPr>
                        <a:t> </a:t>
                      </a:r>
                      <a:r>
                        <a:rPr sz="2300" spc="-25">
                          <a:latin typeface="Calibri"/>
                          <a:cs typeface="Calibri"/>
                        </a:rPr>
                        <a:t>is </a:t>
                      </a:r>
                      <a:r>
                        <a:rPr sz="2300" spc="-10">
                          <a:latin typeface="Calibri"/>
                          <a:cs typeface="Calibri"/>
                        </a:rPr>
                        <a:t>consumed</a:t>
                      </a:r>
                      <a:endParaRPr sz="2300">
                        <a:latin typeface="Calibri"/>
                        <a:cs typeface="Calibri"/>
                      </a:endParaRPr>
                    </a:p>
                    <a:p>
                      <a:pPr marL="542925" marR="163830" indent="-405130">
                        <a:lnSpc>
                          <a:spcPct val="100000"/>
                        </a:lnSpc>
                        <a:buFont typeface="Arial"/>
                        <a:buChar char="●"/>
                        <a:tabLst>
                          <a:tab pos="542925" algn="l"/>
                        </a:tabLst>
                      </a:pPr>
                      <a:r>
                        <a:rPr sz="2300" b="1">
                          <a:latin typeface="Calibri"/>
                          <a:cs typeface="Calibri"/>
                        </a:rPr>
                        <a:t>diminishing</a:t>
                      </a:r>
                      <a:r>
                        <a:rPr sz="2300" b="1" spc="-50">
                          <a:latin typeface="Calibri"/>
                          <a:cs typeface="Calibri"/>
                        </a:rPr>
                        <a:t> </a:t>
                      </a:r>
                      <a:r>
                        <a:rPr sz="2300" b="1">
                          <a:latin typeface="Calibri"/>
                          <a:cs typeface="Calibri"/>
                        </a:rPr>
                        <a:t>marginal</a:t>
                      </a:r>
                      <a:r>
                        <a:rPr sz="2300" b="1" spc="-45">
                          <a:latin typeface="Calibri"/>
                          <a:cs typeface="Calibri"/>
                        </a:rPr>
                        <a:t> </a:t>
                      </a:r>
                      <a:r>
                        <a:rPr sz="2300" b="1">
                          <a:latin typeface="Calibri"/>
                          <a:cs typeface="Calibri"/>
                        </a:rPr>
                        <a:t>utility</a:t>
                      </a:r>
                      <a:r>
                        <a:rPr sz="2300">
                          <a:latin typeface="Calibri"/>
                          <a:cs typeface="Calibri"/>
                        </a:rPr>
                        <a:t>:</a:t>
                      </a:r>
                      <a:r>
                        <a:rPr sz="2300" spc="-50">
                          <a:latin typeface="Calibri"/>
                          <a:cs typeface="Calibri"/>
                        </a:rPr>
                        <a:t> </a:t>
                      </a:r>
                      <a:r>
                        <a:rPr sz="2300">
                          <a:latin typeface="Calibri"/>
                          <a:cs typeface="Calibri"/>
                        </a:rPr>
                        <a:t>MP</a:t>
                      </a:r>
                      <a:r>
                        <a:rPr sz="2300" spc="-45">
                          <a:latin typeface="Calibri"/>
                          <a:cs typeface="Calibri"/>
                        </a:rPr>
                        <a:t> </a:t>
                      </a:r>
                      <a:r>
                        <a:rPr sz="2300" spc="-10">
                          <a:latin typeface="Calibri"/>
                          <a:cs typeface="Calibri"/>
                        </a:rPr>
                        <a:t>decreases</a:t>
                      </a:r>
                      <a:r>
                        <a:rPr sz="2300" spc="-45">
                          <a:latin typeface="Calibri"/>
                          <a:cs typeface="Calibri"/>
                        </a:rPr>
                        <a:t> </a:t>
                      </a:r>
                      <a:r>
                        <a:rPr sz="2300">
                          <a:latin typeface="Calibri"/>
                          <a:cs typeface="Calibri"/>
                        </a:rPr>
                        <a:t>as</a:t>
                      </a:r>
                      <a:r>
                        <a:rPr sz="2300" spc="-50">
                          <a:latin typeface="Calibri"/>
                          <a:cs typeface="Calibri"/>
                        </a:rPr>
                        <a:t> </a:t>
                      </a:r>
                      <a:r>
                        <a:rPr sz="2300" spc="-10">
                          <a:latin typeface="Calibri"/>
                          <a:cs typeface="Calibri"/>
                        </a:rPr>
                        <a:t>consumption increases</a:t>
                      </a:r>
                      <a:endParaRPr sz="23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bl>
          </a:graphicData>
        </a:graphic>
      </p:graphicFrame>
      <p:grpSp>
        <p:nvGrpSpPr>
          <p:cNvPr id="5" name="object 5"/>
          <p:cNvGrpSpPr/>
          <p:nvPr/>
        </p:nvGrpSpPr>
        <p:grpSpPr>
          <a:xfrm>
            <a:off x="4710888" y="4629224"/>
            <a:ext cx="9008745" cy="4322445"/>
            <a:chOff x="4710888" y="4629224"/>
            <a:chExt cx="9008745" cy="4322445"/>
          </a:xfrm>
        </p:grpSpPr>
        <p:pic>
          <p:nvPicPr>
            <p:cNvPr id="6" name="object 6"/>
            <p:cNvPicPr/>
            <p:nvPr/>
          </p:nvPicPr>
          <p:blipFill>
            <a:blip r:embed="rId2" cstate="print"/>
            <a:stretch>
              <a:fillRect/>
            </a:stretch>
          </p:blipFill>
          <p:spPr>
            <a:xfrm>
              <a:off x="4710888" y="4629224"/>
              <a:ext cx="4445996" cy="4322224"/>
            </a:xfrm>
            <a:prstGeom prst="rect">
              <a:avLst/>
            </a:prstGeom>
          </p:spPr>
        </p:pic>
        <p:pic>
          <p:nvPicPr>
            <p:cNvPr id="7" name="object 7"/>
            <p:cNvPicPr/>
            <p:nvPr/>
          </p:nvPicPr>
          <p:blipFill>
            <a:blip r:embed="rId3" cstate="print"/>
            <a:stretch>
              <a:fillRect/>
            </a:stretch>
          </p:blipFill>
          <p:spPr>
            <a:xfrm>
              <a:off x="9166588" y="6481867"/>
              <a:ext cx="4552798" cy="2469582"/>
            </a:xfrm>
            <a:prstGeom prst="rect">
              <a:avLst/>
            </a:prstGeom>
          </p:spPr>
        </p:pic>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0950" y="2500049"/>
            <a:ext cx="6250374" cy="5470975"/>
          </a:xfrm>
          <a:prstGeom prst="rect">
            <a:avLst/>
          </a:prstGeom>
        </p:spPr>
      </p:pic>
      <p:sp>
        <p:nvSpPr>
          <p:cNvPr id="3" name="object 3"/>
          <p:cNvSpPr txBox="1">
            <a:spLocks noGrp="1"/>
          </p:cNvSpPr>
          <p:nvPr>
            <p:ph type="title"/>
          </p:nvPr>
        </p:nvSpPr>
        <p:spPr>
          <a:prstGeom prst="rect">
            <a:avLst/>
          </a:prstGeom>
        </p:spPr>
        <p:txBody>
          <a:bodyPr vert="horz" wrap="square" lIns="0" tIns="428938" rIns="0" bIns="0" rtlCol="0">
            <a:spAutoFit/>
          </a:bodyPr>
          <a:lstStyle/>
          <a:p>
            <a:pPr marL="290195">
              <a:lnSpc>
                <a:spcPct val="100000"/>
              </a:lnSpc>
              <a:spcBef>
                <a:spcPts val="100"/>
              </a:spcBef>
            </a:pPr>
            <a:r>
              <a:t>9.</a:t>
            </a:r>
            <a:r>
              <a:rPr spc="-90"/>
              <a:t> </a:t>
            </a:r>
            <a:r>
              <a:t>Utility</a:t>
            </a:r>
            <a:r>
              <a:rPr spc="-90"/>
              <a:t> </a:t>
            </a:r>
            <a:r>
              <a:t>&amp;</a:t>
            </a:r>
            <a:r>
              <a:rPr spc="-85"/>
              <a:t> </a:t>
            </a:r>
            <a:r>
              <a:t>Demand</a:t>
            </a:r>
            <a:r>
              <a:rPr spc="-90"/>
              <a:t> </a:t>
            </a:r>
            <a:r>
              <a:t>-</a:t>
            </a:r>
            <a:r>
              <a:rPr spc="-85"/>
              <a:t> </a:t>
            </a:r>
            <a:r>
              <a:rPr spc="-35"/>
              <a:t>Utility-</a:t>
            </a:r>
            <a:r>
              <a:t>Maximizing</a:t>
            </a:r>
            <a:r>
              <a:rPr spc="-90"/>
              <a:t> </a:t>
            </a:r>
            <a:r>
              <a:rPr spc="-10"/>
              <a:t>Choice</a:t>
            </a:r>
          </a:p>
        </p:txBody>
      </p:sp>
      <p:sp>
        <p:nvSpPr>
          <p:cNvPr id="4" name="object 4"/>
          <p:cNvSpPr txBox="1"/>
          <p:nvPr/>
        </p:nvSpPr>
        <p:spPr>
          <a:xfrm>
            <a:off x="989800" y="1949549"/>
            <a:ext cx="10241915" cy="6597650"/>
          </a:xfrm>
          <a:prstGeom prst="rect">
            <a:avLst/>
          </a:prstGeom>
        </p:spPr>
        <p:txBody>
          <a:bodyPr vert="horz" wrap="square" lIns="0" tIns="69850" rIns="0" bIns="0" rtlCol="0">
            <a:spAutoFit/>
          </a:bodyPr>
          <a:lstStyle/>
          <a:p>
            <a:pPr marL="25400">
              <a:lnSpc>
                <a:spcPct val="100000"/>
              </a:lnSpc>
              <a:spcBef>
                <a:spcPts val="550"/>
              </a:spcBef>
            </a:pPr>
            <a:r>
              <a:rPr sz="2500" u="heavy" spc="-10">
                <a:uFill>
                  <a:solidFill>
                    <a:srgbClr val="000000"/>
                  </a:solidFill>
                </a:uFill>
                <a:latin typeface="Calibri"/>
                <a:cs typeface="Calibri"/>
              </a:rPr>
              <a:t>Steps:</a:t>
            </a:r>
            <a:endParaRPr sz="2500">
              <a:latin typeface="Calibri"/>
              <a:cs typeface="Calibri"/>
            </a:endParaRPr>
          </a:p>
          <a:p>
            <a:pPr marL="939800" marR="923925" indent="-469900">
              <a:lnSpc>
                <a:spcPct val="114999"/>
              </a:lnSpc>
              <a:buAutoNum type="arabicPeriod"/>
              <a:tabLst>
                <a:tab pos="939800" algn="l"/>
              </a:tabLst>
            </a:pPr>
            <a:r>
              <a:rPr sz="2500">
                <a:latin typeface="Calibri"/>
                <a:cs typeface="Calibri"/>
              </a:rPr>
              <a:t>Find</a:t>
            </a:r>
            <a:r>
              <a:rPr sz="2500" spc="-70">
                <a:latin typeface="Calibri"/>
                <a:cs typeface="Calibri"/>
              </a:rPr>
              <a:t> </a:t>
            </a:r>
            <a:r>
              <a:rPr sz="2500">
                <a:latin typeface="Calibri"/>
                <a:cs typeface="Calibri"/>
              </a:rPr>
              <a:t>the</a:t>
            </a:r>
            <a:r>
              <a:rPr sz="2500" spc="-65">
                <a:latin typeface="Calibri"/>
                <a:cs typeface="Calibri"/>
              </a:rPr>
              <a:t> </a:t>
            </a:r>
            <a:r>
              <a:rPr sz="2500" spc="-35">
                <a:latin typeface="Calibri"/>
                <a:cs typeface="Calibri"/>
              </a:rPr>
              <a:t>Just-</a:t>
            </a:r>
            <a:r>
              <a:rPr sz="2500" spc="-10">
                <a:latin typeface="Calibri"/>
                <a:cs typeface="Calibri"/>
              </a:rPr>
              <a:t>Affordable</a:t>
            </a:r>
            <a:r>
              <a:rPr sz="2500" spc="-65">
                <a:latin typeface="Calibri"/>
                <a:cs typeface="Calibri"/>
              </a:rPr>
              <a:t> </a:t>
            </a:r>
            <a:r>
              <a:rPr sz="2500">
                <a:latin typeface="Calibri"/>
                <a:cs typeface="Calibri"/>
              </a:rPr>
              <a:t>Combinations</a:t>
            </a:r>
            <a:r>
              <a:rPr sz="2500" spc="-65">
                <a:latin typeface="Calibri"/>
                <a:cs typeface="Calibri"/>
              </a:rPr>
              <a:t> </a:t>
            </a:r>
            <a:r>
              <a:rPr sz="2500">
                <a:latin typeface="Calibri"/>
                <a:cs typeface="Calibri"/>
              </a:rPr>
              <a:t>(shown</a:t>
            </a:r>
            <a:r>
              <a:rPr sz="2500" spc="-70">
                <a:latin typeface="Calibri"/>
                <a:cs typeface="Calibri"/>
              </a:rPr>
              <a:t> </a:t>
            </a:r>
            <a:r>
              <a:rPr sz="2500">
                <a:latin typeface="Calibri"/>
                <a:cs typeface="Calibri"/>
              </a:rPr>
              <a:t>by</a:t>
            </a:r>
            <a:r>
              <a:rPr sz="2500" spc="-65">
                <a:latin typeface="Calibri"/>
                <a:cs typeface="Calibri"/>
              </a:rPr>
              <a:t> </a:t>
            </a:r>
            <a:r>
              <a:rPr sz="2500">
                <a:latin typeface="Calibri"/>
                <a:cs typeface="Calibri"/>
              </a:rPr>
              <a:t>the</a:t>
            </a:r>
            <a:r>
              <a:rPr sz="2500" spc="-65">
                <a:latin typeface="Calibri"/>
                <a:cs typeface="Calibri"/>
              </a:rPr>
              <a:t> </a:t>
            </a:r>
            <a:r>
              <a:rPr sz="2500" spc="-10">
                <a:latin typeface="Calibri"/>
                <a:cs typeface="Calibri"/>
              </a:rPr>
              <a:t>consumer’s </a:t>
            </a:r>
            <a:r>
              <a:rPr sz="2500">
                <a:latin typeface="Calibri"/>
                <a:cs typeface="Calibri"/>
              </a:rPr>
              <a:t>budget</a:t>
            </a:r>
            <a:r>
              <a:rPr sz="2500" spc="-85">
                <a:latin typeface="Calibri"/>
                <a:cs typeface="Calibri"/>
              </a:rPr>
              <a:t> </a:t>
            </a:r>
            <a:r>
              <a:rPr sz="2500" spc="-10">
                <a:latin typeface="Calibri"/>
                <a:cs typeface="Calibri"/>
              </a:rPr>
              <a:t>line)</a:t>
            </a:r>
            <a:endParaRPr sz="2500">
              <a:latin typeface="Calibri"/>
              <a:cs typeface="Calibri"/>
            </a:endParaRPr>
          </a:p>
          <a:p>
            <a:pPr marL="939165" indent="-469265">
              <a:lnSpc>
                <a:spcPct val="100000"/>
              </a:lnSpc>
              <a:spcBef>
                <a:spcPts val="450"/>
              </a:spcBef>
              <a:buAutoNum type="arabicPeriod"/>
              <a:tabLst>
                <a:tab pos="939165" algn="l"/>
              </a:tabLst>
            </a:pPr>
            <a:r>
              <a:rPr sz="2500">
                <a:latin typeface="Calibri"/>
                <a:cs typeface="Calibri"/>
              </a:rPr>
              <a:t>Find</a:t>
            </a:r>
            <a:r>
              <a:rPr sz="2500" spc="-60">
                <a:latin typeface="Calibri"/>
                <a:cs typeface="Calibri"/>
              </a:rPr>
              <a:t> </a:t>
            </a:r>
            <a:r>
              <a:rPr sz="2500">
                <a:latin typeface="Calibri"/>
                <a:cs typeface="Calibri"/>
              </a:rPr>
              <a:t>the</a:t>
            </a:r>
            <a:r>
              <a:rPr sz="2500" spc="-60">
                <a:latin typeface="Calibri"/>
                <a:cs typeface="Calibri"/>
              </a:rPr>
              <a:t> </a:t>
            </a:r>
            <a:r>
              <a:rPr sz="2500">
                <a:latin typeface="Calibri"/>
                <a:cs typeface="Calibri"/>
              </a:rPr>
              <a:t>TU</a:t>
            </a:r>
            <a:r>
              <a:rPr sz="2500" spc="-60">
                <a:latin typeface="Calibri"/>
                <a:cs typeface="Calibri"/>
              </a:rPr>
              <a:t> </a:t>
            </a:r>
            <a:r>
              <a:rPr sz="2500">
                <a:latin typeface="Calibri"/>
                <a:cs typeface="Calibri"/>
              </a:rPr>
              <a:t>for</a:t>
            </a:r>
            <a:r>
              <a:rPr sz="2500" spc="-55">
                <a:latin typeface="Calibri"/>
                <a:cs typeface="Calibri"/>
              </a:rPr>
              <a:t> </a:t>
            </a:r>
            <a:r>
              <a:rPr sz="2500">
                <a:latin typeface="Calibri"/>
                <a:cs typeface="Calibri"/>
              </a:rPr>
              <a:t>each</a:t>
            </a:r>
            <a:r>
              <a:rPr sz="2500" spc="-60">
                <a:latin typeface="Calibri"/>
                <a:cs typeface="Calibri"/>
              </a:rPr>
              <a:t> </a:t>
            </a:r>
            <a:r>
              <a:rPr sz="2500" spc="-35">
                <a:latin typeface="Calibri"/>
                <a:cs typeface="Calibri"/>
              </a:rPr>
              <a:t>Just-</a:t>
            </a:r>
            <a:r>
              <a:rPr sz="2500" spc="-10">
                <a:latin typeface="Calibri"/>
                <a:cs typeface="Calibri"/>
              </a:rPr>
              <a:t>Affordable</a:t>
            </a:r>
            <a:r>
              <a:rPr sz="2500" spc="-60">
                <a:latin typeface="Calibri"/>
                <a:cs typeface="Calibri"/>
              </a:rPr>
              <a:t> </a:t>
            </a:r>
            <a:r>
              <a:rPr sz="2500" spc="-10">
                <a:latin typeface="Calibri"/>
                <a:cs typeface="Calibri"/>
              </a:rPr>
              <a:t>Combination</a:t>
            </a:r>
            <a:endParaRPr sz="2500">
              <a:latin typeface="Calibri"/>
              <a:cs typeface="Calibri"/>
            </a:endParaRPr>
          </a:p>
          <a:p>
            <a:pPr marL="939165" indent="-469265">
              <a:lnSpc>
                <a:spcPct val="100000"/>
              </a:lnSpc>
              <a:spcBef>
                <a:spcPts val="450"/>
              </a:spcBef>
              <a:buAutoNum type="arabicPeriod"/>
              <a:tabLst>
                <a:tab pos="939165" algn="l"/>
              </a:tabLst>
            </a:pPr>
            <a:r>
              <a:rPr sz="2500">
                <a:latin typeface="Calibri"/>
                <a:cs typeface="Calibri"/>
              </a:rPr>
              <a:t>Find</a:t>
            </a:r>
            <a:r>
              <a:rPr sz="2500" spc="-65">
                <a:latin typeface="Calibri"/>
                <a:cs typeface="Calibri"/>
              </a:rPr>
              <a:t> </a:t>
            </a:r>
            <a:r>
              <a:rPr sz="2500">
                <a:latin typeface="Calibri"/>
                <a:cs typeface="Calibri"/>
              </a:rPr>
              <a:t>the</a:t>
            </a:r>
            <a:r>
              <a:rPr sz="2500" spc="-65">
                <a:latin typeface="Calibri"/>
                <a:cs typeface="Calibri"/>
              </a:rPr>
              <a:t> </a:t>
            </a:r>
            <a:r>
              <a:rPr sz="2500" spc="-10">
                <a:latin typeface="Calibri"/>
                <a:cs typeface="Calibri"/>
              </a:rPr>
              <a:t>consumer</a:t>
            </a:r>
            <a:r>
              <a:rPr sz="2500" spc="-65">
                <a:latin typeface="Calibri"/>
                <a:cs typeface="Calibri"/>
              </a:rPr>
              <a:t> </a:t>
            </a:r>
            <a:r>
              <a:rPr sz="2500" spc="-25">
                <a:latin typeface="Calibri"/>
                <a:cs typeface="Calibri"/>
              </a:rPr>
              <a:t>EQM</a:t>
            </a:r>
            <a:endParaRPr sz="2500">
              <a:latin typeface="Calibri"/>
              <a:cs typeface="Calibri"/>
            </a:endParaRPr>
          </a:p>
          <a:p>
            <a:pPr marL="1397000" marR="17780" lvl="1" indent="-420370">
              <a:lnSpc>
                <a:spcPct val="114999"/>
              </a:lnSpc>
              <a:buFont typeface="Arial"/>
              <a:buChar char="○"/>
              <a:tabLst>
                <a:tab pos="1397000" algn="l"/>
              </a:tabLst>
            </a:pPr>
            <a:r>
              <a:rPr sz="2500" b="1" spc="-10">
                <a:latin typeface="Calibri"/>
                <a:cs typeface="Calibri"/>
              </a:rPr>
              <a:t>consumer</a:t>
            </a:r>
            <a:r>
              <a:rPr sz="2500" b="1" spc="-70">
                <a:latin typeface="Calibri"/>
                <a:cs typeface="Calibri"/>
              </a:rPr>
              <a:t> </a:t>
            </a:r>
            <a:r>
              <a:rPr sz="2500" b="1">
                <a:latin typeface="Calibri"/>
                <a:cs typeface="Calibri"/>
              </a:rPr>
              <a:t>EQM</a:t>
            </a:r>
            <a:r>
              <a:rPr sz="2500">
                <a:latin typeface="Calibri"/>
                <a:cs typeface="Calibri"/>
              </a:rPr>
              <a:t>:</a:t>
            </a:r>
            <a:r>
              <a:rPr sz="2500" spc="-70">
                <a:latin typeface="Calibri"/>
                <a:cs typeface="Calibri"/>
              </a:rPr>
              <a:t> </a:t>
            </a:r>
            <a:r>
              <a:rPr sz="2500">
                <a:latin typeface="Calibri"/>
                <a:cs typeface="Calibri"/>
              </a:rPr>
              <a:t>when</a:t>
            </a:r>
            <a:r>
              <a:rPr sz="2500" spc="-75">
                <a:latin typeface="Calibri"/>
                <a:cs typeface="Calibri"/>
              </a:rPr>
              <a:t> </a:t>
            </a:r>
            <a:r>
              <a:rPr sz="2500">
                <a:latin typeface="Calibri"/>
                <a:cs typeface="Calibri"/>
              </a:rPr>
              <a:t>the</a:t>
            </a:r>
            <a:r>
              <a:rPr sz="2500" spc="-70">
                <a:latin typeface="Calibri"/>
                <a:cs typeface="Calibri"/>
              </a:rPr>
              <a:t> </a:t>
            </a:r>
            <a:r>
              <a:rPr sz="2500" spc="-10">
                <a:latin typeface="Calibri"/>
                <a:cs typeface="Calibri"/>
              </a:rPr>
              <a:t>consumer</a:t>
            </a:r>
            <a:r>
              <a:rPr sz="2500" spc="-70">
                <a:latin typeface="Calibri"/>
                <a:cs typeface="Calibri"/>
              </a:rPr>
              <a:t> </a:t>
            </a:r>
            <a:r>
              <a:rPr sz="2500" spc="-10">
                <a:latin typeface="Calibri"/>
                <a:cs typeface="Calibri"/>
              </a:rPr>
              <a:t>allocated</a:t>
            </a:r>
            <a:r>
              <a:rPr sz="2500" spc="-70">
                <a:latin typeface="Calibri"/>
                <a:cs typeface="Calibri"/>
              </a:rPr>
              <a:t> </a:t>
            </a:r>
            <a:r>
              <a:rPr sz="2500">
                <a:latin typeface="Calibri"/>
                <a:cs typeface="Calibri"/>
              </a:rPr>
              <a:t>their</a:t>
            </a:r>
            <a:r>
              <a:rPr sz="2500" spc="-70">
                <a:latin typeface="Calibri"/>
                <a:cs typeface="Calibri"/>
              </a:rPr>
              <a:t> </a:t>
            </a:r>
            <a:r>
              <a:rPr sz="2500">
                <a:latin typeface="Calibri"/>
                <a:cs typeface="Calibri"/>
              </a:rPr>
              <a:t>income</a:t>
            </a:r>
            <a:r>
              <a:rPr sz="2500" spc="-70">
                <a:latin typeface="Calibri"/>
                <a:cs typeface="Calibri"/>
              </a:rPr>
              <a:t> </a:t>
            </a:r>
            <a:r>
              <a:rPr sz="2500">
                <a:latin typeface="Calibri"/>
                <a:cs typeface="Calibri"/>
              </a:rPr>
              <a:t>in</a:t>
            </a:r>
            <a:r>
              <a:rPr sz="2500" spc="-70">
                <a:latin typeface="Calibri"/>
                <a:cs typeface="Calibri"/>
              </a:rPr>
              <a:t> </a:t>
            </a:r>
            <a:r>
              <a:rPr sz="2500">
                <a:latin typeface="Calibri"/>
                <a:cs typeface="Calibri"/>
              </a:rPr>
              <a:t>a</a:t>
            </a:r>
            <a:r>
              <a:rPr sz="2500" spc="-25">
                <a:latin typeface="Calibri"/>
                <a:cs typeface="Calibri"/>
              </a:rPr>
              <a:t> way </a:t>
            </a:r>
            <a:r>
              <a:rPr sz="2500">
                <a:latin typeface="Calibri"/>
                <a:cs typeface="Calibri"/>
              </a:rPr>
              <a:t>that</a:t>
            </a:r>
            <a:r>
              <a:rPr sz="2500" spc="-90">
                <a:latin typeface="Calibri"/>
                <a:cs typeface="Calibri"/>
              </a:rPr>
              <a:t> </a:t>
            </a:r>
            <a:r>
              <a:rPr sz="2500" spc="-10">
                <a:latin typeface="Calibri"/>
                <a:cs typeface="Calibri"/>
              </a:rPr>
              <a:t>maximizes</a:t>
            </a:r>
            <a:r>
              <a:rPr sz="2500" spc="-90">
                <a:latin typeface="Calibri"/>
                <a:cs typeface="Calibri"/>
              </a:rPr>
              <a:t> </a:t>
            </a:r>
            <a:r>
              <a:rPr sz="2500">
                <a:latin typeface="Calibri"/>
                <a:cs typeface="Calibri"/>
              </a:rPr>
              <a:t>their</a:t>
            </a:r>
            <a:r>
              <a:rPr sz="2500" spc="-85">
                <a:latin typeface="Calibri"/>
                <a:cs typeface="Calibri"/>
              </a:rPr>
              <a:t> </a:t>
            </a:r>
            <a:r>
              <a:rPr sz="2500">
                <a:latin typeface="Calibri"/>
                <a:cs typeface="Calibri"/>
              </a:rPr>
              <a:t>total</a:t>
            </a:r>
            <a:r>
              <a:rPr sz="2500" spc="-90">
                <a:latin typeface="Calibri"/>
                <a:cs typeface="Calibri"/>
              </a:rPr>
              <a:t> </a:t>
            </a:r>
            <a:r>
              <a:rPr sz="2500" spc="-10">
                <a:latin typeface="Calibri"/>
                <a:cs typeface="Calibri"/>
              </a:rPr>
              <a:t>utility</a:t>
            </a:r>
            <a:endParaRPr sz="2500">
              <a:latin typeface="Calibri"/>
              <a:cs typeface="Calibri"/>
            </a:endParaRPr>
          </a:p>
          <a:p>
            <a:pPr>
              <a:lnSpc>
                <a:spcPct val="100000"/>
              </a:lnSpc>
              <a:spcBef>
                <a:spcPts val="395"/>
              </a:spcBef>
            </a:pPr>
            <a:endParaRPr sz="2500">
              <a:latin typeface="Calibri"/>
              <a:cs typeface="Calibri"/>
            </a:endParaRPr>
          </a:p>
          <a:p>
            <a:pPr marL="482600" marR="403225" indent="-420370">
              <a:lnSpc>
                <a:spcPct val="114999"/>
              </a:lnSpc>
              <a:buFont typeface="Arial"/>
              <a:buChar char="●"/>
              <a:tabLst>
                <a:tab pos="482600" algn="l"/>
              </a:tabLst>
            </a:pPr>
            <a:r>
              <a:rPr sz="2500" b="1">
                <a:latin typeface="Calibri"/>
                <a:cs typeface="Calibri"/>
              </a:rPr>
              <a:t>marginal</a:t>
            </a:r>
            <a:r>
              <a:rPr sz="2500" b="1" spc="-50">
                <a:latin typeface="Calibri"/>
                <a:cs typeface="Calibri"/>
              </a:rPr>
              <a:t> </a:t>
            </a:r>
            <a:r>
              <a:rPr sz="2500" b="1">
                <a:latin typeface="Calibri"/>
                <a:cs typeface="Calibri"/>
              </a:rPr>
              <a:t>utility</a:t>
            </a:r>
            <a:r>
              <a:rPr sz="2500" b="1" spc="-45">
                <a:latin typeface="Calibri"/>
                <a:cs typeface="Calibri"/>
              </a:rPr>
              <a:t> </a:t>
            </a:r>
            <a:r>
              <a:rPr sz="2500" b="1">
                <a:latin typeface="Calibri"/>
                <a:cs typeface="Calibri"/>
              </a:rPr>
              <a:t>per</a:t>
            </a:r>
            <a:r>
              <a:rPr sz="2500" b="1" spc="-45">
                <a:latin typeface="Calibri"/>
                <a:cs typeface="Calibri"/>
              </a:rPr>
              <a:t> </a:t>
            </a:r>
            <a:r>
              <a:rPr sz="2500" b="1">
                <a:latin typeface="Calibri"/>
                <a:cs typeface="Calibri"/>
              </a:rPr>
              <a:t>dollar</a:t>
            </a:r>
            <a:r>
              <a:rPr sz="2500">
                <a:latin typeface="Calibri"/>
                <a:cs typeface="Calibri"/>
              </a:rPr>
              <a:t>:</a:t>
            </a:r>
            <a:r>
              <a:rPr sz="2500" spc="-45">
                <a:latin typeface="Calibri"/>
                <a:cs typeface="Calibri"/>
              </a:rPr>
              <a:t> </a:t>
            </a:r>
            <a:r>
              <a:rPr sz="2500">
                <a:latin typeface="Calibri"/>
                <a:cs typeface="Calibri"/>
              </a:rPr>
              <a:t>how</a:t>
            </a:r>
            <a:r>
              <a:rPr sz="2500" spc="-45">
                <a:latin typeface="Calibri"/>
                <a:cs typeface="Calibri"/>
              </a:rPr>
              <a:t> </a:t>
            </a:r>
            <a:r>
              <a:rPr sz="2500">
                <a:latin typeface="Calibri"/>
                <a:cs typeface="Calibri"/>
              </a:rPr>
              <a:t>much</a:t>
            </a:r>
            <a:r>
              <a:rPr sz="2500" spc="-45">
                <a:latin typeface="Calibri"/>
                <a:cs typeface="Calibri"/>
              </a:rPr>
              <a:t> </a:t>
            </a:r>
            <a:r>
              <a:rPr sz="2500">
                <a:latin typeface="Calibri"/>
                <a:cs typeface="Calibri"/>
              </a:rPr>
              <a:t>TU</a:t>
            </a:r>
            <a:r>
              <a:rPr sz="2500" spc="-45">
                <a:latin typeface="Calibri"/>
                <a:cs typeface="Calibri"/>
              </a:rPr>
              <a:t> </a:t>
            </a:r>
            <a:r>
              <a:rPr sz="2500" spc="-10">
                <a:latin typeface="Calibri"/>
                <a:cs typeface="Calibri"/>
              </a:rPr>
              <a:t>increases</a:t>
            </a:r>
            <a:r>
              <a:rPr sz="2500" spc="-45">
                <a:latin typeface="Calibri"/>
                <a:cs typeface="Calibri"/>
              </a:rPr>
              <a:t> </a:t>
            </a:r>
            <a:r>
              <a:rPr sz="2500">
                <a:latin typeface="Calibri"/>
                <a:cs typeface="Calibri"/>
              </a:rPr>
              <a:t>when</a:t>
            </a:r>
            <a:r>
              <a:rPr sz="2500" spc="-45">
                <a:latin typeface="Calibri"/>
                <a:cs typeface="Calibri"/>
              </a:rPr>
              <a:t> </a:t>
            </a:r>
            <a:r>
              <a:rPr sz="2500">
                <a:latin typeface="Calibri"/>
                <a:cs typeface="Calibri"/>
              </a:rPr>
              <a:t>I</a:t>
            </a:r>
            <a:r>
              <a:rPr sz="2500" spc="-45">
                <a:latin typeface="Calibri"/>
                <a:cs typeface="Calibri"/>
              </a:rPr>
              <a:t> </a:t>
            </a:r>
            <a:r>
              <a:rPr sz="2500">
                <a:latin typeface="Calibri"/>
                <a:cs typeface="Calibri"/>
              </a:rPr>
              <a:t>spend</a:t>
            </a:r>
            <a:r>
              <a:rPr sz="2500" spc="-45">
                <a:latin typeface="Calibri"/>
                <a:cs typeface="Calibri"/>
              </a:rPr>
              <a:t> </a:t>
            </a:r>
            <a:r>
              <a:rPr sz="2500">
                <a:latin typeface="Calibri"/>
                <a:cs typeface="Calibri"/>
              </a:rPr>
              <a:t>1</a:t>
            </a:r>
            <a:r>
              <a:rPr sz="2500" spc="-45">
                <a:latin typeface="Calibri"/>
                <a:cs typeface="Calibri"/>
              </a:rPr>
              <a:t> </a:t>
            </a:r>
            <a:r>
              <a:rPr sz="2500" spc="-20">
                <a:latin typeface="Calibri"/>
                <a:cs typeface="Calibri"/>
              </a:rPr>
              <a:t>more </a:t>
            </a:r>
            <a:r>
              <a:rPr sz="2500">
                <a:latin typeface="Calibri"/>
                <a:cs typeface="Calibri"/>
              </a:rPr>
              <a:t>dollar</a:t>
            </a:r>
            <a:r>
              <a:rPr sz="2500" spc="-50">
                <a:latin typeface="Calibri"/>
                <a:cs typeface="Calibri"/>
              </a:rPr>
              <a:t> </a:t>
            </a:r>
            <a:r>
              <a:rPr sz="2500">
                <a:latin typeface="Calibri"/>
                <a:cs typeface="Calibri"/>
              </a:rPr>
              <a:t>on</a:t>
            </a:r>
            <a:r>
              <a:rPr sz="2500" spc="-50">
                <a:latin typeface="Calibri"/>
                <a:cs typeface="Calibri"/>
              </a:rPr>
              <a:t> </a:t>
            </a:r>
            <a:r>
              <a:rPr sz="2500">
                <a:latin typeface="Calibri"/>
                <a:cs typeface="Calibri"/>
              </a:rPr>
              <a:t>the</a:t>
            </a:r>
            <a:r>
              <a:rPr sz="2500" spc="-50">
                <a:latin typeface="Calibri"/>
                <a:cs typeface="Calibri"/>
              </a:rPr>
              <a:t> </a:t>
            </a:r>
            <a:r>
              <a:rPr sz="2500" spc="-10">
                <a:latin typeface="Calibri"/>
                <a:cs typeface="Calibri"/>
              </a:rPr>
              <a:t>good/service</a:t>
            </a:r>
            <a:endParaRPr sz="2500">
              <a:latin typeface="Calibri"/>
              <a:cs typeface="Calibri"/>
            </a:endParaRPr>
          </a:p>
          <a:p>
            <a:pPr marL="939165" lvl="1" indent="-419734">
              <a:lnSpc>
                <a:spcPct val="100000"/>
              </a:lnSpc>
              <a:spcBef>
                <a:spcPts val="450"/>
              </a:spcBef>
              <a:buFont typeface="Arial MT"/>
              <a:buChar char="○"/>
              <a:tabLst>
                <a:tab pos="939165" algn="l"/>
              </a:tabLst>
            </a:pPr>
            <a:r>
              <a:rPr sz="2500">
                <a:latin typeface="Calibri"/>
                <a:cs typeface="Calibri"/>
              </a:rPr>
              <a:t>MU</a:t>
            </a:r>
            <a:r>
              <a:rPr sz="2500" spc="-35">
                <a:latin typeface="Calibri"/>
                <a:cs typeface="Calibri"/>
              </a:rPr>
              <a:t> </a:t>
            </a:r>
            <a:r>
              <a:rPr sz="2500">
                <a:latin typeface="Calibri"/>
                <a:cs typeface="Calibri"/>
              </a:rPr>
              <a:t>of</a:t>
            </a:r>
            <a:r>
              <a:rPr sz="2500" spc="-35">
                <a:latin typeface="Calibri"/>
                <a:cs typeface="Calibri"/>
              </a:rPr>
              <a:t> </a:t>
            </a:r>
            <a:r>
              <a:rPr sz="2500">
                <a:latin typeface="Calibri"/>
                <a:cs typeface="Calibri"/>
              </a:rPr>
              <a:t>the</a:t>
            </a:r>
            <a:r>
              <a:rPr sz="2500" spc="-35">
                <a:latin typeface="Calibri"/>
                <a:cs typeface="Calibri"/>
              </a:rPr>
              <a:t> </a:t>
            </a:r>
            <a:r>
              <a:rPr sz="2500">
                <a:latin typeface="Calibri"/>
                <a:cs typeface="Calibri"/>
              </a:rPr>
              <a:t>good/</a:t>
            </a:r>
            <a:r>
              <a:rPr sz="2500" spc="-35">
                <a:latin typeface="Calibri"/>
                <a:cs typeface="Calibri"/>
              </a:rPr>
              <a:t> </a:t>
            </a:r>
            <a:r>
              <a:rPr sz="2500">
                <a:latin typeface="Calibri"/>
                <a:cs typeface="Calibri"/>
              </a:rPr>
              <a:t>Price</a:t>
            </a:r>
            <a:r>
              <a:rPr sz="2500" spc="-35">
                <a:latin typeface="Calibri"/>
                <a:cs typeface="Calibri"/>
              </a:rPr>
              <a:t> </a:t>
            </a:r>
            <a:r>
              <a:rPr sz="2500">
                <a:latin typeface="Calibri"/>
                <a:cs typeface="Calibri"/>
              </a:rPr>
              <a:t>of</a:t>
            </a:r>
            <a:r>
              <a:rPr sz="2500" spc="-35">
                <a:latin typeface="Calibri"/>
                <a:cs typeface="Calibri"/>
              </a:rPr>
              <a:t> </a:t>
            </a:r>
            <a:r>
              <a:rPr sz="2500">
                <a:latin typeface="Calibri"/>
                <a:cs typeface="Calibri"/>
              </a:rPr>
              <a:t>the</a:t>
            </a:r>
            <a:r>
              <a:rPr sz="2500" spc="-35">
                <a:latin typeface="Calibri"/>
                <a:cs typeface="Calibri"/>
              </a:rPr>
              <a:t> </a:t>
            </a:r>
            <a:r>
              <a:rPr sz="2500" spc="-20">
                <a:latin typeface="Calibri"/>
                <a:cs typeface="Calibri"/>
              </a:rPr>
              <a:t>good</a:t>
            </a:r>
            <a:endParaRPr sz="2500">
              <a:latin typeface="Calibri"/>
              <a:cs typeface="Calibri"/>
            </a:endParaRPr>
          </a:p>
          <a:p>
            <a:pPr marL="481965" indent="-419734">
              <a:lnSpc>
                <a:spcPct val="100000"/>
              </a:lnSpc>
              <a:spcBef>
                <a:spcPts val="450"/>
              </a:spcBef>
              <a:buFont typeface="Arial MT"/>
              <a:buChar char="●"/>
              <a:tabLst>
                <a:tab pos="481965" algn="l"/>
              </a:tabLst>
            </a:pPr>
            <a:r>
              <a:rPr sz="2500">
                <a:latin typeface="Calibri"/>
                <a:cs typeface="Calibri"/>
              </a:rPr>
              <a:t>utility</a:t>
            </a:r>
            <a:r>
              <a:rPr sz="2500" spc="-75">
                <a:latin typeface="Calibri"/>
                <a:cs typeface="Calibri"/>
              </a:rPr>
              <a:t> </a:t>
            </a:r>
            <a:r>
              <a:rPr sz="2500">
                <a:latin typeface="Calibri"/>
                <a:cs typeface="Calibri"/>
              </a:rPr>
              <a:t>is</a:t>
            </a:r>
            <a:r>
              <a:rPr sz="2500" spc="-70">
                <a:latin typeface="Calibri"/>
                <a:cs typeface="Calibri"/>
              </a:rPr>
              <a:t> </a:t>
            </a:r>
            <a:r>
              <a:rPr sz="2500" spc="-10">
                <a:latin typeface="Calibri"/>
                <a:cs typeface="Calibri"/>
              </a:rPr>
              <a:t>maximized</a:t>
            </a:r>
            <a:r>
              <a:rPr sz="2500" spc="-70">
                <a:latin typeface="Calibri"/>
                <a:cs typeface="Calibri"/>
              </a:rPr>
              <a:t> </a:t>
            </a:r>
            <a:r>
              <a:rPr sz="2500" spc="-20">
                <a:latin typeface="Calibri"/>
                <a:cs typeface="Calibri"/>
              </a:rPr>
              <a:t>when</a:t>
            </a:r>
            <a:endParaRPr sz="2500">
              <a:latin typeface="Calibri"/>
              <a:cs typeface="Calibri"/>
            </a:endParaRPr>
          </a:p>
          <a:p>
            <a:pPr marL="939165" lvl="1" indent="-419734">
              <a:lnSpc>
                <a:spcPct val="100000"/>
              </a:lnSpc>
              <a:spcBef>
                <a:spcPts val="450"/>
              </a:spcBef>
              <a:buFont typeface="Arial MT"/>
              <a:buChar char="○"/>
              <a:tabLst>
                <a:tab pos="939165" algn="l"/>
              </a:tabLst>
            </a:pPr>
            <a:r>
              <a:rPr sz="2500">
                <a:latin typeface="Calibri"/>
                <a:cs typeface="Calibri"/>
              </a:rPr>
              <a:t>all</a:t>
            </a:r>
            <a:r>
              <a:rPr sz="2500" spc="-60">
                <a:latin typeface="Calibri"/>
                <a:cs typeface="Calibri"/>
              </a:rPr>
              <a:t> </a:t>
            </a:r>
            <a:r>
              <a:rPr sz="2500">
                <a:latin typeface="Calibri"/>
                <a:cs typeface="Calibri"/>
              </a:rPr>
              <a:t>income</a:t>
            </a:r>
            <a:r>
              <a:rPr sz="2500" spc="-60">
                <a:latin typeface="Calibri"/>
                <a:cs typeface="Calibri"/>
              </a:rPr>
              <a:t> </a:t>
            </a:r>
            <a:r>
              <a:rPr sz="2500">
                <a:latin typeface="Calibri"/>
                <a:cs typeface="Calibri"/>
              </a:rPr>
              <a:t>is</a:t>
            </a:r>
            <a:r>
              <a:rPr sz="2500" spc="-55">
                <a:latin typeface="Calibri"/>
                <a:cs typeface="Calibri"/>
              </a:rPr>
              <a:t> </a:t>
            </a:r>
            <a:r>
              <a:rPr sz="2500" spc="-20">
                <a:latin typeface="Calibri"/>
                <a:cs typeface="Calibri"/>
              </a:rPr>
              <a:t>spent</a:t>
            </a:r>
            <a:endParaRPr sz="2500">
              <a:latin typeface="Calibri"/>
              <a:cs typeface="Calibri"/>
            </a:endParaRPr>
          </a:p>
          <a:p>
            <a:pPr marL="939165" lvl="1" indent="-419734">
              <a:lnSpc>
                <a:spcPts val="2395"/>
              </a:lnSpc>
              <a:spcBef>
                <a:spcPts val="450"/>
              </a:spcBef>
              <a:buFont typeface="Arial MT"/>
              <a:buChar char="○"/>
              <a:tabLst>
                <a:tab pos="939165" algn="l"/>
                <a:tab pos="1593850" algn="l"/>
              </a:tabLst>
            </a:pPr>
            <a:r>
              <a:rPr sz="2500" u="heavy" spc="-25">
                <a:uFill>
                  <a:solidFill>
                    <a:srgbClr val="000000"/>
                  </a:solidFill>
                </a:uFill>
                <a:latin typeface="Calibri"/>
                <a:cs typeface="Calibri"/>
              </a:rPr>
              <a:t>MU</a:t>
            </a:r>
            <a:r>
              <a:rPr sz="2500">
                <a:latin typeface="Calibri"/>
                <a:cs typeface="Calibri"/>
              </a:rPr>
              <a:t>	=</a:t>
            </a:r>
            <a:r>
              <a:rPr sz="2500" spc="-20">
                <a:latin typeface="Calibri"/>
                <a:cs typeface="Calibri"/>
              </a:rPr>
              <a:t> </a:t>
            </a:r>
            <a:r>
              <a:rPr sz="2500" u="heavy" spc="-25">
                <a:uFill>
                  <a:solidFill>
                    <a:srgbClr val="000000"/>
                  </a:solidFill>
                </a:uFill>
                <a:latin typeface="Calibri"/>
                <a:cs typeface="Calibri"/>
              </a:rPr>
              <a:t>MU</a:t>
            </a:r>
            <a:endParaRPr sz="2500">
              <a:latin typeface="Calibri"/>
              <a:cs typeface="Calibri"/>
            </a:endParaRPr>
          </a:p>
          <a:p>
            <a:pPr marL="1414780">
              <a:lnSpc>
                <a:spcPts val="1215"/>
              </a:lnSpc>
              <a:tabLst>
                <a:tab pos="2298700" algn="l"/>
              </a:tabLst>
            </a:pPr>
            <a:r>
              <a:rPr sz="1650" spc="-50">
                <a:latin typeface="Calibri"/>
                <a:cs typeface="Calibri"/>
              </a:rPr>
              <a:t>1</a:t>
            </a:r>
            <a:r>
              <a:rPr sz="1650">
                <a:latin typeface="Calibri"/>
                <a:cs typeface="Calibri"/>
              </a:rPr>
              <a:t>	</a:t>
            </a:r>
            <a:r>
              <a:rPr sz="1650" spc="-50">
                <a:latin typeface="Calibri"/>
                <a:cs typeface="Calibri"/>
              </a:rPr>
              <a:t>2</a:t>
            </a:r>
            <a:endParaRPr sz="1650">
              <a:latin typeface="Calibri"/>
              <a:cs typeface="Calibri"/>
            </a:endParaRPr>
          </a:p>
          <a:p>
            <a:pPr marL="1056640">
              <a:lnSpc>
                <a:spcPts val="2840"/>
              </a:lnSpc>
              <a:tabLst>
                <a:tab pos="1973580" algn="l"/>
              </a:tabLst>
            </a:pPr>
            <a:r>
              <a:rPr sz="2500" spc="-25">
                <a:latin typeface="Calibri"/>
                <a:cs typeface="Calibri"/>
              </a:rPr>
              <a:t>P</a:t>
            </a:r>
            <a:r>
              <a:rPr sz="2475" spc="-37" baseline="-31986">
                <a:latin typeface="Calibri"/>
                <a:cs typeface="Calibri"/>
              </a:rPr>
              <a:t>1</a:t>
            </a:r>
            <a:r>
              <a:rPr sz="2475" baseline="-31986">
                <a:latin typeface="Calibri"/>
                <a:cs typeface="Calibri"/>
              </a:rPr>
              <a:t>	</a:t>
            </a:r>
            <a:r>
              <a:rPr sz="2500" spc="-25">
                <a:latin typeface="Calibri"/>
                <a:cs typeface="Calibri"/>
              </a:rPr>
              <a:t>P</a:t>
            </a:r>
            <a:r>
              <a:rPr sz="2475" spc="-37" baseline="-31986">
                <a:latin typeface="Calibri"/>
                <a:cs typeface="Calibri"/>
              </a:rPr>
              <a:t>2</a:t>
            </a:r>
            <a:endParaRPr sz="2475" baseline="-31986">
              <a:latin typeface="Calibri"/>
              <a:cs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06124" y="1894050"/>
            <a:ext cx="9914275" cy="6996787"/>
          </a:xfrm>
          <a:prstGeom prst="rect">
            <a:avLst/>
          </a:prstGeom>
        </p:spPr>
        <p:txBody>
          <a:bodyPr vert="horz" wrap="square" lIns="0" tIns="12700" rIns="0" bIns="0" rtlCol="0" anchor="t">
            <a:spAutoFit/>
          </a:bodyPr>
          <a:lstStyle/>
          <a:p>
            <a:pPr marL="12700">
              <a:spcBef>
                <a:spcPts val="100"/>
              </a:spcBef>
            </a:pPr>
            <a:r>
              <a:rPr lang="en-US" sz="3200" b="1" u="heavy">
                <a:solidFill>
                  <a:srgbClr val="1155CC"/>
                </a:solidFill>
                <a:uFill>
                  <a:solidFill>
                    <a:srgbClr val="1155CC"/>
                  </a:solidFill>
                </a:uFill>
                <a:latin typeface="Calibri"/>
                <a:cs typeface="Calibri"/>
              </a:rPr>
              <a:t>Q3</a:t>
            </a:r>
            <a:r>
              <a:rPr sz="3200" b="1">
                <a:latin typeface="Calibri"/>
                <a:cs typeface="Calibri"/>
              </a:rPr>
              <a:t>:</a:t>
            </a:r>
            <a:r>
              <a:rPr lang="en-US" sz="3200" b="1" spc="-70">
                <a:latin typeface="Calibri"/>
                <a:cs typeface="Calibri"/>
              </a:rPr>
              <a:t> </a:t>
            </a:r>
            <a:r>
              <a:rPr lang="en-US" sz="3200" spc="-70">
                <a:latin typeface="Calibri"/>
                <a:cs typeface="Calibri"/>
              </a:rPr>
              <a:t> With a budget of $200 million, the government can choose to purchase 4 helicopters or repair 200 km of highway.</a:t>
            </a:r>
            <a:endParaRPr lang="en-US" sz="3200">
              <a:latin typeface="Calibri"/>
              <a:cs typeface="Calibri"/>
            </a:endParaRPr>
          </a:p>
          <a:p>
            <a:pPr marL="12700">
              <a:spcBef>
                <a:spcPts val="100"/>
              </a:spcBef>
            </a:pPr>
            <a:r>
              <a:rPr lang="en-US" sz="3200">
                <a:latin typeface="Calibri"/>
                <a:cs typeface="Calibri"/>
              </a:rPr>
              <a:t>If the government chooses to allocate all $200 million to highway repair, we can say that </a:t>
            </a:r>
            <a:endParaRPr lang="en-US" sz="3200" spc="-10">
              <a:latin typeface="Calibri"/>
              <a:cs typeface="Calibri"/>
            </a:endParaRPr>
          </a:p>
          <a:p>
            <a:pPr marL="12700">
              <a:spcBef>
                <a:spcPts val="100"/>
              </a:spcBef>
            </a:pPr>
            <a:endParaRPr lang="en-US" sz="3200">
              <a:latin typeface="Calibri"/>
              <a:cs typeface="Calibri"/>
            </a:endParaRPr>
          </a:p>
          <a:p>
            <a:pPr marL="527050" indent="-514350">
              <a:spcBef>
                <a:spcPts val="100"/>
              </a:spcBef>
              <a:buAutoNum type="alphaLcParenR"/>
            </a:pPr>
            <a:r>
              <a:rPr lang="en-US" sz="3200">
                <a:latin typeface="Calibri"/>
                <a:cs typeface="Calibri"/>
              </a:rPr>
              <a:t>There is no opportunity cost involved because the government stayed within its budget</a:t>
            </a:r>
          </a:p>
          <a:p>
            <a:pPr marL="527050" indent="-514350">
              <a:spcBef>
                <a:spcPts val="100"/>
              </a:spcBef>
              <a:buAutoNum type="alphaLcParenR"/>
            </a:pPr>
            <a:r>
              <a:rPr lang="en-US" sz="3200">
                <a:latin typeface="Calibri"/>
                <a:cs typeface="Calibri"/>
              </a:rPr>
              <a:t>The opportunity cost of highway repair is 4 search and rescue helicopters</a:t>
            </a:r>
          </a:p>
          <a:p>
            <a:pPr marL="527050" indent="-514350">
              <a:spcBef>
                <a:spcPts val="100"/>
              </a:spcBef>
              <a:buAutoNum type="alphaLcParenR"/>
            </a:pPr>
            <a:r>
              <a:rPr lang="en-US" sz="3200">
                <a:latin typeface="Calibri"/>
                <a:cs typeface="Calibri"/>
              </a:rPr>
              <a:t>There is no opportunity cost involved because the government has achieved its objectives</a:t>
            </a:r>
          </a:p>
          <a:p>
            <a:pPr marL="527050" indent="-514350">
              <a:spcBef>
                <a:spcPts val="100"/>
              </a:spcBef>
              <a:buAutoNum type="alphaLcParenR"/>
            </a:pPr>
            <a:r>
              <a:rPr lang="en-US" sz="3200">
                <a:latin typeface="Calibri"/>
                <a:cs typeface="Calibri"/>
              </a:rPr>
              <a:t>The opportunity cost is different for every km of road built. Therefore, it cannot be calculated as an aggregate</a:t>
            </a:r>
          </a:p>
          <a:p>
            <a:pPr marL="527050" indent="-514350">
              <a:spcBef>
                <a:spcPts val="100"/>
              </a:spcBef>
              <a:buAutoNum type="alphaLcParenR"/>
            </a:pPr>
            <a:endParaRPr lang="en-US" sz="3200">
              <a:latin typeface="Calibri"/>
              <a:cs typeface="Calibri"/>
            </a:endParaRPr>
          </a:p>
        </p:txBody>
      </p:sp>
      <p:sp>
        <p:nvSpPr>
          <p:cNvPr id="5" name="object 5"/>
          <p:cNvSpPr txBox="1">
            <a:spLocks noGrp="1"/>
          </p:cNvSpPr>
          <p:nvPr>
            <p:ph type="title"/>
          </p:nvPr>
        </p:nvSpPr>
        <p:spPr>
          <a:prstGeom prst="rect">
            <a:avLst/>
          </a:prstGeom>
        </p:spPr>
        <p:txBody>
          <a:bodyPr vert="horz" wrap="square" lIns="0" tIns="327029" rIns="0" bIns="0" rtlCol="0">
            <a:spAutoFit/>
          </a:bodyPr>
          <a:lstStyle/>
          <a:p>
            <a:pPr marL="200660">
              <a:lnSpc>
                <a:spcPct val="100000"/>
              </a:lnSpc>
              <a:spcBef>
                <a:spcPts val="100"/>
              </a:spcBef>
            </a:pPr>
            <a:r>
              <a:rPr sz="4200"/>
              <a:t>2.</a:t>
            </a:r>
            <a:r>
              <a:rPr sz="4200" spc="-10"/>
              <a:t> </a:t>
            </a:r>
            <a:r>
              <a:rPr sz="4200" spc="-25"/>
              <a:t>PPF</a:t>
            </a:r>
            <a:endParaRPr sz="4200"/>
          </a:p>
        </p:txBody>
      </p:sp>
      <p:pic>
        <p:nvPicPr>
          <p:cNvPr id="4" name="Picture 3">
            <a:extLst>
              <a:ext uri="{FF2B5EF4-FFF2-40B4-BE49-F238E27FC236}">
                <a16:creationId xmlns:a16="http://schemas.microsoft.com/office/drawing/2014/main" id="{51AC139A-7ECF-3B3B-67DE-2E1F9EA65286}"/>
              </a:ext>
            </a:extLst>
          </p:cNvPr>
          <p:cNvPicPr>
            <a:picLocks noChangeAspect="1"/>
          </p:cNvPicPr>
          <p:nvPr/>
        </p:nvPicPr>
        <p:blipFill>
          <a:blip r:embed="rId2">
            <a:alphaModFix amt="70000"/>
          </a:blip>
          <a:stretch>
            <a:fillRect/>
          </a:stretch>
        </p:blipFill>
        <p:spPr>
          <a:xfrm>
            <a:off x="10591800" y="2280535"/>
            <a:ext cx="7239000" cy="5725930"/>
          </a:xfrm>
          <a:prstGeom prst="rect">
            <a:avLst/>
          </a:prstGeom>
        </p:spPr>
      </p:pic>
    </p:spTree>
    <p:extLst>
      <p:ext uri="{BB962C8B-B14F-4D97-AF65-F5344CB8AC3E}">
        <p14:creationId xmlns:p14="http://schemas.microsoft.com/office/powerpoint/2010/main" val="12957386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28938" rIns="0" bIns="0" rtlCol="0">
            <a:spAutoFit/>
          </a:bodyPr>
          <a:lstStyle/>
          <a:p>
            <a:pPr marL="290195">
              <a:lnSpc>
                <a:spcPct val="100000"/>
              </a:lnSpc>
              <a:spcBef>
                <a:spcPts val="100"/>
              </a:spcBef>
            </a:pPr>
            <a:r>
              <a:t>9.</a:t>
            </a:r>
            <a:r>
              <a:rPr spc="-90"/>
              <a:t> </a:t>
            </a:r>
            <a:r>
              <a:t>Utility</a:t>
            </a:r>
            <a:r>
              <a:rPr spc="-90"/>
              <a:t> </a:t>
            </a:r>
            <a:r>
              <a:t>&amp;</a:t>
            </a:r>
            <a:r>
              <a:rPr spc="-85"/>
              <a:t> </a:t>
            </a:r>
            <a:r>
              <a:t>Demand</a:t>
            </a:r>
            <a:r>
              <a:rPr spc="-90"/>
              <a:t> </a:t>
            </a:r>
            <a:r>
              <a:t>-</a:t>
            </a:r>
            <a:r>
              <a:rPr spc="-85"/>
              <a:t> </a:t>
            </a:r>
            <a:r>
              <a:rPr spc="-35"/>
              <a:t>Utility-</a:t>
            </a:r>
            <a:r>
              <a:t>Maximizing</a:t>
            </a:r>
            <a:r>
              <a:rPr spc="-90"/>
              <a:t> </a:t>
            </a:r>
            <a:r>
              <a:rPr spc="-10"/>
              <a:t>Choice</a:t>
            </a:r>
          </a:p>
        </p:txBody>
      </p:sp>
      <p:sp>
        <p:nvSpPr>
          <p:cNvPr id="3" name="object 3"/>
          <p:cNvSpPr txBox="1"/>
          <p:nvPr/>
        </p:nvSpPr>
        <p:spPr>
          <a:xfrm>
            <a:off x="1233450" y="1977475"/>
            <a:ext cx="15257780" cy="901700"/>
          </a:xfrm>
          <a:prstGeom prst="rect">
            <a:avLst/>
          </a:prstGeom>
        </p:spPr>
        <p:txBody>
          <a:bodyPr vert="horz" wrap="square" lIns="0" tIns="12700" rIns="0" bIns="0" rtlCol="0">
            <a:spAutoFit/>
          </a:bodyPr>
          <a:lstStyle/>
          <a:p>
            <a:pPr marL="756920" marR="5080" indent="-744220">
              <a:lnSpc>
                <a:spcPct val="114999"/>
              </a:lnSpc>
              <a:spcBef>
                <a:spcPts val="100"/>
              </a:spcBef>
            </a:pPr>
            <a:r>
              <a:rPr sz="2500" b="1" u="heavy">
                <a:solidFill>
                  <a:srgbClr val="1155CC"/>
                </a:solidFill>
                <a:uFill>
                  <a:solidFill>
                    <a:srgbClr val="1155CC"/>
                  </a:solidFill>
                </a:uFill>
                <a:latin typeface="Calibri"/>
                <a:cs typeface="Calibri"/>
              </a:rPr>
              <a:t>Q28:</a:t>
            </a:r>
            <a:r>
              <a:rPr sz="2500" b="1" spc="-55">
                <a:solidFill>
                  <a:srgbClr val="1155CC"/>
                </a:solidFill>
                <a:latin typeface="Calibri"/>
                <a:cs typeface="Calibri"/>
              </a:rPr>
              <a:t> </a:t>
            </a:r>
            <a:r>
              <a:rPr sz="2500">
                <a:latin typeface="Calibri"/>
                <a:cs typeface="Calibri"/>
              </a:rPr>
              <a:t>Given</a:t>
            </a:r>
            <a:r>
              <a:rPr sz="2500" spc="-65">
                <a:latin typeface="Calibri"/>
                <a:cs typeface="Calibri"/>
              </a:rPr>
              <a:t> </a:t>
            </a:r>
            <a:r>
              <a:rPr sz="2500">
                <a:latin typeface="Calibri"/>
                <a:cs typeface="Calibri"/>
              </a:rPr>
              <a:t>the</a:t>
            </a:r>
            <a:r>
              <a:rPr sz="2500" spc="-60">
                <a:latin typeface="Calibri"/>
                <a:cs typeface="Calibri"/>
              </a:rPr>
              <a:t> </a:t>
            </a:r>
            <a:r>
              <a:rPr sz="2500">
                <a:latin typeface="Calibri"/>
                <a:cs typeface="Calibri"/>
              </a:rPr>
              <a:t>table,</a:t>
            </a:r>
            <a:r>
              <a:rPr sz="2500" spc="-65">
                <a:latin typeface="Calibri"/>
                <a:cs typeface="Calibri"/>
              </a:rPr>
              <a:t> </a:t>
            </a:r>
            <a:r>
              <a:rPr sz="2500">
                <a:latin typeface="Calibri"/>
                <a:cs typeface="Calibri"/>
              </a:rPr>
              <a:t>fill</a:t>
            </a:r>
            <a:r>
              <a:rPr sz="2500" spc="-60">
                <a:latin typeface="Calibri"/>
                <a:cs typeface="Calibri"/>
              </a:rPr>
              <a:t> </a:t>
            </a:r>
            <a:r>
              <a:rPr sz="2500">
                <a:latin typeface="Calibri"/>
                <a:cs typeface="Calibri"/>
              </a:rPr>
              <a:t>in</a:t>
            </a:r>
            <a:r>
              <a:rPr sz="2500" spc="-65">
                <a:latin typeface="Calibri"/>
                <a:cs typeface="Calibri"/>
              </a:rPr>
              <a:t> </a:t>
            </a:r>
            <a:r>
              <a:rPr sz="2500">
                <a:latin typeface="Calibri"/>
                <a:cs typeface="Calibri"/>
              </a:rPr>
              <a:t>the</a:t>
            </a:r>
            <a:r>
              <a:rPr sz="2500" spc="-65">
                <a:latin typeface="Calibri"/>
                <a:cs typeface="Calibri"/>
              </a:rPr>
              <a:t> </a:t>
            </a:r>
            <a:r>
              <a:rPr sz="2500">
                <a:latin typeface="Calibri"/>
                <a:cs typeface="Calibri"/>
              </a:rPr>
              <a:t>the</a:t>
            </a:r>
            <a:r>
              <a:rPr sz="2500" spc="-60">
                <a:latin typeface="Calibri"/>
                <a:cs typeface="Calibri"/>
              </a:rPr>
              <a:t> </a:t>
            </a:r>
            <a:r>
              <a:rPr sz="2500">
                <a:latin typeface="Calibri"/>
                <a:cs typeface="Calibri"/>
              </a:rPr>
              <a:t>column,</a:t>
            </a:r>
            <a:r>
              <a:rPr sz="2500" spc="-65">
                <a:latin typeface="Calibri"/>
                <a:cs typeface="Calibri"/>
              </a:rPr>
              <a:t> </a:t>
            </a:r>
            <a:r>
              <a:rPr sz="2500">
                <a:latin typeface="Calibri"/>
                <a:cs typeface="Calibri"/>
              </a:rPr>
              <a:t>MUy/$.</a:t>
            </a:r>
            <a:r>
              <a:rPr sz="2500" spc="-60">
                <a:latin typeface="Calibri"/>
                <a:cs typeface="Calibri"/>
              </a:rPr>
              <a:t> </a:t>
            </a:r>
            <a:r>
              <a:rPr sz="2500">
                <a:latin typeface="Calibri"/>
                <a:cs typeface="Calibri"/>
              </a:rPr>
              <a:t>Which</a:t>
            </a:r>
            <a:r>
              <a:rPr sz="2500" spc="-65">
                <a:latin typeface="Calibri"/>
                <a:cs typeface="Calibri"/>
              </a:rPr>
              <a:t> </a:t>
            </a:r>
            <a:r>
              <a:rPr sz="2500">
                <a:latin typeface="Calibri"/>
                <a:cs typeface="Calibri"/>
              </a:rPr>
              <a:t>combination</a:t>
            </a:r>
            <a:r>
              <a:rPr sz="2500" spc="-60">
                <a:latin typeface="Calibri"/>
                <a:cs typeface="Calibri"/>
              </a:rPr>
              <a:t> </a:t>
            </a:r>
            <a:r>
              <a:rPr sz="2500">
                <a:latin typeface="Calibri"/>
                <a:cs typeface="Calibri"/>
              </a:rPr>
              <a:t>of</a:t>
            </a:r>
            <a:r>
              <a:rPr sz="2500" spc="-65">
                <a:latin typeface="Calibri"/>
                <a:cs typeface="Calibri"/>
              </a:rPr>
              <a:t> </a:t>
            </a:r>
            <a:r>
              <a:rPr sz="2500">
                <a:latin typeface="Calibri"/>
                <a:cs typeface="Calibri"/>
              </a:rPr>
              <a:t>bubble</a:t>
            </a:r>
            <a:r>
              <a:rPr sz="2500" spc="-60">
                <a:latin typeface="Calibri"/>
                <a:cs typeface="Calibri"/>
              </a:rPr>
              <a:t> </a:t>
            </a:r>
            <a:r>
              <a:rPr sz="2500">
                <a:latin typeface="Calibri"/>
                <a:cs typeface="Calibri"/>
              </a:rPr>
              <a:t>tea</a:t>
            </a:r>
            <a:r>
              <a:rPr sz="2500" spc="-65">
                <a:latin typeface="Calibri"/>
                <a:cs typeface="Calibri"/>
              </a:rPr>
              <a:t> </a:t>
            </a:r>
            <a:r>
              <a:rPr sz="2500">
                <a:latin typeface="Calibri"/>
                <a:cs typeface="Calibri"/>
              </a:rPr>
              <a:t>and</a:t>
            </a:r>
            <a:r>
              <a:rPr sz="2500" spc="-65">
                <a:latin typeface="Calibri"/>
                <a:cs typeface="Calibri"/>
              </a:rPr>
              <a:t> </a:t>
            </a:r>
            <a:r>
              <a:rPr sz="2500">
                <a:latin typeface="Calibri"/>
                <a:cs typeface="Calibri"/>
              </a:rPr>
              <a:t>yogurt</a:t>
            </a:r>
            <a:r>
              <a:rPr sz="2500" spc="-60">
                <a:latin typeface="Calibri"/>
                <a:cs typeface="Calibri"/>
              </a:rPr>
              <a:t> </a:t>
            </a:r>
            <a:r>
              <a:rPr sz="2500" spc="-10">
                <a:latin typeface="Calibri"/>
                <a:cs typeface="Calibri"/>
              </a:rPr>
              <a:t>maximizes</a:t>
            </a:r>
            <a:r>
              <a:rPr sz="2500" spc="-65">
                <a:latin typeface="Calibri"/>
                <a:cs typeface="Calibri"/>
              </a:rPr>
              <a:t> </a:t>
            </a:r>
            <a:r>
              <a:rPr sz="2500">
                <a:latin typeface="Calibri"/>
                <a:cs typeface="Calibri"/>
              </a:rPr>
              <a:t>utility</a:t>
            </a:r>
            <a:r>
              <a:rPr sz="2500" spc="-60">
                <a:latin typeface="Calibri"/>
                <a:cs typeface="Calibri"/>
              </a:rPr>
              <a:t> </a:t>
            </a:r>
            <a:r>
              <a:rPr sz="2500" spc="-25">
                <a:latin typeface="Calibri"/>
                <a:cs typeface="Calibri"/>
              </a:rPr>
              <a:t>and </a:t>
            </a:r>
            <a:r>
              <a:rPr sz="2500">
                <a:latin typeface="Calibri"/>
                <a:cs typeface="Calibri"/>
              </a:rPr>
              <a:t>how</a:t>
            </a:r>
            <a:r>
              <a:rPr sz="2500" spc="-35">
                <a:latin typeface="Calibri"/>
                <a:cs typeface="Calibri"/>
              </a:rPr>
              <a:t> </a:t>
            </a:r>
            <a:r>
              <a:rPr sz="2500">
                <a:latin typeface="Calibri"/>
                <a:cs typeface="Calibri"/>
              </a:rPr>
              <a:t>do</a:t>
            </a:r>
            <a:r>
              <a:rPr sz="2500" spc="-35">
                <a:latin typeface="Calibri"/>
                <a:cs typeface="Calibri"/>
              </a:rPr>
              <a:t> </a:t>
            </a:r>
            <a:r>
              <a:rPr sz="2500">
                <a:latin typeface="Calibri"/>
                <a:cs typeface="Calibri"/>
              </a:rPr>
              <a:t>you</a:t>
            </a:r>
            <a:r>
              <a:rPr sz="2500" spc="-30">
                <a:latin typeface="Calibri"/>
                <a:cs typeface="Calibri"/>
              </a:rPr>
              <a:t> </a:t>
            </a:r>
            <a:r>
              <a:rPr sz="2500" spc="-20">
                <a:latin typeface="Calibri"/>
                <a:cs typeface="Calibri"/>
              </a:rPr>
              <a:t>know?</a:t>
            </a:r>
            <a:endParaRPr sz="2500">
              <a:latin typeface="Calibri"/>
              <a:cs typeface="Calibri"/>
            </a:endParaRPr>
          </a:p>
        </p:txBody>
      </p:sp>
      <p:graphicFrame>
        <p:nvGraphicFramePr>
          <p:cNvPr id="4" name="object 4"/>
          <p:cNvGraphicFramePr>
            <a:graphicFrameLocks noGrp="1"/>
          </p:cNvGraphicFramePr>
          <p:nvPr/>
        </p:nvGraphicFramePr>
        <p:xfrm>
          <a:off x="3076787" y="4879137"/>
          <a:ext cx="12125320" cy="2740025"/>
        </p:xfrm>
        <a:graphic>
          <a:graphicData uri="http://schemas.openxmlformats.org/drawingml/2006/table">
            <a:tbl>
              <a:tblPr firstRow="1" bandRow="1">
                <a:tableStyleId>{2D5ABB26-0587-4C30-8999-92F81FD0307C}</a:tableStyleId>
              </a:tblPr>
              <a:tblGrid>
                <a:gridCol w="988694">
                  <a:extLst>
                    <a:ext uri="{9D8B030D-6E8A-4147-A177-3AD203B41FA5}">
                      <a16:colId xmlns:a16="http://schemas.microsoft.com/office/drawing/2014/main" val="20000"/>
                    </a:ext>
                  </a:extLst>
                </a:gridCol>
                <a:gridCol w="1988185">
                  <a:extLst>
                    <a:ext uri="{9D8B030D-6E8A-4147-A177-3AD203B41FA5}">
                      <a16:colId xmlns:a16="http://schemas.microsoft.com/office/drawing/2014/main" val="20001"/>
                    </a:ext>
                  </a:extLst>
                </a:gridCol>
                <a:gridCol w="1896745">
                  <a:extLst>
                    <a:ext uri="{9D8B030D-6E8A-4147-A177-3AD203B41FA5}">
                      <a16:colId xmlns:a16="http://schemas.microsoft.com/office/drawing/2014/main" val="20002"/>
                    </a:ext>
                  </a:extLst>
                </a:gridCol>
                <a:gridCol w="2054859">
                  <a:extLst>
                    <a:ext uri="{9D8B030D-6E8A-4147-A177-3AD203B41FA5}">
                      <a16:colId xmlns:a16="http://schemas.microsoft.com/office/drawing/2014/main" val="20003"/>
                    </a:ext>
                  </a:extLst>
                </a:gridCol>
                <a:gridCol w="1732279">
                  <a:extLst>
                    <a:ext uri="{9D8B030D-6E8A-4147-A177-3AD203B41FA5}">
                      <a16:colId xmlns:a16="http://schemas.microsoft.com/office/drawing/2014/main" val="20004"/>
                    </a:ext>
                  </a:extLst>
                </a:gridCol>
                <a:gridCol w="1732279">
                  <a:extLst>
                    <a:ext uri="{9D8B030D-6E8A-4147-A177-3AD203B41FA5}">
                      <a16:colId xmlns:a16="http://schemas.microsoft.com/office/drawing/2014/main" val="20005"/>
                    </a:ext>
                  </a:extLst>
                </a:gridCol>
                <a:gridCol w="1732279">
                  <a:extLst>
                    <a:ext uri="{9D8B030D-6E8A-4147-A177-3AD203B41FA5}">
                      <a16:colId xmlns:a16="http://schemas.microsoft.com/office/drawing/2014/main" val="20006"/>
                    </a:ext>
                  </a:extLst>
                </a:gridCol>
              </a:tblGrid>
              <a:tr h="548005">
                <a:tc>
                  <a:txBody>
                    <a:bodyPr/>
                    <a:lstStyle/>
                    <a:p>
                      <a:pPr>
                        <a:lnSpc>
                          <a:spcPct val="100000"/>
                        </a:lnSpc>
                      </a:pPr>
                      <a:endParaRPr sz="27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gridSpan="3">
                  <a:txBody>
                    <a:bodyPr/>
                    <a:lstStyle/>
                    <a:p>
                      <a:pPr marL="85725">
                        <a:lnSpc>
                          <a:spcPct val="100000"/>
                        </a:lnSpc>
                        <a:spcBef>
                          <a:spcPts val="580"/>
                        </a:spcBef>
                      </a:pPr>
                      <a:r>
                        <a:rPr sz="2400">
                          <a:latin typeface="Calibri"/>
                          <a:cs typeface="Calibri"/>
                        </a:rPr>
                        <a:t>Bubble</a:t>
                      </a:r>
                      <a:r>
                        <a:rPr sz="2400" spc="-80">
                          <a:latin typeface="Calibri"/>
                          <a:cs typeface="Calibri"/>
                        </a:rPr>
                        <a:t> </a:t>
                      </a:r>
                      <a:r>
                        <a:rPr sz="2400" spc="-70">
                          <a:latin typeface="Calibri"/>
                          <a:cs typeface="Calibri"/>
                        </a:rPr>
                        <a:t>Tea</a:t>
                      </a:r>
                      <a:r>
                        <a:rPr sz="2400" spc="-65">
                          <a:latin typeface="Calibri"/>
                          <a:cs typeface="Calibri"/>
                        </a:rPr>
                        <a:t> </a:t>
                      </a:r>
                      <a:r>
                        <a:rPr sz="2400" spc="-20">
                          <a:latin typeface="Calibri"/>
                          <a:cs typeface="Calibri"/>
                        </a:rPr>
                        <a:t>($10)</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hMerge="1">
                  <a:txBody>
                    <a:bodyPr/>
                    <a:lstStyle/>
                    <a:p>
                      <a:endParaRPr/>
                    </a:p>
                  </a:txBody>
                  <a:tcPr marL="0" marR="0" marT="0" marB="0"/>
                </a:tc>
                <a:tc hMerge="1">
                  <a:txBody>
                    <a:bodyPr/>
                    <a:lstStyle/>
                    <a:p>
                      <a:endParaRPr/>
                    </a:p>
                  </a:txBody>
                  <a:tcPr marL="0" marR="0" marT="0" marB="0"/>
                </a:tc>
                <a:tc gridSpan="3">
                  <a:txBody>
                    <a:bodyPr/>
                    <a:lstStyle/>
                    <a:p>
                      <a:pPr marL="85725">
                        <a:lnSpc>
                          <a:spcPct val="100000"/>
                        </a:lnSpc>
                        <a:spcBef>
                          <a:spcPts val="580"/>
                        </a:spcBef>
                      </a:pPr>
                      <a:r>
                        <a:rPr sz="2400" spc="-20">
                          <a:latin typeface="Calibri"/>
                          <a:cs typeface="Calibri"/>
                        </a:rPr>
                        <a:t>Yoghurt</a:t>
                      </a:r>
                      <a:r>
                        <a:rPr sz="2400" spc="-85">
                          <a:latin typeface="Calibri"/>
                          <a:cs typeface="Calibri"/>
                        </a:rPr>
                        <a:t> </a:t>
                      </a:r>
                      <a:r>
                        <a:rPr sz="2400" spc="-20">
                          <a:latin typeface="Calibri"/>
                          <a:cs typeface="Calibri"/>
                        </a:rPr>
                        <a:t>($4)</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548005">
                <a:tc>
                  <a:txBody>
                    <a:bodyPr/>
                    <a:lstStyle/>
                    <a:p>
                      <a:pPr>
                        <a:lnSpc>
                          <a:spcPct val="100000"/>
                        </a:lnSpc>
                      </a:pPr>
                      <a:endParaRPr sz="27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580"/>
                        </a:spcBef>
                      </a:pPr>
                      <a:r>
                        <a:rPr sz="2400" spc="-25">
                          <a:latin typeface="Calibri"/>
                          <a:cs typeface="Calibri"/>
                        </a:rPr>
                        <a:t>Qb</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580"/>
                        </a:spcBef>
                      </a:pPr>
                      <a:r>
                        <a:rPr sz="2400" spc="-25">
                          <a:latin typeface="Calibri"/>
                          <a:cs typeface="Calibri"/>
                        </a:rPr>
                        <a:t>MUb</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580"/>
                        </a:spcBef>
                      </a:pPr>
                      <a:r>
                        <a:rPr sz="2400" spc="-10">
                          <a:latin typeface="Calibri"/>
                          <a:cs typeface="Calibri"/>
                        </a:rPr>
                        <a:t>MUb/$</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580"/>
                        </a:spcBef>
                      </a:pPr>
                      <a:r>
                        <a:rPr sz="2400" spc="-25">
                          <a:latin typeface="Calibri"/>
                          <a:cs typeface="Calibri"/>
                        </a:rPr>
                        <a:t>Qy</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580"/>
                        </a:spcBef>
                      </a:pPr>
                      <a:r>
                        <a:rPr sz="2400" spc="-25">
                          <a:latin typeface="Calibri"/>
                          <a:cs typeface="Calibri"/>
                        </a:rPr>
                        <a:t>MUy</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580"/>
                        </a:spcBef>
                      </a:pPr>
                      <a:r>
                        <a:rPr sz="2400" spc="-10">
                          <a:latin typeface="Calibri"/>
                          <a:cs typeface="Calibri"/>
                        </a:rPr>
                        <a:t>MUy/$</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548005">
                <a:tc>
                  <a:txBody>
                    <a:bodyPr/>
                    <a:lstStyle/>
                    <a:p>
                      <a:pPr marL="85725">
                        <a:lnSpc>
                          <a:spcPct val="100000"/>
                        </a:lnSpc>
                        <a:spcBef>
                          <a:spcPts val="580"/>
                        </a:spcBef>
                      </a:pPr>
                      <a:r>
                        <a:rPr sz="2400" spc="-50">
                          <a:latin typeface="Calibri"/>
                          <a:cs typeface="Calibri"/>
                        </a:rPr>
                        <a:t>A</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580"/>
                        </a:spcBef>
                      </a:pPr>
                      <a:r>
                        <a:rPr sz="2400" spc="-50">
                          <a:latin typeface="Calibri"/>
                          <a:cs typeface="Calibri"/>
                        </a:rPr>
                        <a:t>1</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580"/>
                        </a:spcBef>
                      </a:pPr>
                      <a:r>
                        <a:rPr sz="2400" spc="-25">
                          <a:latin typeface="Calibri"/>
                          <a:cs typeface="Calibri"/>
                        </a:rPr>
                        <a:t>70</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580"/>
                        </a:spcBef>
                      </a:pPr>
                      <a:r>
                        <a:rPr sz="2400" b="1" spc="-50">
                          <a:latin typeface="Calibri"/>
                          <a:cs typeface="Calibri"/>
                        </a:rPr>
                        <a:t>7</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580"/>
                        </a:spcBef>
                      </a:pPr>
                      <a:r>
                        <a:rPr sz="2400" spc="-50">
                          <a:latin typeface="Calibri"/>
                          <a:cs typeface="Calibri"/>
                        </a:rPr>
                        <a:t>6</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580"/>
                        </a:spcBef>
                      </a:pPr>
                      <a:r>
                        <a:rPr sz="2400" spc="-50">
                          <a:latin typeface="Calibri"/>
                          <a:cs typeface="Calibri"/>
                        </a:rPr>
                        <a:t>2</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7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548005">
                <a:tc>
                  <a:txBody>
                    <a:bodyPr/>
                    <a:lstStyle/>
                    <a:p>
                      <a:pPr marL="85725">
                        <a:lnSpc>
                          <a:spcPct val="100000"/>
                        </a:lnSpc>
                        <a:spcBef>
                          <a:spcPts val="580"/>
                        </a:spcBef>
                      </a:pPr>
                      <a:r>
                        <a:rPr sz="2400" spc="-50">
                          <a:latin typeface="Calibri"/>
                          <a:cs typeface="Calibri"/>
                        </a:rPr>
                        <a:t>B</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580"/>
                        </a:spcBef>
                      </a:pPr>
                      <a:r>
                        <a:rPr sz="2400" spc="-50">
                          <a:latin typeface="Calibri"/>
                          <a:cs typeface="Calibri"/>
                        </a:rPr>
                        <a:t>2</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580"/>
                        </a:spcBef>
                      </a:pPr>
                      <a:r>
                        <a:rPr sz="2400" spc="-25">
                          <a:latin typeface="Calibri"/>
                          <a:cs typeface="Calibri"/>
                        </a:rPr>
                        <a:t>40</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580"/>
                        </a:spcBef>
                      </a:pPr>
                      <a:r>
                        <a:rPr sz="2400" b="1" spc="-50">
                          <a:latin typeface="Calibri"/>
                          <a:cs typeface="Calibri"/>
                        </a:rPr>
                        <a:t>4</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580"/>
                        </a:spcBef>
                      </a:pPr>
                      <a:r>
                        <a:rPr sz="2400" spc="-50">
                          <a:latin typeface="Calibri"/>
                          <a:cs typeface="Calibri"/>
                        </a:rPr>
                        <a:t>5</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580"/>
                        </a:spcBef>
                      </a:pPr>
                      <a:r>
                        <a:rPr sz="2400" spc="-50">
                          <a:latin typeface="Calibri"/>
                          <a:cs typeface="Calibri"/>
                        </a:rPr>
                        <a:t>6</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7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548005">
                <a:tc>
                  <a:txBody>
                    <a:bodyPr/>
                    <a:lstStyle/>
                    <a:p>
                      <a:pPr marL="85725">
                        <a:lnSpc>
                          <a:spcPct val="100000"/>
                        </a:lnSpc>
                        <a:spcBef>
                          <a:spcPts val="580"/>
                        </a:spcBef>
                      </a:pPr>
                      <a:r>
                        <a:rPr sz="2400" spc="-50">
                          <a:latin typeface="Calibri"/>
                          <a:cs typeface="Calibri"/>
                        </a:rPr>
                        <a:t>C</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580"/>
                        </a:spcBef>
                      </a:pPr>
                      <a:r>
                        <a:rPr sz="2400" spc="-50">
                          <a:latin typeface="Calibri"/>
                          <a:cs typeface="Calibri"/>
                        </a:rPr>
                        <a:t>3</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580"/>
                        </a:spcBef>
                      </a:pPr>
                      <a:r>
                        <a:rPr sz="2400" spc="-25">
                          <a:latin typeface="Calibri"/>
                          <a:cs typeface="Calibri"/>
                        </a:rPr>
                        <a:t>20</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580"/>
                        </a:spcBef>
                      </a:pPr>
                      <a:r>
                        <a:rPr sz="2400" b="1" spc="-50">
                          <a:latin typeface="Calibri"/>
                          <a:cs typeface="Calibri"/>
                        </a:rPr>
                        <a:t>2</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580"/>
                        </a:spcBef>
                      </a:pPr>
                      <a:r>
                        <a:rPr sz="2400" spc="-50">
                          <a:latin typeface="Calibri"/>
                          <a:cs typeface="Calibri"/>
                        </a:rPr>
                        <a:t>4</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580"/>
                        </a:spcBef>
                      </a:pPr>
                      <a:r>
                        <a:rPr sz="2400" spc="-50">
                          <a:latin typeface="Calibri"/>
                          <a:cs typeface="Calibri"/>
                        </a:rPr>
                        <a:t>8</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7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46687" rIns="0" bIns="0" rtlCol="0">
            <a:spAutoFit/>
          </a:bodyPr>
          <a:lstStyle/>
          <a:p>
            <a:pPr marL="272415">
              <a:lnSpc>
                <a:spcPct val="100000"/>
              </a:lnSpc>
              <a:spcBef>
                <a:spcPts val="100"/>
              </a:spcBef>
            </a:pPr>
            <a:r>
              <a:t>9.</a:t>
            </a:r>
            <a:r>
              <a:rPr spc="-110"/>
              <a:t> </a:t>
            </a:r>
            <a:r>
              <a:t>Utility</a:t>
            </a:r>
            <a:r>
              <a:rPr spc="-110"/>
              <a:t> </a:t>
            </a:r>
            <a:r>
              <a:t>&amp;</a:t>
            </a:r>
            <a:r>
              <a:rPr spc="-105"/>
              <a:t> </a:t>
            </a:r>
            <a:r>
              <a:t>Demand</a:t>
            </a:r>
            <a:r>
              <a:rPr spc="-110"/>
              <a:t> </a:t>
            </a:r>
            <a:r>
              <a:t>-</a:t>
            </a:r>
            <a:r>
              <a:rPr spc="-110"/>
              <a:t> </a:t>
            </a:r>
            <a:r>
              <a:t>Real</a:t>
            </a:r>
            <a:r>
              <a:rPr spc="-105"/>
              <a:t> </a:t>
            </a:r>
            <a:r>
              <a:t>Income,</a:t>
            </a:r>
            <a:r>
              <a:rPr spc="-110"/>
              <a:t> </a:t>
            </a:r>
            <a:r>
              <a:rPr spc="-10"/>
              <a:t>Relative</a:t>
            </a:r>
            <a:r>
              <a:rPr spc="-105"/>
              <a:t> </a:t>
            </a:r>
            <a:r>
              <a:rPr spc="-10"/>
              <a:t>Price</a:t>
            </a:r>
          </a:p>
        </p:txBody>
      </p:sp>
      <p:sp>
        <p:nvSpPr>
          <p:cNvPr id="3" name="object 3"/>
          <p:cNvSpPr txBox="1"/>
          <p:nvPr/>
        </p:nvSpPr>
        <p:spPr>
          <a:xfrm>
            <a:off x="1430264" y="1816199"/>
            <a:ext cx="13959840" cy="3454400"/>
          </a:xfrm>
          <a:prstGeom prst="rect">
            <a:avLst/>
          </a:prstGeom>
        </p:spPr>
        <p:txBody>
          <a:bodyPr vert="horz" wrap="square" lIns="0" tIns="203200" rIns="0" bIns="0" rtlCol="0">
            <a:spAutoFit/>
          </a:bodyPr>
          <a:lstStyle/>
          <a:p>
            <a:pPr marL="432434" indent="-419734">
              <a:lnSpc>
                <a:spcPct val="100000"/>
              </a:lnSpc>
              <a:spcBef>
                <a:spcPts val="1600"/>
              </a:spcBef>
              <a:buFont typeface="Arial"/>
              <a:buChar char="●"/>
              <a:tabLst>
                <a:tab pos="432434" algn="l"/>
              </a:tabLst>
            </a:pPr>
            <a:r>
              <a:rPr sz="2500" b="1">
                <a:latin typeface="Calibri"/>
                <a:cs typeface="Calibri"/>
              </a:rPr>
              <a:t>real</a:t>
            </a:r>
            <a:r>
              <a:rPr sz="2500" b="1" spc="-65">
                <a:latin typeface="Calibri"/>
                <a:cs typeface="Calibri"/>
              </a:rPr>
              <a:t> </a:t>
            </a:r>
            <a:r>
              <a:rPr sz="2500" b="1">
                <a:latin typeface="Calibri"/>
                <a:cs typeface="Calibri"/>
              </a:rPr>
              <a:t>income</a:t>
            </a:r>
            <a:r>
              <a:rPr sz="2500">
                <a:latin typeface="Calibri"/>
                <a:cs typeface="Calibri"/>
              </a:rPr>
              <a:t>:</a:t>
            </a:r>
            <a:r>
              <a:rPr sz="2500" spc="-65">
                <a:latin typeface="Calibri"/>
                <a:cs typeface="Calibri"/>
              </a:rPr>
              <a:t> </a:t>
            </a:r>
            <a:r>
              <a:rPr sz="2500">
                <a:latin typeface="Calibri"/>
                <a:cs typeface="Calibri"/>
              </a:rPr>
              <a:t>income</a:t>
            </a:r>
            <a:r>
              <a:rPr sz="2500" spc="-60">
                <a:latin typeface="Calibri"/>
                <a:cs typeface="Calibri"/>
              </a:rPr>
              <a:t> </a:t>
            </a:r>
            <a:r>
              <a:rPr sz="2500" spc="-10">
                <a:latin typeface="Calibri"/>
                <a:cs typeface="Calibri"/>
              </a:rPr>
              <a:t>expressed</a:t>
            </a:r>
            <a:r>
              <a:rPr sz="2500" spc="-65">
                <a:latin typeface="Calibri"/>
                <a:cs typeface="Calibri"/>
              </a:rPr>
              <a:t> </a:t>
            </a:r>
            <a:r>
              <a:rPr sz="2500">
                <a:latin typeface="Calibri"/>
                <a:cs typeface="Calibri"/>
              </a:rPr>
              <a:t>as</a:t>
            </a:r>
            <a:r>
              <a:rPr sz="2500" spc="-65">
                <a:latin typeface="Calibri"/>
                <a:cs typeface="Calibri"/>
              </a:rPr>
              <a:t> </a:t>
            </a:r>
            <a:r>
              <a:rPr sz="2500">
                <a:latin typeface="Calibri"/>
                <a:cs typeface="Calibri"/>
              </a:rPr>
              <a:t>a</a:t>
            </a:r>
            <a:r>
              <a:rPr sz="2500" spc="-65">
                <a:latin typeface="Calibri"/>
                <a:cs typeface="Calibri"/>
              </a:rPr>
              <a:t> </a:t>
            </a:r>
            <a:r>
              <a:rPr sz="2500">
                <a:latin typeface="Calibri"/>
                <a:cs typeface="Calibri"/>
              </a:rPr>
              <a:t>quantity</a:t>
            </a:r>
            <a:r>
              <a:rPr sz="2500" spc="-60">
                <a:latin typeface="Calibri"/>
                <a:cs typeface="Calibri"/>
              </a:rPr>
              <a:t> </a:t>
            </a:r>
            <a:r>
              <a:rPr sz="2500">
                <a:latin typeface="Calibri"/>
                <a:cs typeface="Calibri"/>
              </a:rPr>
              <a:t>of</a:t>
            </a:r>
            <a:r>
              <a:rPr sz="2500" spc="-65">
                <a:latin typeface="Calibri"/>
                <a:cs typeface="Calibri"/>
              </a:rPr>
              <a:t> </a:t>
            </a:r>
            <a:r>
              <a:rPr sz="2500">
                <a:latin typeface="Calibri"/>
                <a:cs typeface="Calibri"/>
              </a:rPr>
              <a:t>goods</a:t>
            </a:r>
            <a:r>
              <a:rPr sz="2500" spc="-65">
                <a:latin typeface="Calibri"/>
                <a:cs typeface="Calibri"/>
              </a:rPr>
              <a:t> </a:t>
            </a:r>
            <a:r>
              <a:rPr sz="2500">
                <a:latin typeface="Calibri"/>
                <a:cs typeface="Calibri"/>
              </a:rPr>
              <a:t>that</a:t>
            </a:r>
            <a:r>
              <a:rPr sz="2500" spc="-60">
                <a:latin typeface="Calibri"/>
                <a:cs typeface="Calibri"/>
              </a:rPr>
              <a:t> </a:t>
            </a:r>
            <a:r>
              <a:rPr sz="2500">
                <a:latin typeface="Calibri"/>
                <a:cs typeface="Calibri"/>
              </a:rPr>
              <a:t>the</a:t>
            </a:r>
            <a:r>
              <a:rPr sz="2500" spc="-65">
                <a:latin typeface="Calibri"/>
                <a:cs typeface="Calibri"/>
              </a:rPr>
              <a:t> </a:t>
            </a:r>
            <a:r>
              <a:rPr sz="2500">
                <a:latin typeface="Calibri"/>
                <a:cs typeface="Calibri"/>
              </a:rPr>
              <a:t>household</a:t>
            </a:r>
            <a:r>
              <a:rPr sz="2500" spc="-65">
                <a:latin typeface="Calibri"/>
                <a:cs typeface="Calibri"/>
              </a:rPr>
              <a:t> </a:t>
            </a:r>
            <a:r>
              <a:rPr sz="2500">
                <a:latin typeface="Calibri"/>
                <a:cs typeface="Calibri"/>
              </a:rPr>
              <a:t>can</a:t>
            </a:r>
            <a:r>
              <a:rPr sz="2500" spc="-60">
                <a:latin typeface="Calibri"/>
                <a:cs typeface="Calibri"/>
              </a:rPr>
              <a:t> </a:t>
            </a:r>
            <a:r>
              <a:rPr sz="2500" spc="-10">
                <a:latin typeface="Calibri"/>
                <a:cs typeface="Calibri"/>
              </a:rPr>
              <a:t>afford</a:t>
            </a:r>
            <a:r>
              <a:rPr sz="2500" spc="-65">
                <a:latin typeface="Calibri"/>
                <a:cs typeface="Calibri"/>
              </a:rPr>
              <a:t> </a:t>
            </a:r>
            <a:r>
              <a:rPr sz="2500">
                <a:latin typeface="Calibri"/>
                <a:cs typeface="Calibri"/>
              </a:rPr>
              <a:t>to</a:t>
            </a:r>
            <a:r>
              <a:rPr sz="2500" spc="-65">
                <a:latin typeface="Calibri"/>
                <a:cs typeface="Calibri"/>
              </a:rPr>
              <a:t> </a:t>
            </a:r>
            <a:r>
              <a:rPr sz="2500" spc="-25">
                <a:latin typeface="Calibri"/>
                <a:cs typeface="Calibri"/>
              </a:rPr>
              <a:t>buy</a:t>
            </a:r>
            <a:endParaRPr sz="2500">
              <a:latin typeface="Calibri"/>
              <a:cs typeface="Calibri"/>
            </a:endParaRPr>
          </a:p>
          <a:p>
            <a:pPr marL="889635" lvl="1" indent="-419734">
              <a:lnSpc>
                <a:spcPct val="100000"/>
              </a:lnSpc>
              <a:spcBef>
                <a:spcPts val="1500"/>
              </a:spcBef>
              <a:buFont typeface="Arial MT"/>
              <a:buChar char="○"/>
              <a:tabLst>
                <a:tab pos="889635" algn="l"/>
              </a:tabLst>
            </a:pPr>
            <a:r>
              <a:rPr sz="2500">
                <a:latin typeface="Calibri"/>
                <a:cs typeface="Calibri"/>
              </a:rPr>
              <a:t>real</a:t>
            </a:r>
            <a:r>
              <a:rPr sz="2500" spc="-65">
                <a:latin typeface="Calibri"/>
                <a:cs typeface="Calibri"/>
              </a:rPr>
              <a:t> </a:t>
            </a:r>
            <a:r>
              <a:rPr sz="2500">
                <a:latin typeface="Calibri"/>
                <a:cs typeface="Calibri"/>
              </a:rPr>
              <a:t>income</a:t>
            </a:r>
            <a:r>
              <a:rPr sz="2500" spc="-60">
                <a:latin typeface="Calibri"/>
                <a:cs typeface="Calibri"/>
              </a:rPr>
              <a:t> </a:t>
            </a:r>
            <a:r>
              <a:rPr sz="2500">
                <a:latin typeface="Calibri"/>
                <a:cs typeface="Calibri"/>
              </a:rPr>
              <a:t>=</a:t>
            </a:r>
            <a:r>
              <a:rPr sz="2500" spc="-60">
                <a:latin typeface="Calibri"/>
                <a:cs typeface="Calibri"/>
              </a:rPr>
              <a:t> </a:t>
            </a:r>
            <a:r>
              <a:rPr sz="2500" spc="-20">
                <a:latin typeface="Calibri"/>
                <a:cs typeface="Calibri"/>
              </a:rPr>
              <a:t>Y/P</a:t>
            </a:r>
            <a:r>
              <a:rPr sz="2500" spc="-60">
                <a:latin typeface="Calibri"/>
                <a:cs typeface="Calibri"/>
              </a:rPr>
              <a:t> </a:t>
            </a:r>
            <a:r>
              <a:rPr sz="2500">
                <a:latin typeface="Calibri"/>
                <a:cs typeface="Calibri"/>
              </a:rPr>
              <a:t>of</a:t>
            </a:r>
            <a:r>
              <a:rPr sz="2500" spc="-60">
                <a:latin typeface="Calibri"/>
                <a:cs typeface="Calibri"/>
              </a:rPr>
              <a:t> </a:t>
            </a:r>
            <a:r>
              <a:rPr sz="2500">
                <a:latin typeface="Calibri"/>
                <a:cs typeface="Calibri"/>
              </a:rPr>
              <a:t>a</a:t>
            </a:r>
            <a:r>
              <a:rPr sz="2500" spc="-60">
                <a:latin typeface="Calibri"/>
                <a:cs typeface="Calibri"/>
              </a:rPr>
              <a:t> </a:t>
            </a:r>
            <a:r>
              <a:rPr sz="2500" spc="-20">
                <a:latin typeface="Calibri"/>
                <a:cs typeface="Calibri"/>
              </a:rPr>
              <a:t>good</a:t>
            </a:r>
            <a:endParaRPr sz="2500">
              <a:latin typeface="Calibri"/>
              <a:cs typeface="Calibri"/>
            </a:endParaRPr>
          </a:p>
          <a:p>
            <a:pPr marL="889635" lvl="1" indent="-419734">
              <a:lnSpc>
                <a:spcPct val="100000"/>
              </a:lnSpc>
              <a:spcBef>
                <a:spcPts val="1500"/>
              </a:spcBef>
              <a:buFont typeface="Arial MT"/>
              <a:buChar char="○"/>
              <a:tabLst>
                <a:tab pos="889635" algn="l"/>
              </a:tabLst>
            </a:pPr>
            <a:r>
              <a:rPr sz="2500">
                <a:latin typeface="Calibri"/>
                <a:cs typeface="Calibri"/>
              </a:rPr>
              <a:t>eg.</a:t>
            </a:r>
            <a:r>
              <a:rPr sz="2500" spc="-55">
                <a:latin typeface="Calibri"/>
                <a:cs typeface="Calibri"/>
              </a:rPr>
              <a:t> </a:t>
            </a:r>
            <a:r>
              <a:rPr sz="2500">
                <a:latin typeface="Calibri"/>
                <a:cs typeface="Calibri"/>
              </a:rPr>
              <a:t>if</a:t>
            </a:r>
            <a:r>
              <a:rPr sz="2500" spc="-50">
                <a:latin typeface="Calibri"/>
                <a:cs typeface="Calibri"/>
              </a:rPr>
              <a:t> </a:t>
            </a:r>
            <a:r>
              <a:rPr sz="2500">
                <a:latin typeface="Calibri"/>
                <a:cs typeface="Calibri"/>
              </a:rPr>
              <a:t>income</a:t>
            </a:r>
            <a:r>
              <a:rPr sz="2500" spc="-50">
                <a:latin typeface="Calibri"/>
                <a:cs typeface="Calibri"/>
              </a:rPr>
              <a:t> </a:t>
            </a:r>
            <a:r>
              <a:rPr sz="2500">
                <a:latin typeface="Calibri"/>
                <a:cs typeface="Calibri"/>
              </a:rPr>
              <a:t>is</a:t>
            </a:r>
            <a:r>
              <a:rPr sz="2500" spc="-50">
                <a:latin typeface="Calibri"/>
                <a:cs typeface="Calibri"/>
              </a:rPr>
              <a:t> </a:t>
            </a:r>
            <a:r>
              <a:rPr sz="2500">
                <a:latin typeface="Calibri"/>
                <a:cs typeface="Calibri"/>
              </a:rPr>
              <a:t>$50</a:t>
            </a:r>
            <a:r>
              <a:rPr sz="2500" spc="-50">
                <a:latin typeface="Calibri"/>
                <a:cs typeface="Calibri"/>
              </a:rPr>
              <a:t> </a:t>
            </a:r>
            <a:r>
              <a:rPr sz="2500">
                <a:latin typeface="Calibri"/>
                <a:cs typeface="Calibri"/>
              </a:rPr>
              <a:t>and</a:t>
            </a:r>
            <a:r>
              <a:rPr sz="2500" spc="-50">
                <a:latin typeface="Calibri"/>
                <a:cs typeface="Calibri"/>
              </a:rPr>
              <a:t> </a:t>
            </a:r>
            <a:r>
              <a:rPr sz="2500">
                <a:latin typeface="Calibri"/>
                <a:cs typeface="Calibri"/>
              </a:rPr>
              <a:t>a</a:t>
            </a:r>
            <a:r>
              <a:rPr sz="2500" spc="-50">
                <a:latin typeface="Calibri"/>
                <a:cs typeface="Calibri"/>
              </a:rPr>
              <a:t> </a:t>
            </a:r>
            <a:r>
              <a:rPr sz="2500">
                <a:latin typeface="Calibri"/>
                <a:cs typeface="Calibri"/>
              </a:rPr>
              <a:t>granola</a:t>
            </a:r>
            <a:r>
              <a:rPr sz="2500" spc="-55">
                <a:latin typeface="Calibri"/>
                <a:cs typeface="Calibri"/>
              </a:rPr>
              <a:t> </a:t>
            </a:r>
            <a:r>
              <a:rPr sz="2500">
                <a:latin typeface="Calibri"/>
                <a:cs typeface="Calibri"/>
              </a:rPr>
              <a:t>bar</a:t>
            </a:r>
            <a:r>
              <a:rPr sz="2500" spc="-50">
                <a:latin typeface="Calibri"/>
                <a:cs typeface="Calibri"/>
              </a:rPr>
              <a:t> </a:t>
            </a:r>
            <a:r>
              <a:rPr sz="2500">
                <a:latin typeface="Calibri"/>
                <a:cs typeface="Calibri"/>
              </a:rPr>
              <a:t>is</a:t>
            </a:r>
            <a:r>
              <a:rPr sz="2500" spc="-50">
                <a:latin typeface="Calibri"/>
                <a:cs typeface="Calibri"/>
              </a:rPr>
              <a:t> </a:t>
            </a:r>
            <a:r>
              <a:rPr sz="2500">
                <a:latin typeface="Calibri"/>
                <a:cs typeface="Calibri"/>
              </a:rPr>
              <a:t>$2,</a:t>
            </a:r>
            <a:r>
              <a:rPr sz="2500" spc="-50">
                <a:latin typeface="Calibri"/>
                <a:cs typeface="Calibri"/>
              </a:rPr>
              <a:t> </a:t>
            </a:r>
            <a:r>
              <a:rPr sz="2500">
                <a:latin typeface="Calibri"/>
                <a:cs typeface="Calibri"/>
              </a:rPr>
              <a:t>the</a:t>
            </a:r>
            <a:r>
              <a:rPr sz="2500" spc="-50">
                <a:latin typeface="Calibri"/>
                <a:cs typeface="Calibri"/>
              </a:rPr>
              <a:t> </a:t>
            </a:r>
            <a:r>
              <a:rPr sz="2500">
                <a:latin typeface="Calibri"/>
                <a:cs typeface="Calibri"/>
              </a:rPr>
              <a:t>real</a:t>
            </a:r>
            <a:r>
              <a:rPr sz="2500" spc="-50">
                <a:latin typeface="Calibri"/>
                <a:cs typeface="Calibri"/>
              </a:rPr>
              <a:t> </a:t>
            </a:r>
            <a:r>
              <a:rPr sz="2500">
                <a:latin typeface="Calibri"/>
                <a:cs typeface="Calibri"/>
              </a:rPr>
              <a:t>income</a:t>
            </a:r>
            <a:r>
              <a:rPr sz="2500" spc="-50">
                <a:latin typeface="Calibri"/>
                <a:cs typeface="Calibri"/>
              </a:rPr>
              <a:t> </a:t>
            </a:r>
            <a:r>
              <a:rPr sz="2500">
                <a:latin typeface="Calibri"/>
                <a:cs typeface="Calibri"/>
              </a:rPr>
              <a:t>in</a:t>
            </a:r>
            <a:r>
              <a:rPr sz="2500" spc="-50">
                <a:latin typeface="Calibri"/>
                <a:cs typeface="Calibri"/>
              </a:rPr>
              <a:t> </a:t>
            </a:r>
            <a:r>
              <a:rPr sz="2500">
                <a:latin typeface="Calibri"/>
                <a:cs typeface="Calibri"/>
              </a:rPr>
              <a:t>terms</a:t>
            </a:r>
            <a:r>
              <a:rPr sz="2500" spc="-55">
                <a:latin typeface="Calibri"/>
                <a:cs typeface="Calibri"/>
              </a:rPr>
              <a:t> </a:t>
            </a:r>
            <a:r>
              <a:rPr sz="2500">
                <a:latin typeface="Calibri"/>
                <a:cs typeface="Calibri"/>
              </a:rPr>
              <a:t>of</a:t>
            </a:r>
            <a:r>
              <a:rPr sz="2500" spc="-50">
                <a:latin typeface="Calibri"/>
                <a:cs typeface="Calibri"/>
              </a:rPr>
              <a:t> </a:t>
            </a:r>
            <a:r>
              <a:rPr sz="2500">
                <a:latin typeface="Calibri"/>
                <a:cs typeface="Calibri"/>
              </a:rPr>
              <a:t>granola</a:t>
            </a:r>
            <a:r>
              <a:rPr sz="2500" spc="-50">
                <a:latin typeface="Calibri"/>
                <a:cs typeface="Calibri"/>
              </a:rPr>
              <a:t> </a:t>
            </a:r>
            <a:r>
              <a:rPr sz="2500">
                <a:latin typeface="Calibri"/>
                <a:cs typeface="Calibri"/>
              </a:rPr>
              <a:t>bars</a:t>
            </a:r>
            <a:r>
              <a:rPr sz="2500" spc="-50">
                <a:latin typeface="Calibri"/>
                <a:cs typeface="Calibri"/>
              </a:rPr>
              <a:t> </a:t>
            </a:r>
            <a:r>
              <a:rPr sz="2500">
                <a:latin typeface="Calibri"/>
                <a:cs typeface="Calibri"/>
              </a:rPr>
              <a:t>is</a:t>
            </a:r>
            <a:r>
              <a:rPr sz="2500" spc="-50">
                <a:latin typeface="Calibri"/>
                <a:cs typeface="Calibri"/>
              </a:rPr>
              <a:t> </a:t>
            </a:r>
            <a:r>
              <a:rPr sz="2500">
                <a:latin typeface="Calibri"/>
                <a:cs typeface="Calibri"/>
              </a:rPr>
              <a:t>25</a:t>
            </a:r>
            <a:r>
              <a:rPr sz="2500" spc="-50">
                <a:latin typeface="Calibri"/>
                <a:cs typeface="Calibri"/>
              </a:rPr>
              <a:t> </a:t>
            </a:r>
            <a:r>
              <a:rPr sz="2500">
                <a:latin typeface="Calibri"/>
                <a:cs typeface="Calibri"/>
              </a:rPr>
              <a:t>granola</a:t>
            </a:r>
            <a:r>
              <a:rPr sz="2500" spc="-50">
                <a:latin typeface="Calibri"/>
                <a:cs typeface="Calibri"/>
              </a:rPr>
              <a:t> </a:t>
            </a:r>
            <a:r>
              <a:rPr sz="2500" spc="-20">
                <a:latin typeface="Calibri"/>
                <a:cs typeface="Calibri"/>
              </a:rPr>
              <a:t>bars</a:t>
            </a:r>
            <a:endParaRPr sz="2500">
              <a:latin typeface="Calibri"/>
              <a:cs typeface="Calibri"/>
            </a:endParaRPr>
          </a:p>
          <a:p>
            <a:pPr lvl="1">
              <a:lnSpc>
                <a:spcPct val="100000"/>
              </a:lnSpc>
              <a:spcBef>
                <a:spcPts val="2945"/>
              </a:spcBef>
              <a:buFont typeface="Arial MT"/>
              <a:buChar char="○"/>
            </a:pPr>
            <a:endParaRPr sz="2500">
              <a:latin typeface="Calibri"/>
              <a:cs typeface="Calibri"/>
            </a:endParaRPr>
          </a:p>
          <a:p>
            <a:pPr marL="432434" indent="-419734">
              <a:lnSpc>
                <a:spcPct val="100000"/>
              </a:lnSpc>
              <a:buFont typeface="Arial"/>
              <a:buChar char="●"/>
              <a:tabLst>
                <a:tab pos="432434" algn="l"/>
              </a:tabLst>
            </a:pPr>
            <a:r>
              <a:rPr sz="2500" b="1" spc="-10">
                <a:latin typeface="Calibri"/>
                <a:cs typeface="Calibri"/>
              </a:rPr>
              <a:t>relative</a:t>
            </a:r>
            <a:r>
              <a:rPr sz="2500" b="1" spc="-45">
                <a:latin typeface="Calibri"/>
                <a:cs typeface="Calibri"/>
              </a:rPr>
              <a:t> </a:t>
            </a:r>
            <a:r>
              <a:rPr sz="2500" b="1">
                <a:latin typeface="Calibri"/>
                <a:cs typeface="Calibri"/>
              </a:rPr>
              <a:t>price</a:t>
            </a:r>
            <a:r>
              <a:rPr sz="2500">
                <a:latin typeface="Calibri"/>
                <a:cs typeface="Calibri"/>
              </a:rPr>
              <a:t>:</a:t>
            </a:r>
            <a:r>
              <a:rPr sz="2500" spc="-45">
                <a:latin typeface="Calibri"/>
                <a:cs typeface="Calibri"/>
              </a:rPr>
              <a:t> </a:t>
            </a:r>
            <a:r>
              <a:rPr sz="2500">
                <a:latin typeface="Calibri"/>
                <a:cs typeface="Calibri"/>
              </a:rPr>
              <a:t>price</a:t>
            </a:r>
            <a:r>
              <a:rPr sz="2500" spc="-45">
                <a:latin typeface="Calibri"/>
                <a:cs typeface="Calibri"/>
              </a:rPr>
              <a:t> </a:t>
            </a:r>
            <a:r>
              <a:rPr sz="2500">
                <a:latin typeface="Calibri"/>
                <a:cs typeface="Calibri"/>
              </a:rPr>
              <a:t>of</a:t>
            </a:r>
            <a:r>
              <a:rPr sz="2500" spc="-45">
                <a:latin typeface="Calibri"/>
                <a:cs typeface="Calibri"/>
              </a:rPr>
              <a:t> </a:t>
            </a:r>
            <a:r>
              <a:rPr sz="2500">
                <a:latin typeface="Calibri"/>
                <a:cs typeface="Calibri"/>
              </a:rPr>
              <a:t>good</a:t>
            </a:r>
            <a:r>
              <a:rPr sz="2500" spc="-45">
                <a:latin typeface="Calibri"/>
                <a:cs typeface="Calibri"/>
              </a:rPr>
              <a:t> </a:t>
            </a:r>
            <a:r>
              <a:rPr sz="2500">
                <a:latin typeface="Calibri"/>
                <a:cs typeface="Calibri"/>
              </a:rPr>
              <a:t>1/</a:t>
            </a:r>
            <a:r>
              <a:rPr sz="2500" spc="-45">
                <a:latin typeface="Calibri"/>
                <a:cs typeface="Calibri"/>
              </a:rPr>
              <a:t> </a:t>
            </a:r>
            <a:r>
              <a:rPr sz="2500">
                <a:latin typeface="Calibri"/>
                <a:cs typeface="Calibri"/>
              </a:rPr>
              <a:t>price</a:t>
            </a:r>
            <a:r>
              <a:rPr sz="2500" spc="-40">
                <a:latin typeface="Calibri"/>
                <a:cs typeface="Calibri"/>
              </a:rPr>
              <a:t> </a:t>
            </a:r>
            <a:r>
              <a:rPr sz="2500">
                <a:latin typeface="Calibri"/>
                <a:cs typeface="Calibri"/>
              </a:rPr>
              <a:t>of</a:t>
            </a:r>
            <a:r>
              <a:rPr sz="2500" spc="-45">
                <a:latin typeface="Calibri"/>
                <a:cs typeface="Calibri"/>
              </a:rPr>
              <a:t> </a:t>
            </a:r>
            <a:r>
              <a:rPr sz="2500">
                <a:latin typeface="Calibri"/>
                <a:cs typeface="Calibri"/>
              </a:rPr>
              <a:t>good</a:t>
            </a:r>
            <a:r>
              <a:rPr sz="2500" spc="-45">
                <a:latin typeface="Calibri"/>
                <a:cs typeface="Calibri"/>
              </a:rPr>
              <a:t> </a:t>
            </a:r>
            <a:r>
              <a:rPr sz="2500" spc="-50">
                <a:latin typeface="Calibri"/>
                <a:cs typeface="Calibri"/>
              </a:rPr>
              <a:t>2</a:t>
            </a:r>
            <a:endParaRPr sz="2500">
              <a:latin typeface="Calibri"/>
              <a:cs typeface="Calibri"/>
            </a:endParaRPr>
          </a:p>
          <a:p>
            <a:pPr marL="889635" lvl="1" indent="-419734">
              <a:lnSpc>
                <a:spcPct val="100000"/>
              </a:lnSpc>
              <a:spcBef>
                <a:spcPts val="1500"/>
              </a:spcBef>
              <a:buFont typeface="Arial MT"/>
              <a:buChar char="○"/>
              <a:tabLst>
                <a:tab pos="889635" algn="l"/>
              </a:tabLst>
            </a:pPr>
            <a:r>
              <a:rPr sz="2500">
                <a:latin typeface="Calibri"/>
                <a:cs typeface="Calibri"/>
              </a:rPr>
              <a:t>eg.</a:t>
            </a:r>
            <a:r>
              <a:rPr sz="2500" spc="-40">
                <a:latin typeface="Calibri"/>
                <a:cs typeface="Calibri"/>
              </a:rPr>
              <a:t> </a:t>
            </a:r>
            <a:r>
              <a:rPr sz="2500">
                <a:latin typeface="Calibri"/>
                <a:cs typeface="Calibri"/>
              </a:rPr>
              <a:t>If</a:t>
            </a:r>
            <a:r>
              <a:rPr sz="2500" spc="-40">
                <a:latin typeface="Calibri"/>
                <a:cs typeface="Calibri"/>
              </a:rPr>
              <a:t> </a:t>
            </a:r>
            <a:r>
              <a:rPr sz="2500">
                <a:latin typeface="Calibri"/>
                <a:cs typeface="Calibri"/>
              </a:rPr>
              <a:t>a</a:t>
            </a:r>
            <a:r>
              <a:rPr sz="2500" spc="-40">
                <a:latin typeface="Calibri"/>
                <a:cs typeface="Calibri"/>
              </a:rPr>
              <a:t> </a:t>
            </a:r>
            <a:r>
              <a:rPr sz="2500">
                <a:latin typeface="Calibri"/>
                <a:cs typeface="Calibri"/>
              </a:rPr>
              <a:t>movie</a:t>
            </a:r>
            <a:r>
              <a:rPr sz="2500" spc="-40">
                <a:latin typeface="Calibri"/>
                <a:cs typeface="Calibri"/>
              </a:rPr>
              <a:t> </a:t>
            </a:r>
            <a:r>
              <a:rPr sz="2500" spc="-10">
                <a:latin typeface="Calibri"/>
                <a:cs typeface="Calibri"/>
              </a:rPr>
              <a:t>ticket</a:t>
            </a:r>
            <a:r>
              <a:rPr sz="2500" spc="-40">
                <a:latin typeface="Calibri"/>
                <a:cs typeface="Calibri"/>
              </a:rPr>
              <a:t> </a:t>
            </a:r>
            <a:r>
              <a:rPr sz="2500">
                <a:latin typeface="Calibri"/>
                <a:cs typeface="Calibri"/>
              </a:rPr>
              <a:t>is</a:t>
            </a:r>
            <a:r>
              <a:rPr sz="2500" spc="-40">
                <a:latin typeface="Calibri"/>
                <a:cs typeface="Calibri"/>
              </a:rPr>
              <a:t> </a:t>
            </a:r>
            <a:r>
              <a:rPr sz="2500">
                <a:latin typeface="Calibri"/>
                <a:cs typeface="Calibri"/>
              </a:rPr>
              <a:t>$8</a:t>
            </a:r>
            <a:r>
              <a:rPr sz="2500" spc="-40">
                <a:latin typeface="Calibri"/>
                <a:cs typeface="Calibri"/>
              </a:rPr>
              <a:t> </a:t>
            </a:r>
            <a:r>
              <a:rPr sz="2500">
                <a:latin typeface="Calibri"/>
                <a:cs typeface="Calibri"/>
              </a:rPr>
              <a:t>and</a:t>
            </a:r>
            <a:r>
              <a:rPr sz="2500" spc="-40">
                <a:latin typeface="Calibri"/>
                <a:cs typeface="Calibri"/>
              </a:rPr>
              <a:t> </a:t>
            </a:r>
            <a:r>
              <a:rPr sz="2500">
                <a:latin typeface="Calibri"/>
                <a:cs typeface="Calibri"/>
              </a:rPr>
              <a:t>a</a:t>
            </a:r>
            <a:r>
              <a:rPr sz="2500" spc="-40">
                <a:latin typeface="Calibri"/>
                <a:cs typeface="Calibri"/>
              </a:rPr>
              <a:t> </a:t>
            </a:r>
            <a:r>
              <a:rPr sz="2500">
                <a:latin typeface="Calibri"/>
                <a:cs typeface="Calibri"/>
              </a:rPr>
              <a:t>granola</a:t>
            </a:r>
            <a:r>
              <a:rPr sz="2500" spc="-40">
                <a:latin typeface="Calibri"/>
                <a:cs typeface="Calibri"/>
              </a:rPr>
              <a:t> </a:t>
            </a:r>
            <a:r>
              <a:rPr sz="2500">
                <a:latin typeface="Calibri"/>
                <a:cs typeface="Calibri"/>
              </a:rPr>
              <a:t>bar</a:t>
            </a:r>
            <a:r>
              <a:rPr sz="2500" spc="-40">
                <a:latin typeface="Calibri"/>
                <a:cs typeface="Calibri"/>
              </a:rPr>
              <a:t> </a:t>
            </a:r>
            <a:r>
              <a:rPr sz="2500">
                <a:latin typeface="Calibri"/>
                <a:cs typeface="Calibri"/>
              </a:rPr>
              <a:t>is</a:t>
            </a:r>
            <a:r>
              <a:rPr sz="2500" spc="-35">
                <a:latin typeface="Calibri"/>
                <a:cs typeface="Calibri"/>
              </a:rPr>
              <a:t> </a:t>
            </a:r>
            <a:r>
              <a:rPr sz="2500">
                <a:latin typeface="Calibri"/>
                <a:cs typeface="Calibri"/>
              </a:rPr>
              <a:t>$2,</a:t>
            </a:r>
            <a:r>
              <a:rPr sz="2500" spc="-40">
                <a:latin typeface="Calibri"/>
                <a:cs typeface="Calibri"/>
              </a:rPr>
              <a:t> </a:t>
            </a:r>
            <a:r>
              <a:rPr sz="2500">
                <a:latin typeface="Calibri"/>
                <a:cs typeface="Calibri"/>
              </a:rPr>
              <a:t>the</a:t>
            </a:r>
            <a:r>
              <a:rPr sz="2500" spc="-40">
                <a:latin typeface="Calibri"/>
                <a:cs typeface="Calibri"/>
              </a:rPr>
              <a:t> </a:t>
            </a:r>
            <a:r>
              <a:rPr sz="2500" spc="-10">
                <a:latin typeface="Calibri"/>
                <a:cs typeface="Calibri"/>
              </a:rPr>
              <a:t>relative</a:t>
            </a:r>
            <a:r>
              <a:rPr sz="2500" spc="-40">
                <a:latin typeface="Calibri"/>
                <a:cs typeface="Calibri"/>
              </a:rPr>
              <a:t> </a:t>
            </a:r>
            <a:r>
              <a:rPr sz="2500">
                <a:latin typeface="Calibri"/>
                <a:cs typeface="Calibri"/>
              </a:rPr>
              <a:t>price</a:t>
            </a:r>
            <a:r>
              <a:rPr sz="2500" spc="-40">
                <a:latin typeface="Calibri"/>
                <a:cs typeface="Calibri"/>
              </a:rPr>
              <a:t> </a:t>
            </a:r>
            <a:r>
              <a:rPr sz="2500">
                <a:latin typeface="Calibri"/>
                <a:cs typeface="Calibri"/>
              </a:rPr>
              <a:t>of</a:t>
            </a:r>
            <a:r>
              <a:rPr sz="2500" spc="-40">
                <a:latin typeface="Calibri"/>
                <a:cs typeface="Calibri"/>
              </a:rPr>
              <a:t> </a:t>
            </a:r>
            <a:r>
              <a:rPr sz="2500">
                <a:latin typeface="Calibri"/>
                <a:cs typeface="Calibri"/>
              </a:rPr>
              <a:t>a</a:t>
            </a:r>
            <a:r>
              <a:rPr sz="2500" spc="-40">
                <a:latin typeface="Calibri"/>
                <a:cs typeface="Calibri"/>
              </a:rPr>
              <a:t> </a:t>
            </a:r>
            <a:r>
              <a:rPr sz="2500">
                <a:latin typeface="Calibri"/>
                <a:cs typeface="Calibri"/>
              </a:rPr>
              <a:t>granola</a:t>
            </a:r>
            <a:r>
              <a:rPr sz="2500" spc="-40">
                <a:latin typeface="Calibri"/>
                <a:cs typeface="Calibri"/>
              </a:rPr>
              <a:t> </a:t>
            </a:r>
            <a:r>
              <a:rPr sz="2500">
                <a:latin typeface="Calibri"/>
                <a:cs typeface="Calibri"/>
              </a:rPr>
              <a:t>bar</a:t>
            </a:r>
            <a:r>
              <a:rPr sz="2500" spc="-40">
                <a:latin typeface="Calibri"/>
                <a:cs typeface="Calibri"/>
              </a:rPr>
              <a:t> </a:t>
            </a:r>
            <a:r>
              <a:rPr sz="2500">
                <a:latin typeface="Calibri"/>
                <a:cs typeface="Calibri"/>
              </a:rPr>
              <a:t>is</a:t>
            </a:r>
            <a:r>
              <a:rPr sz="2500" spc="-40">
                <a:latin typeface="Calibri"/>
                <a:cs typeface="Calibri"/>
              </a:rPr>
              <a:t> </a:t>
            </a:r>
            <a:r>
              <a:rPr sz="2500">
                <a:latin typeface="Calibri"/>
                <a:cs typeface="Calibri"/>
              </a:rPr>
              <a:t>4</a:t>
            </a:r>
            <a:r>
              <a:rPr sz="2500" spc="-40">
                <a:latin typeface="Calibri"/>
                <a:cs typeface="Calibri"/>
              </a:rPr>
              <a:t> </a:t>
            </a:r>
            <a:r>
              <a:rPr sz="2500">
                <a:latin typeface="Calibri"/>
                <a:cs typeface="Calibri"/>
              </a:rPr>
              <a:t>movie</a:t>
            </a:r>
            <a:r>
              <a:rPr sz="2500" spc="-40">
                <a:latin typeface="Calibri"/>
                <a:cs typeface="Calibri"/>
              </a:rPr>
              <a:t> </a:t>
            </a:r>
            <a:r>
              <a:rPr sz="2500" spc="-10">
                <a:latin typeface="Calibri"/>
                <a:cs typeface="Calibri"/>
              </a:rPr>
              <a:t>tickets</a:t>
            </a:r>
            <a:endParaRPr sz="2500">
              <a:latin typeface="Calibri"/>
              <a:cs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object 2"/>
          <p:cNvGrpSpPr/>
          <p:nvPr/>
        </p:nvGrpSpPr>
        <p:grpSpPr>
          <a:xfrm>
            <a:off x="0" y="4469792"/>
            <a:ext cx="18288635" cy="5817235"/>
            <a:chOff x="0" y="4469792"/>
            <a:chExt cx="18288635" cy="5817235"/>
          </a:xfrm>
        </p:grpSpPr>
        <p:pic>
          <p:nvPicPr>
            <p:cNvPr id="3" name="object 3"/>
            <p:cNvPicPr/>
            <p:nvPr/>
          </p:nvPicPr>
          <p:blipFill>
            <a:blip r:embed="rId2" cstate="print"/>
            <a:stretch>
              <a:fillRect/>
            </a:stretch>
          </p:blipFill>
          <p:spPr>
            <a:xfrm>
              <a:off x="2888500" y="4530874"/>
              <a:ext cx="4574059" cy="4456638"/>
            </a:xfrm>
            <a:prstGeom prst="rect">
              <a:avLst/>
            </a:prstGeom>
          </p:spPr>
        </p:pic>
        <p:pic>
          <p:nvPicPr>
            <p:cNvPr id="4" name="object 4"/>
            <p:cNvPicPr/>
            <p:nvPr/>
          </p:nvPicPr>
          <p:blipFill>
            <a:blip r:embed="rId3" cstate="print"/>
            <a:stretch>
              <a:fillRect/>
            </a:stretch>
          </p:blipFill>
          <p:spPr>
            <a:xfrm>
              <a:off x="10653074" y="4469792"/>
              <a:ext cx="4553537" cy="4502232"/>
            </a:xfrm>
            <a:prstGeom prst="rect">
              <a:avLst/>
            </a:prstGeom>
          </p:spPr>
        </p:pic>
      </p:grpSp>
      <p:sp>
        <p:nvSpPr>
          <p:cNvPr id="5" name="object 5"/>
          <p:cNvSpPr txBox="1">
            <a:spLocks noGrp="1"/>
          </p:cNvSpPr>
          <p:nvPr>
            <p:ph type="title"/>
          </p:nvPr>
        </p:nvSpPr>
        <p:spPr>
          <a:prstGeom prst="rect">
            <a:avLst/>
          </a:prstGeom>
        </p:spPr>
        <p:txBody>
          <a:bodyPr vert="horz" wrap="square" lIns="0" tIns="446687" rIns="0" bIns="0" rtlCol="0">
            <a:spAutoFit/>
          </a:bodyPr>
          <a:lstStyle/>
          <a:p>
            <a:pPr marL="272415">
              <a:lnSpc>
                <a:spcPct val="100000"/>
              </a:lnSpc>
              <a:spcBef>
                <a:spcPts val="100"/>
              </a:spcBef>
            </a:pPr>
            <a:r>
              <a:t>9.</a:t>
            </a:r>
            <a:r>
              <a:rPr spc="-105"/>
              <a:t> </a:t>
            </a:r>
            <a:r>
              <a:t>Utility</a:t>
            </a:r>
            <a:r>
              <a:rPr spc="-100"/>
              <a:t> </a:t>
            </a:r>
            <a:r>
              <a:t>&amp;</a:t>
            </a:r>
            <a:r>
              <a:rPr spc="-100"/>
              <a:t> </a:t>
            </a:r>
            <a:r>
              <a:t>Demand</a:t>
            </a:r>
            <a:r>
              <a:rPr spc="-100"/>
              <a:t> </a:t>
            </a:r>
            <a:r>
              <a:t>-</a:t>
            </a:r>
            <a:r>
              <a:rPr spc="-105"/>
              <a:t> </a:t>
            </a:r>
            <a:r>
              <a:t>Changes</a:t>
            </a:r>
            <a:r>
              <a:rPr spc="-100"/>
              <a:t> </a:t>
            </a:r>
            <a:r>
              <a:t>to</a:t>
            </a:r>
            <a:r>
              <a:rPr spc="-100"/>
              <a:t> </a:t>
            </a:r>
            <a:r>
              <a:t>the</a:t>
            </a:r>
            <a:r>
              <a:rPr spc="-100"/>
              <a:t> </a:t>
            </a:r>
            <a:r>
              <a:t>Budget</a:t>
            </a:r>
            <a:r>
              <a:rPr spc="-105"/>
              <a:t> </a:t>
            </a:r>
            <a:r>
              <a:rPr spc="-20"/>
              <a:t>Line</a:t>
            </a:r>
          </a:p>
        </p:txBody>
      </p:sp>
      <p:graphicFrame>
        <p:nvGraphicFramePr>
          <p:cNvPr id="6" name="object 6"/>
          <p:cNvGraphicFramePr>
            <a:graphicFrameLocks noGrp="1"/>
          </p:cNvGraphicFramePr>
          <p:nvPr/>
        </p:nvGraphicFramePr>
        <p:xfrm>
          <a:off x="1315587" y="1986000"/>
          <a:ext cx="15647668" cy="2117090"/>
        </p:xfrm>
        <a:graphic>
          <a:graphicData uri="http://schemas.openxmlformats.org/drawingml/2006/table">
            <a:tbl>
              <a:tblPr firstRow="1" bandRow="1">
                <a:tableStyleId>{2D5ABB26-0587-4C30-8999-92F81FD0307C}</a:tableStyleId>
              </a:tblPr>
              <a:tblGrid>
                <a:gridCol w="7830184">
                  <a:extLst>
                    <a:ext uri="{9D8B030D-6E8A-4147-A177-3AD203B41FA5}">
                      <a16:colId xmlns:a16="http://schemas.microsoft.com/office/drawing/2014/main" val="20000"/>
                    </a:ext>
                  </a:extLst>
                </a:gridCol>
                <a:gridCol w="7817484">
                  <a:extLst>
                    <a:ext uri="{9D8B030D-6E8A-4147-A177-3AD203B41FA5}">
                      <a16:colId xmlns:a16="http://schemas.microsoft.com/office/drawing/2014/main" val="20001"/>
                    </a:ext>
                  </a:extLst>
                </a:gridCol>
              </a:tblGrid>
              <a:tr h="532765">
                <a:tc>
                  <a:txBody>
                    <a:bodyPr/>
                    <a:lstStyle/>
                    <a:p>
                      <a:pPr algn="ctr">
                        <a:lnSpc>
                          <a:spcPct val="100000"/>
                        </a:lnSpc>
                        <a:spcBef>
                          <a:spcPts val="580"/>
                        </a:spcBef>
                      </a:pPr>
                      <a:r>
                        <a:rPr sz="2300" b="1">
                          <a:latin typeface="Calibri"/>
                          <a:cs typeface="Calibri"/>
                        </a:rPr>
                        <a:t>Changes</a:t>
                      </a:r>
                      <a:r>
                        <a:rPr sz="2300" b="1" spc="-75">
                          <a:latin typeface="Calibri"/>
                          <a:cs typeface="Calibri"/>
                        </a:rPr>
                        <a:t> </a:t>
                      </a:r>
                      <a:r>
                        <a:rPr sz="2300" b="1">
                          <a:latin typeface="Calibri"/>
                          <a:cs typeface="Calibri"/>
                        </a:rPr>
                        <a:t>in</a:t>
                      </a:r>
                      <a:r>
                        <a:rPr sz="2300" b="1" spc="-70">
                          <a:latin typeface="Calibri"/>
                          <a:cs typeface="Calibri"/>
                        </a:rPr>
                        <a:t> </a:t>
                      </a:r>
                      <a:r>
                        <a:rPr sz="2300" b="1" spc="-10">
                          <a:latin typeface="Calibri"/>
                          <a:cs typeface="Calibri"/>
                        </a:rPr>
                        <a:t>Prices</a:t>
                      </a:r>
                      <a:endParaRPr sz="23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580"/>
                        </a:spcBef>
                      </a:pPr>
                      <a:r>
                        <a:rPr sz="2300" b="1">
                          <a:latin typeface="Calibri"/>
                          <a:cs typeface="Calibri"/>
                        </a:rPr>
                        <a:t>Changes</a:t>
                      </a:r>
                      <a:r>
                        <a:rPr sz="2300" b="1" spc="-75">
                          <a:latin typeface="Calibri"/>
                          <a:cs typeface="Calibri"/>
                        </a:rPr>
                        <a:t> </a:t>
                      </a:r>
                      <a:r>
                        <a:rPr sz="2300" b="1">
                          <a:latin typeface="Calibri"/>
                          <a:cs typeface="Calibri"/>
                        </a:rPr>
                        <a:t>in</a:t>
                      </a:r>
                      <a:r>
                        <a:rPr sz="2300" b="1" spc="-70">
                          <a:latin typeface="Calibri"/>
                          <a:cs typeface="Calibri"/>
                        </a:rPr>
                        <a:t> </a:t>
                      </a:r>
                      <a:r>
                        <a:rPr sz="2300" b="1" spc="-10">
                          <a:latin typeface="Calibri"/>
                          <a:cs typeface="Calibri"/>
                        </a:rPr>
                        <a:t>Income</a:t>
                      </a:r>
                      <a:endParaRPr sz="23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1584325">
                <a:tc>
                  <a:txBody>
                    <a:bodyPr/>
                    <a:lstStyle/>
                    <a:p>
                      <a:pPr marL="542290" indent="-404495">
                        <a:lnSpc>
                          <a:spcPct val="100000"/>
                        </a:lnSpc>
                        <a:spcBef>
                          <a:spcPts val="580"/>
                        </a:spcBef>
                        <a:buFont typeface="Arial MT"/>
                        <a:buChar char="●"/>
                        <a:tabLst>
                          <a:tab pos="542290" algn="l"/>
                        </a:tabLst>
                      </a:pPr>
                      <a:r>
                        <a:rPr sz="2300">
                          <a:latin typeface="Calibri"/>
                          <a:cs typeface="Calibri"/>
                        </a:rPr>
                        <a:t>Price</a:t>
                      </a:r>
                      <a:r>
                        <a:rPr sz="2300" spc="-75">
                          <a:latin typeface="Calibri"/>
                          <a:cs typeface="Calibri"/>
                        </a:rPr>
                        <a:t> </a:t>
                      </a:r>
                      <a:r>
                        <a:rPr sz="2300">
                          <a:latin typeface="Calibri"/>
                          <a:cs typeface="Calibri"/>
                        </a:rPr>
                        <a:t>changes</a:t>
                      </a:r>
                      <a:r>
                        <a:rPr sz="2300" spc="-75">
                          <a:latin typeface="Calibri"/>
                          <a:cs typeface="Calibri"/>
                        </a:rPr>
                        <a:t> </a:t>
                      </a:r>
                      <a:r>
                        <a:rPr sz="2300">
                          <a:latin typeface="Calibri"/>
                          <a:cs typeface="Calibri"/>
                        </a:rPr>
                        <a:t>&gt;</a:t>
                      </a:r>
                      <a:r>
                        <a:rPr sz="2300" spc="-70">
                          <a:latin typeface="Calibri"/>
                          <a:cs typeface="Calibri"/>
                        </a:rPr>
                        <a:t> </a:t>
                      </a:r>
                      <a:r>
                        <a:rPr sz="2300" spc="-10">
                          <a:latin typeface="Calibri"/>
                          <a:cs typeface="Calibri"/>
                        </a:rPr>
                        <a:t>relative</a:t>
                      </a:r>
                      <a:r>
                        <a:rPr sz="2300" spc="-75">
                          <a:latin typeface="Calibri"/>
                          <a:cs typeface="Calibri"/>
                        </a:rPr>
                        <a:t> </a:t>
                      </a:r>
                      <a:r>
                        <a:rPr sz="2300">
                          <a:latin typeface="Calibri"/>
                          <a:cs typeface="Calibri"/>
                        </a:rPr>
                        <a:t>price</a:t>
                      </a:r>
                      <a:r>
                        <a:rPr sz="2300" spc="-75">
                          <a:latin typeface="Calibri"/>
                          <a:cs typeface="Calibri"/>
                        </a:rPr>
                        <a:t> </a:t>
                      </a:r>
                      <a:r>
                        <a:rPr sz="2300">
                          <a:latin typeface="Calibri"/>
                          <a:cs typeface="Calibri"/>
                        </a:rPr>
                        <a:t>changes</a:t>
                      </a:r>
                      <a:r>
                        <a:rPr sz="2300" spc="-70">
                          <a:latin typeface="Calibri"/>
                          <a:cs typeface="Calibri"/>
                        </a:rPr>
                        <a:t> </a:t>
                      </a:r>
                      <a:r>
                        <a:rPr sz="2300">
                          <a:latin typeface="Calibri"/>
                          <a:cs typeface="Calibri"/>
                        </a:rPr>
                        <a:t>&gt;</a:t>
                      </a:r>
                      <a:r>
                        <a:rPr sz="2300" spc="-75">
                          <a:latin typeface="Calibri"/>
                          <a:cs typeface="Calibri"/>
                        </a:rPr>
                        <a:t> </a:t>
                      </a:r>
                      <a:r>
                        <a:rPr sz="2300">
                          <a:latin typeface="Calibri"/>
                          <a:cs typeface="Calibri"/>
                        </a:rPr>
                        <a:t>slope</a:t>
                      </a:r>
                      <a:r>
                        <a:rPr sz="2300" spc="-75">
                          <a:latin typeface="Calibri"/>
                          <a:cs typeface="Calibri"/>
                        </a:rPr>
                        <a:t> </a:t>
                      </a:r>
                      <a:r>
                        <a:rPr sz="2300" spc="-10">
                          <a:latin typeface="Calibri"/>
                          <a:cs typeface="Calibri"/>
                        </a:rPr>
                        <a:t>changes</a:t>
                      </a:r>
                      <a:endParaRPr sz="2300">
                        <a:latin typeface="Calibri"/>
                        <a:cs typeface="Calibri"/>
                      </a:endParaRPr>
                    </a:p>
                    <a:p>
                      <a:pPr marL="542290" indent="-404495">
                        <a:lnSpc>
                          <a:spcPct val="100000"/>
                        </a:lnSpc>
                        <a:buFont typeface="Arial MT"/>
                        <a:buChar char="●"/>
                        <a:tabLst>
                          <a:tab pos="542290" algn="l"/>
                        </a:tabLst>
                      </a:pPr>
                      <a:r>
                        <a:rPr sz="2300">
                          <a:latin typeface="Calibri"/>
                          <a:cs typeface="Calibri"/>
                        </a:rPr>
                        <a:t>Price</a:t>
                      </a:r>
                      <a:r>
                        <a:rPr sz="2300" spc="-75">
                          <a:latin typeface="Calibri"/>
                          <a:cs typeface="Calibri"/>
                        </a:rPr>
                        <a:t> </a:t>
                      </a:r>
                      <a:r>
                        <a:rPr sz="2300">
                          <a:latin typeface="Calibri"/>
                          <a:cs typeface="Calibri"/>
                        </a:rPr>
                        <a:t>of</a:t>
                      </a:r>
                      <a:r>
                        <a:rPr sz="2300" spc="-60">
                          <a:latin typeface="Calibri"/>
                          <a:cs typeface="Calibri"/>
                        </a:rPr>
                        <a:t> </a:t>
                      </a:r>
                      <a:r>
                        <a:rPr sz="2300">
                          <a:latin typeface="Calibri"/>
                          <a:cs typeface="Calibri"/>
                        </a:rPr>
                        <a:t>the</a:t>
                      </a:r>
                      <a:r>
                        <a:rPr sz="2300" spc="-60">
                          <a:latin typeface="Calibri"/>
                          <a:cs typeface="Calibri"/>
                        </a:rPr>
                        <a:t> </a:t>
                      </a:r>
                      <a:r>
                        <a:rPr sz="2300">
                          <a:latin typeface="Calibri"/>
                          <a:cs typeface="Calibri"/>
                        </a:rPr>
                        <a:t>good</a:t>
                      </a:r>
                      <a:r>
                        <a:rPr sz="2300" spc="-60">
                          <a:latin typeface="Calibri"/>
                          <a:cs typeface="Calibri"/>
                        </a:rPr>
                        <a:t> </a:t>
                      </a:r>
                      <a:r>
                        <a:rPr sz="2300">
                          <a:latin typeface="Calibri"/>
                          <a:cs typeface="Calibri"/>
                        </a:rPr>
                        <a:t>on</a:t>
                      </a:r>
                      <a:r>
                        <a:rPr sz="2300" spc="-60">
                          <a:latin typeface="Calibri"/>
                          <a:cs typeface="Calibri"/>
                        </a:rPr>
                        <a:t> </a:t>
                      </a:r>
                      <a:r>
                        <a:rPr sz="2300">
                          <a:latin typeface="Calibri"/>
                          <a:cs typeface="Calibri"/>
                        </a:rPr>
                        <a:t>the</a:t>
                      </a:r>
                      <a:r>
                        <a:rPr sz="2300" spc="-60">
                          <a:latin typeface="Calibri"/>
                          <a:cs typeface="Calibri"/>
                        </a:rPr>
                        <a:t> </a:t>
                      </a:r>
                      <a:r>
                        <a:rPr sz="2300" spc="-40">
                          <a:latin typeface="Calibri"/>
                          <a:cs typeface="Calibri"/>
                        </a:rPr>
                        <a:t>x-</a:t>
                      </a:r>
                      <a:r>
                        <a:rPr sz="2300">
                          <a:latin typeface="Calibri"/>
                          <a:cs typeface="Calibri"/>
                        </a:rPr>
                        <a:t>axis</a:t>
                      </a:r>
                      <a:r>
                        <a:rPr sz="2300" spc="-60">
                          <a:latin typeface="Calibri"/>
                          <a:cs typeface="Calibri"/>
                        </a:rPr>
                        <a:t> </a:t>
                      </a:r>
                      <a:r>
                        <a:rPr sz="2300">
                          <a:latin typeface="Calibri"/>
                          <a:cs typeface="Calibri"/>
                        </a:rPr>
                        <a:t>drops</a:t>
                      </a:r>
                      <a:r>
                        <a:rPr sz="2300" spc="-45">
                          <a:latin typeface="Calibri"/>
                          <a:cs typeface="Calibri"/>
                        </a:rPr>
                        <a:t> </a:t>
                      </a:r>
                      <a:r>
                        <a:rPr sz="2300">
                          <a:latin typeface="Arial MT"/>
                          <a:cs typeface="Arial MT"/>
                        </a:rPr>
                        <a:t>→</a:t>
                      </a:r>
                      <a:r>
                        <a:rPr sz="2300" spc="-160">
                          <a:latin typeface="Arial MT"/>
                          <a:cs typeface="Arial MT"/>
                        </a:rPr>
                        <a:t> </a:t>
                      </a:r>
                      <a:r>
                        <a:rPr sz="2300">
                          <a:latin typeface="Calibri"/>
                          <a:cs typeface="Calibri"/>
                        </a:rPr>
                        <a:t>budget</a:t>
                      </a:r>
                      <a:r>
                        <a:rPr sz="2300" spc="-60">
                          <a:latin typeface="Calibri"/>
                          <a:cs typeface="Calibri"/>
                        </a:rPr>
                        <a:t> </a:t>
                      </a:r>
                      <a:r>
                        <a:rPr sz="2300">
                          <a:latin typeface="Calibri"/>
                          <a:cs typeface="Calibri"/>
                        </a:rPr>
                        <a:t>line</a:t>
                      </a:r>
                      <a:r>
                        <a:rPr sz="2300" spc="-60">
                          <a:latin typeface="Calibri"/>
                          <a:cs typeface="Calibri"/>
                        </a:rPr>
                        <a:t> </a:t>
                      </a:r>
                      <a:r>
                        <a:rPr sz="2300" spc="-10">
                          <a:latin typeface="Calibri"/>
                          <a:cs typeface="Calibri"/>
                        </a:rPr>
                        <a:t>flattens</a:t>
                      </a:r>
                      <a:endParaRPr sz="2300">
                        <a:latin typeface="Calibri"/>
                        <a:cs typeface="Calibri"/>
                      </a:endParaRPr>
                    </a:p>
                    <a:p>
                      <a:pPr marL="542925" marR="779145" indent="-405130">
                        <a:lnSpc>
                          <a:spcPct val="100000"/>
                        </a:lnSpc>
                        <a:buFont typeface="Arial MT"/>
                        <a:buChar char="●"/>
                        <a:tabLst>
                          <a:tab pos="542925" algn="l"/>
                        </a:tabLst>
                      </a:pPr>
                      <a:r>
                        <a:rPr sz="2300">
                          <a:latin typeface="Calibri"/>
                          <a:cs typeface="Calibri"/>
                        </a:rPr>
                        <a:t>Price</a:t>
                      </a:r>
                      <a:r>
                        <a:rPr sz="2300" spc="-65">
                          <a:latin typeface="Calibri"/>
                          <a:cs typeface="Calibri"/>
                        </a:rPr>
                        <a:t> </a:t>
                      </a:r>
                      <a:r>
                        <a:rPr sz="2300">
                          <a:latin typeface="Calibri"/>
                          <a:cs typeface="Calibri"/>
                        </a:rPr>
                        <a:t>of</a:t>
                      </a:r>
                      <a:r>
                        <a:rPr sz="2300" spc="-55">
                          <a:latin typeface="Calibri"/>
                          <a:cs typeface="Calibri"/>
                        </a:rPr>
                        <a:t> </a:t>
                      </a:r>
                      <a:r>
                        <a:rPr sz="2300">
                          <a:latin typeface="Calibri"/>
                          <a:cs typeface="Calibri"/>
                        </a:rPr>
                        <a:t>the</a:t>
                      </a:r>
                      <a:r>
                        <a:rPr sz="2300" spc="-55">
                          <a:latin typeface="Calibri"/>
                          <a:cs typeface="Calibri"/>
                        </a:rPr>
                        <a:t> </a:t>
                      </a:r>
                      <a:r>
                        <a:rPr sz="2300">
                          <a:latin typeface="Calibri"/>
                          <a:cs typeface="Calibri"/>
                        </a:rPr>
                        <a:t>good</a:t>
                      </a:r>
                      <a:r>
                        <a:rPr sz="2300" spc="-55">
                          <a:latin typeface="Calibri"/>
                          <a:cs typeface="Calibri"/>
                        </a:rPr>
                        <a:t> </a:t>
                      </a:r>
                      <a:r>
                        <a:rPr sz="2300">
                          <a:latin typeface="Calibri"/>
                          <a:cs typeface="Calibri"/>
                        </a:rPr>
                        <a:t>on</a:t>
                      </a:r>
                      <a:r>
                        <a:rPr sz="2300" spc="-55">
                          <a:latin typeface="Calibri"/>
                          <a:cs typeface="Calibri"/>
                        </a:rPr>
                        <a:t> </a:t>
                      </a:r>
                      <a:r>
                        <a:rPr sz="2300">
                          <a:latin typeface="Calibri"/>
                          <a:cs typeface="Calibri"/>
                        </a:rPr>
                        <a:t>the</a:t>
                      </a:r>
                      <a:r>
                        <a:rPr sz="2300" spc="-55">
                          <a:latin typeface="Calibri"/>
                          <a:cs typeface="Calibri"/>
                        </a:rPr>
                        <a:t> </a:t>
                      </a:r>
                      <a:r>
                        <a:rPr sz="2300" spc="-40">
                          <a:latin typeface="Calibri"/>
                          <a:cs typeface="Calibri"/>
                        </a:rPr>
                        <a:t>x-</a:t>
                      </a:r>
                      <a:r>
                        <a:rPr sz="2300">
                          <a:latin typeface="Calibri"/>
                          <a:cs typeface="Calibri"/>
                        </a:rPr>
                        <a:t>axis</a:t>
                      </a:r>
                      <a:r>
                        <a:rPr sz="2300" spc="-55">
                          <a:latin typeface="Calibri"/>
                          <a:cs typeface="Calibri"/>
                        </a:rPr>
                        <a:t> </a:t>
                      </a:r>
                      <a:r>
                        <a:rPr sz="2300">
                          <a:latin typeface="Calibri"/>
                          <a:cs typeface="Calibri"/>
                        </a:rPr>
                        <a:t>rises</a:t>
                      </a:r>
                      <a:r>
                        <a:rPr sz="2300" spc="-45">
                          <a:latin typeface="Calibri"/>
                          <a:cs typeface="Calibri"/>
                        </a:rPr>
                        <a:t> </a:t>
                      </a:r>
                      <a:r>
                        <a:rPr sz="2300">
                          <a:latin typeface="Arial MT"/>
                          <a:cs typeface="Arial MT"/>
                        </a:rPr>
                        <a:t>→</a:t>
                      </a:r>
                      <a:r>
                        <a:rPr sz="2300" spc="-160">
                          <a:latin typeface="Arial MT"/>
                          <a:cs typeface="Arial MT"/>
                        </a:rPr>
                        <a:t> </a:t>
                      </a:r>
                      <a:r>
                        <a:rPr sz="2300">
                          <a:latin typeface="Calibri"/>
                          <a:cs typeface="Calibri"/>
                        </a:rPr>
                        <a:t>budget</a:t>
                      </a:r>
                      <a:r>
                        <a:rPr sz="2300" spc="-55">
                          <a:latin typeface="Calibri"/>
                          <a:cs typeface="Calibri"/>
                        </a:rPr>
                        <a:t> </a:t>
                      </a:r>
                      <a:r>
                        <a:rPr sz="2300">
                          <a:latin typeface="Calibri"/>
                          <a:cs typeface="Calibri"/>
                        </a:rPr>
                        <a:t>line</a:t>
                      </a:r>
                      <a:r>
                        <a:rPr sz="2300" spc="-55">
                          <a:latin typeface="Calibri"/>
                          <a:cs typeface="Calibri"/>
                        </a:rPr>
                        <a:t> </a:t>
                      </a:r>
                      <a:r>
                        <a:rPr sz="2300" spc="-20">
                          <a:latin typeface="Calibri"/>
                          <a:cs typeface="Calibri"/>
                        </a:rPr>
                        <a:t>gets </a:t>
                      </a:r>
                      <a:r>
                        <a:rPr sz="2300" spc="-10">
                          <a:latin typeface="Calibri"/>
                          <a:cs typeface="Calibri"/>
                        </a:rPr>
                        <a:t>steeper</a:t>
                      </a:r>
                      <a:endParaRPr sz="23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542290" indent="-404495">
                        <a:lnSpc>
                          <a:spcPct val="100000"/>
                        </a:lnSpc>
                        <a:spcBef>
                          <a:spcPts val="580"/>
                        </a:spcBef>
                        <a:buFont typeface="Arial MT"/>
                        <a:buChar char="●"/>
                        <a:tabLst>
                          <a:tab pos="542290" algn="l"/>
                        </a:tabLst>
                      </a:pPr>
                      <a:r>
                        <a:rPr sz="2300">
                          <a:latin typeface="Calibri"/>
                          <a:cs typeface="Calibri"/>
                        </a:rPr>
                        <a:t>Income</a:t>
                      </a:r>
                      <a:r>
                        <a:rPr sz="2300" spc="-90">
                          <a:latin typeface="Calibri"/>
                          <a:cs typeface="Calibri"/>
                        </a:rPr>
                        <a:t> </a:t>
                      </a:r>
                      <a:r>
                        <a:rPr sz="2300">
                          <a:latin typeface="Calibri"/>
                          <a:cs typeface="Calibri"/>
                        </a:rPr>
                        <a:t>changes</a:t>
                      </a:r>
                      <a:r>
                        <a:rPr sz="2300" spc="-85">
                          <a:latin typeface="Calibri"/>
                          <a:cs typeface="Calibri"/>
                        </a:rPr>
                        <a:t> </a:t>
                      </a:r>
                      <a:r>
                        <a:rPr sz="2300">
                          <a:latin typeface="Calibri"/>
                          <a:cs typeface="Calibri"/>
                        </a:rPr>
                        <a:t>&gt;</a:t>
                      </a:r>
                      <a:r>
                        <a:rPr sz="2300" spc="-85">
                          <a:latin typeface="Calibri"/>
                          <a:cs typeface="Calibri"/>
                        </a:rPr>
                        <a:t> </a:t>
                      </a:r>
                      <a:r>
                        <a:rPr sz="2300">
                          <a:latin typeface="Calibri"/>
                          <a:cs typeface="Calibri"/>
                        </a:rPr>
                        <a:t>real</a:t>
                      </a:r>
                      <a:r>
                        <a:rPr sz="2300" spc="-90">
                          <a:latin typeface="Calibri"/>
                          <a:cs typeface="Calibri"/>
                        </a:rPr>
                        <a:t> </a:t>
                      </a:r>
                      <a:r>
                        <a:rPr sz="2300">
                          <a:latin typeface="Calibri"/>
                          <a:cs typeface="Calibri"/>
                        </a:rPr>
                        <a:t>income</a:t>
                      </a:r>
                      <a:r>
                        <a:rPr sz="2300" spc="-85">
                          <a:latin typeface="Calibri"/>
                          <a:cs typeface="Calibri"/>
                        </a:rPr>
                        <a:t> </a:t>
                      </a:r>
                      <a:r>
                        <a:rPr sz="2300">
                          <a:latin typeface="Calibri"/>
                          <a:cs typeface="Calibri"/>
                        </a:rPr>
                        <a:t>changes</a:t>
                      </a:r>
                      <a:r>
                        <a:rPr sz="2300" spc="-85">
                          <a:latin typeface="Calibri"/>
                          <a:cs typeface="Calibri"/>
                        </a:rPr>
                        <a:t> </a:t>
                      </a:r>
                      <a:r>
                        <a:rPr sz="2300">
                          <a:latin typeface="Calibri"/>
                          <a:cs typeface="Calibri"/>
                        </a:rPr>
                        <a:t>&gt;</a:t>
                      </a:r>
                      <a:r>
                        <a:rPr sz="2300" spc="-85">
                          <a:latin typeface="Calibri"/>
                          <a:cs typeface="Calibri"/>
                        </a:rPr>
                        <a:t> </a:t>
                      </a:r>
                      <a:r>
                        <a:rPr sz="2300">
                          <a:latin typeface="Calibri"/>
                          <a:cs typeface="Calibri"/>
                        </a:rPr>
                        <a:t>budget</a:t>
                      </a:r>
                      <a:r>
                        <a:rPr sz="2300" spc="-90">
                          <a:latin typeface="Calibri"/>
                          <a:cs typeface="Calibri"/>
                        </a:rPr>
                        <a:t> </a:t>
                      </a:r>
                      <a:r>
                        <a:rPr sz="2300">
                          <a:latin typeface="Calibri"/>
                          <a:cs typeface="Calibri"/>
                        </a:rPr>
                        <a:t>line</a:t>
                      </a:r>
                      <a:r>
                        <a:rPr sz="2300" spc="-85">
                          <a:latin typeface="Calibri"/>
                          <a:cs typeface="Calibri"/>
                        </a:rPr>
                        <a:t> </a:t>
                      </a:r>
                      <a:r>
                        <a:rPr sz="2300" spc="-10">
                          <a:latin typeface="Calibri"/>
                          <a:cs typeface="Calibri"/>
                        </a:rPr>
                        <a:t>shifts</a:t>
                      </a:r>
                      <a:endParaRPr sz="2300">
                        <a:latin typeface="Calibri"/>
                        <a:cs typeface="Calibri"/>
                      </a:endParaRPr>
                    </a:p>
                    <a:p>
                      <a:pPr marL="542290" indent="-404495">
                        <a:lnSpc>
                          <a:spcPct val="100000"/>
                        </a:lnSpc>
                        <a:buFont typeface="Arial MT"/>
                        <a:buChar char="●"/>
                        <a:tabLst>
                          <a:tab pos="542290" algn="l"/>
                        </a:tabLst>
                      </a:pPr>
                      <a:r>
                        <a:rPr sz="2300">
                          <a:latin typeface="Calibri"/>
                          <a:cs typeface="Calibri"/>
                        </a:rPr>
                        <a:t>income</a:t>
                      </a:r>
                      <a:r>
                        <a:rPr sz="2300" spc="-110">
                          <a:latin typeface="Calibri"/>
                          <a:cs typeface="Calibri"/>
                        </a:rPr>
                        <a:t> </a:t>
                      </a:r>
                      <a:r>
                        <a:rPr sz="2300" spc="-10">
                          <a:latin typeface="Calibri"/>
                          <a:cs typeface="Calibri"/>
                        </a:rPr>
                        <a:t>increases</a:t>
                      </a:r>
                      <a:r>
                        <a:rPr sz="2300" spc="-60">
                          <a:latin typeface="Calibri"/>
                          <a:cs typeface="Calibri"/>
                        </a:rPr>
                        <a:t> </a:t>
                      </a:r>
                      <a:r>
                        <a:rPr sz="2300">
                          <a:latin typeface="Arial MT"/>
                          <a:cs typeface="Arial MT"/>
                        </a:rPr>
                        <a:t>→</a:t>
                      </a:r>
                      <a:r>
                        <a:rPr sz="2300" spc="-160">
                          <a:latin typeface="Arial MT"/>
                          <a:cs typeface="Arial MT"/>
                        </a:rPr>
                        <a:t> </a:t>
                      </a:r>
                      <a:r>
                        <a:rPr sz="2300">
                          <a:latin typeface="Calibri"/>
                          <a:cs typeface="Calibri"/>
                        </a:rPr>
                        <a:t>budget</a:t>
                      </a:r>
                      <a:r>
                        <a:rPr sz="2300" spc="-75">
                          <a:latin typeface="Calibri"/>
                          <a:cs typeface="Calibri"/>
                        </a:rPr>
                        <a:t> </a:t>
                      </a:r>
                      <a:r>
                        <a:rPr sz="2300">
                          <a:latin typeface="Calibri"/>
                          <a:cs typeface="Calibri"/>
                        </a:rPr>
                        <a:t>line</a:t>
                      </a:r>
                      <a:r>
                        <a:rPr sz="2300" spc="-75">
                          <a:latin typeface="Calibri"/>
                          <a:cs typeface="Calibri"/>
                        </a:rPr>
                        <a:t> </a:t>
                      </a:r>
                      <a:r>
                        <a:rPr sz="2300">
                          <a:latin typeface="Calibri"/>
                          <a:cs typeface="Calibri"/>
                        </a:rPr>
                        <a:t>shifts</a:t>
                      </a:r>
                      <a:r>
                        <a:rPr sz="2300" spc="-75">
                          <a:latin typeface="Calibri"/>
                          <a:cs typeface="Calibri"/>
                        </a:rPr>
                        <a:t> </a:t>
                      </a:r>
                      <a:r>
                        <a:rPr sz="2300" spc="-10">
                          <a:latin typeface="Calibri"/>
                          <a:cs typeface="Calibri"/>
                        </a:rPr>
                        <a:t>right</a:t>
                      </a:r>
                      <a:endParaRPr sz="2300">
                        <a:latin typeface="Calibri"/>
                        <a:cs typeface="Calibri"/>
                      </a:endParaRPr>
                    </a:p>
                    <a:p>
                      <a:pPr marL="542290" indent="-404495">
                        <a:lnSpc>
                          <a:spcPct val="100000"/>
                        </a:lnSpc>
                        <a:buFont typeface="Arial MT"/>
                        <a:buChar char="●"/>
                        <a:tabLst>
                          <a:tab pos="542290" algn="l"/>
                        </a:tabLst>
                      </a:pPr>
                      <a:r>
                        <a:rPr sz="2300">
                          <a:latin typeface="Calibri"/>
                          <a:cs typeface="Calibri"/>
                        </a:rPr>
                        <a:t>income</a:t>
                      </a:r>
                      <a:r>
                        <a:rPr sz="2300" spc="-110">
                          <a:latin typeface="Calibri"/>
                          <a:cs typeface="Calibri"/>
                        </a:rPr>
                        <a:t> </a:t>
                      </a:r>
                      <a:r>
                        <a:rPr sz="2300" spc="-10">
                          <a:latin typeface="Calibri"/>
                          <a:cs typeface="Calibri"/>
                        </a:rPr>
                        <a:t>decreases</a:t>
                      </a:r>
                      <a:r>
                        <a:rPr sz="2300" spc="-70">
                          <a:latin typeface="Calibri"/>
                          <a:cs typeface="Calibri"/>
                        </a:rPr>
                        <a:t> </a:t>
                      </a:r>
                      <a:r>
                        <a:rPr sz="2300">
                          <a:latin typeface="Arial MT"/>
                          <a:cs typeface="Arial MT"/>
                        </a:rPr>
                        <a:t>→</a:t>
                      </a:r>
                      <a:r>
                        <a:rPr sz="2300" spc="-155">
                          <a:latin typeface="Arial MT"/>
                          <a:cs typeface="Arial MT"/>
                        </a:rPr>
                        <a:t> </a:t>
                      </a:r>
                      <a:r>
                        <a:rPr sz="2300">
                          <a:latin typeface="Calibri"/>
                          <a:cs typeface="Calibri"/>
                        </a:rPr>
                        <a:t>budget</a:t>
                      </a:r>
                      <a:r>
                        <a:rPr sz="2300" spc="-80">
                          <a:latin typeface="Calibri"/>
                          <a:cs typeface="Calibri"/>
                        </a:rPr>
                        <a:t> </a:t>
                      </a:r>
                      <a:r>
                        <a:rPr sz="2300">
                          <a:latin typeface="Calibri"/>
                          <a:cs typeface="Calibri"/>
                        </a:rPr>
                        <a:t>line</a:t>
                      </a:r>
                      <a:r>
                        <a:rPr sz="2300" spc="-75">
                          <a:latin typeface="Calibri"/>
                          <a:cs typeface="Calibri"/>
                        </a:rPr>
                        <a:t> </a:t>
                      </a:r>
                      <a:r>
                        <a:rPr sz="2300">
                          <a:latin typeface="Calibri"/>
                          <a:cs typeface="Calibri"/>
                        </a:rPr>
                        <a:t>shifts</a:t>
                      </a:r>
                      <a:r>
                        <a:rPr sz="2300" spc="-75">
                          <a:latin typeface="Calibri"/>
                          <a:cs typeface="Calibri"/>
                        </a:rPr>
                        <a:t> </a:t>
                      </a:r>
                      <a:r>
                        <a:rPr sz="2300" spc="-20">
                          <a:latin typeface="Calibri"/>
                          <a:cs typeface="Calibri"/>
                        </a:rPr>
                        <a:t>left</a:t>
                      </a:r>
                      <a:endParaRPr sz="23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46687" rIns="0" bIns="0" rtlCol="0">
            <a:spAutoFit/>
          </a:bodyPr>
          <a:lstStyle/>
          <a:p>
            <a:pPr marL="272415">
              <a:lnSpc>
                <a:spcPct val="100000"/>
              </a:lnSpc>
              <a:spcBef>
                <a:spcPts val="100"/>
              </a:spcBef>
            </a:pPr>
            <a:r>
              <a:t>9.</a:t>
            </a:r>
            <a:r>
              <a:rPr spc="-110"/>
              <a:t> </a:t>
            </a:r>
            <a:r>
              <a:t>Utility</a:t>
            </a:r>
            <a:r>
              <a:rPr spc="-105"/>
              <a:t> </a:t>
            </a:r>
            <a:r>
              <a:t>&amp;</a:t>
            </a:r>
            <a:r>
              <a:rPr spc="-105"/>
              <a:t> </a:t>
            </a:r>
            <a:r>
              <a:t>Demand</a:t>
            </a:r>
            <a:r>
              <a:rPr spc="-105"/>
              <a:t> </a:t>
            </a:r>
            <a:r>
              <a:t>-</a:t>
            </a:r>
            <a:r>
              <a:rPr spc="-105"/>
              <a:t> </a:t>
            </a:r>
            <a:r>
              <a:rPr spc="-10"/>
              <a:t>Preferences</a:t>
            </a:r>
            <a:r>
              <a:rPr spc="-105"/>
              <a:t> </a:t>
            </a:r>
            <a:r>
              <a:t>and</a:t>
            </a:r>
            <a:r>
              <a:rPr spc="-110"/>
              <a:t> </a:t>
            </a:r>
            <a:r>
              <a:rPr spc="-10"/>
              <a:t>Indifference</a:t>
            </a:r>
            <a:r>
              <a:rPr spc="-105"/>
              <a:t> </a:t>
            </a:r>
            <a:r>
              <a:rPr spc="-10"/>
              <a:t>Curves</a:t>
            </a:r>
          </a:p>
        </p:txBody>
      </p:sp>
      <p:graphicFrame>
        <p:nvGraphicFramePr>
          <p:cNvPr id="3" name="object 3"/>
          <p:cNvGraphicFramePr>
            <a:graphicFrameLocks noGrp="1"/>
          </p:cNvGraphicFramePr>
          <p:nvPr/>
        </p:nvGraphicFramePr>
        <p:xfrm>
          <a:off x="1315612" y="1941600"/>
          <a:ext cx="15647668" cy="2358390"/>
        </p:xfrm>
        <a:graphic>
          <a:graphicData uri="http://schemas.openxmlformats.org/drawingml/2006/table">
            <a:tbl>
              <a:tblPr firstRow="1" bandRow="1">
                <a:tableStyleId>{2D5ABB26-0587-4C30-8999-92F81FD0307C}</a:tableStyleId>
              </a:tblPr>
              <a:tblGrid>
                <a:gridCol w="7830184">
                  <a:extLst>
                    <a:ext uri="{9D8B030D-6E8A-4147-A177-3AD203B41FA5}">
                      <a16:colId xmlns:a16="http://schemas.microsoft.com/office/drawing/2014/main" val="20000"/>
                    </a:ext>
                  </a:extLst>
                </a:gridCol>
                <a:gridCol w="7817484">
                  <a:extLst>
                    <a:ext uri="{9D8B030D-6E8A-4147-A177-3AD203B41FA5}">
                      <a16:colId xmlns:a16="http://schemas.microsoft.com/office/drawing/2014/main" val="20001"/>
                    </a:ext>
                  </a:extLst>
                </a:gridCol>
              </a:tblGrid>
              <a:tr h="548005">
                <a:tc>
                  <a:txBody>
                    <a:bodyPr/>
                    <a:lstStyle/>
                    <a:p>
                      <a:pPr algn="ctr">
                        <a:lnSpc>
                          <a:spcPct val="100000"/>
                        </a:lnSpc>
                        <a:spcBef>
                          <a:spcPts val="580"/>
                        </a:spcBef>
                      </a:pPr>
                      <a:r>
                        <a:rPr sz="2400" b="1" spc="-20">
                          <a:latin typeface="Calibri"/>
                          <a:cs typeface="Calibri"/>
                        </a:rPr>
                        <a:t>Indifference</a:t>
                      </a:r>
                      <a:r>
                        <a:rPr sz="2400" b="1" spc="-10">
                          <a:latin typeface="Calibri"/>
                          <a:cs typeface="Calibri"/>
                        </a:rPr>
                        <a:t> Curve</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580"/>
                        </a:spcBef>
                      </a:pPr>
                      <a:r>
                        <a:rPr sz="2400" b="1" spc="-20">
                          <a:latin typeface="Calibri"/>
                          <a:cs typeface="Calibri"/>
                        </a:rPr>
                        <a:t>Preference</a:t>
                      </a:r>
                      <a:r>
                        <a:rPr sz="2400" b="1" spc="-45">
                          <a:latin typeface="Calibri"/>
                          <a:cs typeface="Calibri"/>
                        </a:rPr>
                        <a:t> </a:t>
                      </a:r>
                      <a:r>
                        <a:rPr sz="2400" b="1" spc="-25">
                          <a:latin typeface="Calibri"/>
                          <a:cs typeface="Calibri"/>
                        </a:rPr>
                        <a:t>Map</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1810385">
                <a:tc>
                  <a:txBody>
                    <a:bodyPr/>
                    <a:lstStyle/>
                    <a:p>
                      <a:pPr marL="542290" marR="963930" indent="-412750">
                        <a:lnSpc>
                          <a:spcPct val="114999"/>
                        </a:lnSpc>
                        <a:spcBef>
                          <a:spcPts val="145"/>
                        </a:spcBef>
                        <a:buFont typeface="Arial MT"/>
                        <a:buChar char="●"/>
                        <a:tabLst>
                          <a:tab pos="542290" algn="l"/>
                        </a:tabLst>
                      </a:pPr>
                      <a:r>
                        <a:rPr sz="2400">
                          <a:latin typeface="Calibri"/>
                          <a:cs typeface="Calibri"/>
                        </a:rPr>
                        <a:t>shows</a:t>
                      </a:r>
                      <a:r>
                        <a:rPr sz="2400" spc="-60">
                          <a:latin typeface="Calibri"/>
                          <a:cs typeface="Calibri"/>
                        </a:rPr>
                        <a:t> </a:t>
                      </a:r>
                      <a:r>
                        <a:rPr sz="2400">
                          <a:latin typeface="Calibri"/>
                          <a:cs typeface="Calibri"/>
                        </a:rPr>
                        <a:t>the</a:t>
                      </a:r>
                      <a:r>
                        <a:rPr sz="2400" spc="-55">
                          <a:latin typeface="Calibri"/>
                          <a:cs typeface="Calibri"/>
                        </a:rPr>
                        <a:t> </a:t>
                      </a:r>
                      <a:r>
                        <a:rPr sz="2400">
                          <a:latin typeface="Calibri"/>
                          <a:cs typeface="Calibri"/>
                        </a:rPr>
                        <a:t>combos</a:t>
                      </a:r>
                      <a:r>
                        <a:rPr sz="2400" spc="-55">
                          <a:latin typeface="Calibri"/>
                          <a:cs typeface="Calibri"/>
                        </a:rPr>
                        <a:t> </a:t>
                      </a:r>
                      <a:r>
                        <a:rPr sz="2400">
                          <a:latin typeface="Calibri"/>
                          <a:cs typeface="Calibri"/>
                        </a:rPr>
                        <a:t>of</a:t>
                      </a:r>
                      <a:r>
                        <a:rPr sz="2400" spc="-55">
                          <a:latin typeface="Calibri"/>
                          <a:cs typeface="Calibri"/>
                        </a:rPr>
                        <a:t> </a:t>
                      </a:r>
                      <a:r>
                        <a:rPr sz="2400">
                          <a:latin typeface="Calibri"/>
                          <a:cs typeface="Calibri"/>
                        </a:rPr>
                        <a:t>goods</a:t>
                      </a:r>
                      <a:r>
                        <a:rPr sz="2400" spc="-55">
                          <a:latin typeface="Calibri"/>
                          <a:cs typeface="Calibri"/>
                        </a:rPr>
                        <a:t> </a:t>
                      </a:r>
                      <a:r>
                        <a:rPr sz="2400">
                          <a:latin typeface="Calibri"/>
                          <a:cs typeface="Calibri"/>
                        </a:rPr>
                        <a:t>where</a:t>
                      </a:r>
                      <a:r>
                        <a:rPr sz="2400" spc="-55">
                          <a:latin typeface="Calibri"/>
                          <a:cs typeface="Calibri"/>
                        </a:rPr>
                        <a:t> </a:t>
                      </a:r>
                      <a:r>
                        <a:rPr sz="2400">
                          <a:latin typeface="Calibri"/>
                          <a:cs typeface="Calibri"/>
                        </a:rPr>
                        <a:t>the</a:t>
                      </a:r>
                      <a:r>
                        <a:rPr sz="2400" spc="-55">
                          <a:latin typeface="Calibri"/>
                          <a:cs typeface="Calibri"/>
                        </a:rPr>
                        <a:t> </a:t>
                      </a:r>
                      <a:r>
                        <a:rPr sz="2400" spc="-10">
                          <a:latin typeface="Calibri"/>
                          <a:cs typeface="Calibri"/>
                        </a:rPr>
                        <a:t>consumer</a:t>
                      </a:r>
                      <a:r>
                        <a:rPr sz="2400" spc="-65">
                          <a:latin typeface="Calibri"/>
                          <a:cs typeface="Calibri"/>
                        </a:rPr>
                        <a:t> </a:t>
                      </a:r>
                      <a:r>
                        <a:rPr sz="2400" spc="-25">
                          <a:latin typeface="Calibri"/>
                          <a:cs typeface="Calibri"/>
                        </a:rPr>
                        <a:t>is </a:t>
                      </a:r>
                      <a:r>
                        <a:rPr sz="2400" spc="-10">
                          <a:latin typeface="Calibri"/>
                          <a:cs typeface="Calibri"/>
                        </a:rPr>
                        <a:t>indifferent</a:t>
                      </a:r>
                      <a:endParaRPr sz="2400">
                        <a:latin typeface="Calibri"/>
                        <a:cs typeface="Calibri"/>
                      </a:endParaRPr>
                    </a:p>
                    <a:p>
                      <a:pPr marL="542290" marR="1577975" indent="-412750">
                        <a:lnSpc>
                          <a:spcPct val="114999"/>
                        </a:lnSpc>
                        <a:buFont typeface="Arial MT"/>
                        <a:buChar char="●"/>
                        <a:tabLst>
                          <a:tab pos="542290" algn="l"/>
                        </a:tabLst>
                      </a:pPr>
                      <a:r>
                        <a:rPr sz="2400">
                          <a:latin typeface="Calibri"/>
                          <a:cs typeface="Calibri"/>
                        </a:rPr>
                        <a:t>order</a:t>
                      </a:r>
                      <a:r>
                        <a:rPr sz="2400" spc="-55">
                          <a:latin typeface="Calibri"/>
                          <a:cs typeface="Calibri"/>
                        </a:rPr>
                        <a:t> </a:t>
                      </a:r>
                      <a:r>
                        <a:rPr sz="2400">
                          <a:latin typeface="Calibri"/>
                          <a:cs typeface="Calibri"/>
                        </a:rPr>
                        <a:t>of</a:t>
                      </a:r>
                      <a:r>
                        <a:rPr sz="2400" spc="-55">
                          <a:latin typeface="Calibri"/>
                          <a:cs typeface="Calibri"/>
                        </a:rPr>
                        <a:t> </a:t>
                      </a:r>
                      <a:r>
                        <a:rPr sz="2400" spc="-25">
                          <a:latin typeface="Calibri"/>
                          <a:cs typeface="Calibri"/>
                        </a:rPr>
                        <a:t>preference:</a:t>
                      </a:r>
                      <a:r>
                        <a:rPr sz="2400" spc="-50">
                          <a:latin typeface="Calibri"/>
                          <a:cs typeface="Calibri"/>
                        </a:rPr>
                        <a:t> </a:t>
                      </a:r>
                      <a:r>
                        <a:rPr sz="2400">
                          <a:latin typeface="Calibri"/>
                          <a:cs typeface="Calibri"/>
                        </a:rPr>
                        <a:t>below</a:t>
                      </a:r>
                      <a:r>
                        <a:rPr sz="2400" spc="-55">
                          <a:latin typeface="Calibri"/>
                          <a:cs typeface="Calibri"/>
                        </a:rPr>
                        <a:t> </a:t>
                      </a:r>
                      <a:r>
                        <a:rPr sz="2400" spc="-20">
                          <a:latin typeface="Calibri"/>
                          <a:cs typeface="Calibri"/>
                        </a:rPr>
                        <a:t>indifference</a:t>
                      </a:r>
                      <a:r>
                        <a:rPr sz="2400" spc="-50">
                          <a:latin typeface="Calibri"/>
                          <a:cs typeface="Calibri"/>
                        </a:rPr>
                        <a:t> </a:t>
                      </a:r>
                      <a:r>
                        <a:rPr sz="2400" spc="-10">
                          <a:latin typeface="Calibri"/>
                          <a:cs typeface="Calibri"/>
                        </a:rPr>
                        <a:t>curve, </a:t>
                      </a:r>
                      <a:r>
                        <a:rPr sz="2400" spc="-20">
                          <a:latin typeface="Calibri"/>
                          <a:cs typeface="Calibri"/>
                        </a:rPr>
                        <a:t>indifference</a:t>
                      </a:r>
                      <a:r>
                        <a:rPr sz="2400" spc="-55">
                          <a:latin typeface="Calibri"/>
                          <a:cs typeface="Calibri"/>
                        </a:rPr>
                        <a:t> </a:t>
                      </a:r>
                      <a:r>
                        <a:rPr sz="2400">
                          <a:latin typeface="Calibri"/>
                          <a:cs typeface="Calibri"/>
                        </a:rPr>
                        <a:t>curve,</a:t>
                      </a:r>
                      <a:r>
                        <a:rPr sz="2400" spc="-55">
                          <a:latin typeface="Calibri"/>
                          <a:cs typeface="Calibri"/>
                        </a:rPr>
                        <a:t> </a:t>
                      </a:r>
                      <a:r>
                        <a:rPr sz="2400">
                          <a:latin typeface="Calibri"/>
                          <a:cs typeface="Calibri"/>
                        </a:rPr>
                        <a:t>above</a:t>
                      </a:r>
                      <a:r>
                        <a:rPr sz="2400" spc="-55">
                          <a:latin typeface="Calibri"/>
                          <a:cs typeface="Calibri"/>
                        </a:rPr>
                        <a:t> </a:t>
                      </a:r>
                      <a:r>
                        <a:rPr sz="2400" spc="-20">
                          <a:latin typeface="Calibri"/>
                          <a:cs typeface="Calibri"/>
                        </a:rPr>
                        <a:t>indifference</a:t>
                      </a:r>
                      <a:r>
                        <a:rPr sz="2400" spc="-55">
                          <a:latin typeface="Calibri"/>
                          <a:cs typeface="Calibri"/>
                        </a:rPr>
                        <a:t> </a:t>
                      </a:r>
                      <a:r>
                        <a:rPr sz="2400" spc="-10">
                          <a:latin typeface="Calibri"/>
                          <a:cs typeface="Calibri"/>
                        </a:rPr>
                        <a:t>curve</a:t>
                      </a:r>
                      <a:endParaRPr sz="2400">
                        <a:latin typeface="Calibri"/>
                        <a:cs typeface="Calibri"/>
                      </a:endParaRPr>
                    </a:p>
                  </a:txBody>
                  <a:tcPr marL="0" marR="0" marT="1841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542290" indent="-412115">
                        <a:lnSpc>
                          <a:spcPct val="100000"/>
                        </a:lnSpc>
                        <a:spcBef>
                          <a:spcPts val="580"/>
                        </a:spcBef>
                        <a:buFont typeface="Arial MT"/>
                        <a:buChar char="●"/>
                        <a:tabLst>
                          <a:tab pos="542290" algn="l"/>
                        </a:tabLst>
                      </a:pPr>
                      <a:r>
                        <a:rPr sz="2400">
                          <a:latin typeface="Calibri"/>
                          <a:cs typeface="Calibri"/>
                        </a:rPr>
                        <a:t>shows</a:t>
                      </a:r>
                      <a:r>
                        <a:rPr sz="2400" spc="-45">
                          <a:latin typeface="Calibri"/>
                          <a:cs typeface="Calibri"/>
                        </a:rPr>
                        <a:t> </a:t>
                      </a:r>
                      <a:r>
                        <a:rPr sz="2400">
                          <a:latin typeface="Calibri"/>
                          <a:cs typeface="Calibri"/>
                        </a:rPr>
                        <a:t>multiple</a:t>
                      </a:r>
                      <a:r>
                        <a:rPr sz="2400" spc="-45">
                          <a:latin typeface="Calibri"/>
                          <a:cs typeface="Calibri"/>
                        </a:rPr>
                        <a:t> </a:t>
                      </a:r>
                      <a:r>
                        <a:rPr sz="2400" spc="-20">
                          <a:latin typeface="Calibri"/>
                          <a:cs typeface="Calibri"/>
                        </a:rPr>
                        <a:t>indifference</a:t>
                      </a:r>
                      <a:r>
                        <a:rPr sz="2400" spc="-45">
                          <a:latin typeface="Calibri"/>
                          <a:cs typeface="Calibri"/>
                        </a:rPr>
                        <a:t> </a:t>
                      </a:r>
                      <a:r>
                        <a:rPr sz="2400" spc="-10">
                          <a:latin typeface="Calibri"/>
                          <a:cs typeface="Calibri"/>
                        </a:rPr>
                        <a:t>curves</a:t>
                      </a:r>
                      <a:endParaRPr sz="2400">
                        <a:latin typeface="Calibri"/>
                        <a:cs typeface="Calibri"/>
                      </a:endParaRPr>
                    </a:p>
                    <a:p>
                      <a:pPr marL="542925" marR="512445" indent="-412750">
                        <a:lnSpc>
                          <a:spcPct val="100000"/>
                        </a:lnSpc>
                        <a:buFont typeface="Arial MT"/>
                        <a:buChar char="●"/>
                        <a:tabLst>
                          <a:tab pos="542925" algn="l"/>
                        </a:tabLst>
                      </a:pPr>
                      <a:r>
                        <a:rPr sz="2400" spc="-10">
                          <a:latin typeface="Calibri"/>
                          <a:cs typeface="Calibri"/>
                        </a:rPr>
                        <a:t>farther</a:t>
                      </a:r>
                      <a:r>
                        <a:rPr sz="2400" spc="-55">
                          <a:latin typeface="Calibri"/>
                          <a:cs typeface="Calibri"/>
                        </a:rPr>
                        <a:t> </a:t>
                      </a:r>
                      <a:r>
                        <a:rPr sz="2400">
                          <a:latin typeface="Calibri"/>
                          <a:cs typeface="Calibri"/>
                        </a:rPr>
                        <a:t>the</a:t>
                      </a:r>
                      <a:r>
                        <a:rPr sz="2400" spc="-55">
                          <a:latin typeface="Calibri"/>
                          <a:cs typeface="Calibri"/>
                        </a:rPr>
                        <a:t> </a:t>
                      </a:r>
                      <a:r>
                        <a:rPr sz="2400">
                          <a:latin typeface="Calibri"/>
                          <a:cs typeface="Calibri"/>
                        </a:rPr>
                        <a:t>budget</a:t>
                      </a:r>
                      <a:r>
                        <a:rPr sz="2400" spc="-50">
                          <a:latin typeface="Calibri"/>
                          <a:cs typeface="Calibri"/>
                        </a:rPr>
                        <a:t> </a:t>
                      </a:r>
                      <a:r>
                        <a:rPr sz="2400">
                          <a:latin typeface="Calibri"/>
                          <a:cs typeface="Calibri"/>
                        </a:rPr>
                        <a:t>line</a:t>
                      </a:r>
                      <a:r>
                        <a:rPr sz="2400" spc="-55">
                          <a:latin typeface="Calibri"/>
                          <a:cs typeface="Calibri"/>
                        </a:rPr>
                        <a:t> </a:t>
                      </a:r>
                      <a:r>
                        <a:rPr sz="2400">
                          <a:latin typeface="Calibri"/>
                          <a:cs typeface="Calibri"/>
                        </a:rPr>
                        <a:t>is</a:t>
                      </a:r>
                      <a:r>
                        <a:rPr sz="2400" spc="-50">
                          <a:latin typeface="Calibri"/>
                          <a:cs typeface="Calibri"/>
                        </a:rPr>
                        <a:t> </a:t>
                      </a:r>
                      <a:r>
                        <a:rPr sz="2400">
                          <a:latin typeface="Calibri"/>
                          <a:cs typeface="Calibri"/>
                        </a:rPr>
                        <a:t>from</a:t>
                      </a:r>
                      <a:r>
                        <a:rPr sz="2400" spc="-55">
                          <a:latin typeface="Calibri"/>
                          <a:cs typeface="Calibri"/>
                        </a:rPr>
                        <a:t> </a:t>
                      </a:r>
                      <a:r>
                        <a:rPr sz="2400">
                          <a:latin typeface="Calibri"/>
                          <a:cs typeface="Calibri"/>
                        </a:rPr>
                        <a:t>the</a:t>
                      </a:r>
                      <a:r>
                        <a:rPr sz="2400" spc="-50">
                          <a:latin typeface="Calibri"/>
                          <a:cs typeface="Calibri"/>
                        </a:rPr>
                        <a:t> </a:t>
                      </a:r>
                      <a:r>
                        <a:rPr sz="2400">
                          <a:latin typeface="Calibri"/>
                          <a:cs typeface="Calibri"/>
                        </a:rPr>
                        <a:t>origin,</a:t>
                      </a:r>
                      <a:r>
                        <a:rPr sz="2400" spc="-55">
                          <a:latin typeface="Calibri"/>
                          <a:cs typeface="Calibri"/>
                        </a:rPr>
                        <a:t> </a:t>
                      </a:r>
                      <a:r>
                        <a:rPr sz="2400">
                          <a:latin typeface="Calibri"/>
                          <a:cs typeface="Calibri"/>
                        </a:rPr>
                        <a:t>the</a:t>
                      </a:r>
                      <a:r>
                        <a:rPr sz="2400" spc="-50">
                          <a:latin typeface="Calibri"/>
                          <a:cs typeface="Calibri"/>
                        </a:rPr>
                        <a:t> </a:t>
                      </a:r>
                      <a:r>
                        <a:rPr sz="2400">
                          <a:latin typeface="Calibri"/>
                          <a:cs typeface="Calibri"/>
                        </a:rPr>
                        <a:t>more</a:t>
                      </a:r>
                      <a:r>
                        <a:rPr sz="2400" spc="-55">
                          <a:latin typeface="Calibri"/>
                          <a:cs typeface="Calibri"/>
                        </a:rPr>
                        <a:t> </a:t>
                      </a:r>
                      <a:r>
                        <a:rPr sz="2400" spc="-25">
                          <a:latin typeface="Calibri"/>
                          <a:cs typeface="Calibri"/>
                        </a:rPr>
                        <a:t>the </a:t>
                      </a:r>
                      <a:r>
                        <a:rPr sz="2400" spc="-10">
                          <a:latin typeface="Calibri"/>
                          <a:cs typeface="Calibri"/>
                        </a:rPr>
                        <a:t>consumer</a:t>
                      </a:r>
                      <a:r>
                        <a:rPr sz="2400" spc="-75">
                          <a:latin typeface="Calibri"/>
                          <a:cs typeface="Calibri"/>
                        </a:rPr>
                        <a:t> </a:t>
                      </a:r>
                      <a:r>
                        <a:rPr sz="2400" spc="-25">
                          <a:latin typeface="Calibri"/>
                          <a:cs typeface="Calibri"/>
                        </a:rPr>
                        <a:t>prefers</a:t>
                      </a:r>
                      <a:r>
                        <a:rPr sz="2400" spc="-65">
                          <a:latin typeface="Calibri"/>
                          <a:cs typeface="Calibri"/>
                        </a:rPr>
                        <a:t> </a:t>
                      </a:r>
                      <a:r>
                        <a:rPr sz="2400" spc="-25">
                          <a:latin typeface="Calibri"/>
                          <a:cs typeface="Calibri"/>
                        </a:rPr>
                        <a:t>it</a:t>
                      </a:r>
                      <a:endParaRPr sz="24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bl>
          </a:graphicData>
        </a:graphic>
      </p:graphicFrame>
      <p:grpSp>
        <p:nvGrpSpPr>
          <p:cNvPr id="4" name="object 4"/>
          <p:cNvGrpSpPr/>
          <p:nvPr/>
        </p:nvGrpSpPr>
        <p:grpSpPr>
          <a:xfrm>
            <a:off x="2703901" y="4305449"/>
            <a:ext cx="12351385" cy="4603750"/>
            <a:chOff x="2703901" y="4305449"/>
            <a:chExt cx="12351385" cy="4603750"/>
          </a:xfrm>
        </p:grpSpPr>
        <p:pic>
          <p:nvPicPr>
            <p:cNvPr id="5" name="object 5"/>
            <p:cNvPicPr/>
            <p:nvPr/>
          </p:nvPicPr>
          <p:blipFill>
            <a:blip r:embed="rId2" cstate="print"/>
            <a:stretch>
              <a:fillRect/>
            </a:stretch>
          </p:blipFill>
          <p:spPr>
            <a:xfrm>
              <a:off x="2703901" y="4305449"/>
              <a:ext cx="4676030" cy="4603199"/>
            </a:xfrm>
            <a:prstGeom prst="rect">
              <a:avLst/>
            </a:prstGeom>
          </p:spPr>
        </p:pic>
        <p:pic>
          <p:nvPicPr>
            <p:cNvPr id="6" name="object 6"/>
            <p:cNvPicPr/>
            <p:nvPr/>
          </p:nvPicPr>
          <p:blipFill>
            <a:blip r:embed="rId3" cstate="print"/>
            <a:stretch>
              <a:fillRect/>
            </a:stretch>
          </p:blipFill>
          <p:spPr>
            <a:xfrm>
              <a:off x="10430251" y="4371017"/>
              <a:ext cx="4625039" cy="4493919"/>
            </a:xfrm>
            <a:prstGeom prst="rect">
              <a:avLst/>
            </a:prstGeom>
          </p:spPr>
        </p:pic>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948274" y="2391825"/>
            <a:ext cx="6178539" cy="5761787"/>
          </a:xfrm>
          <a:prstGeom prst="rect">
            <a:avLst/>
          </a:prstGeom>
        </p:spPr>
      </p:pic>
      <p:sp>
        <p:nvSpPr>
          <p:cNvPr id="3" name="object 3"/>
          <p:cNvSpPr txBox="1">
            <a:spLocks noGrp="1"/>
          </p:cNvSpPr>
          <p:nvPr>
            <p:ph type="title"/>
          </p:nvPr>
        </p:nvSpPr>
        <p:spPr>
          <a:prstGeom prst="rect">
            <a:avLst/>
          </a:prstGeom>
        </p:spPr>
        <p:txBody>
          <a:bodyPr vert="horz" wrap="square" lIns="0" tIns="446687" rIns="0" bIns="0" rtlCol="0">
            <a:spAutoFit/>
          </a:bodyPr>
          <a:lstStyle/>
          <a:p>
            <a:pPr marL="272415">
              <a:lnSpc>
                <a:spcPct val="100000"/>
              </a:lnSpc>
              <a:spcBef>
                <a:spcPts val="100"/>
              </a:spcBef>
            </a:pPr>
            <a:r>
              <a:t>9.</a:t>
            </a:r>
            <a:r>
              <a:rPr spc="-90"/>
              <a:t> </a:t>
            </a:r>
            <a:r>
              <a:t>Utility</a:t>
            </a:r>
            <a:r>
              <a:rPr spc="-85"/>
              <a:t> </a:t>
            </a:r>
            <a:r>
              <a:t>&amp;</a:t>
            </a:r>
            <a:r>
              <a:rPr spc="-90"/>
              <a:t> </a:t>
            </a:r>
            <a:r>
              <a:t>Demand</a:t>
            </a:r>
            <a:r>
              <a:rPr spc="-85"/>
              <a:t> </a:t>
            </a:r>
            <a:r>
              <a:t>-</a:t>
            </a:r>
            <a:r>
              <a:rPr spc="-90"/>
              <a:t> </a:t>
            </a:r>
            <a:r>
              <a:rPr spc="-10"/>
              <a:t>Marginal</a:t>
            </a:r>
            <a:r>
              <a:rPr spc="-85"/>
              <a:t> </a:t>
            </a:r>
            <a:r>
              <a:t>Rate</a:t>
            </a:r>
            <a:r>
              <a:rPr spc="-85"/>
              <a:t> </a:t>
            </a:r>
            <a:r>
              <a:t>of</a:t>
            </a:r>
            <a:r>
              <a:rPr spc="-90"/>
              <a:t> </a:t>
            </a:r>
            <a:r>
              <a:rPr spc="-10"/>
              <a:t>Substitution</a:t>
            </a:r>
          </a:p>
        </p:txBody>
      </p:sp>
      <p:sp>
        <p:nvSpPr>
          <p:cNvPr id="4" name="object 4"/>
          <p:cNvSpPr txBox="1"/>
          <p:nvPr/>
        </p:nvSpPr>
        <p:spPr>
          <a:xfrm>
            <a:off x="1320792" y="2043647"/>
            <a:ext cx="7729855" cy="4780280"/>
          </a:xfrm>
          <a:prstGeom prst="rect">
            <a:avLst/>
          </a:prstGeom>
        </p:spPr>
        <p:txBody>
          <a:bodyPr vert="horz" wrap="square" lIns="0" tIns="12700" rIns="0" bIns="0" rtlCol="0">
            <a:spAutoFit/>
          </a:bodyPr>
          <a:lstStyle/>
          <a:p>
            <a:pPr marL="440055" marR="87630" indent="-427990">
              <a:lnSpc>
                <a:spcPct val="150000"/>
              </a:lnSpc>
              <a:spcBef>
                <a:spcPts val="100"/>
              </a:spcBef>
              <a:buFont typeface="Arial"/>
              <a:buChar char="●"/>
              <a:tabLst>
                <a:tab pos="440055" algn="l"/>
              </a:tabLst>
            </a:pPr>
            <a:r>
              <a:rPr sz="2600" b="1" spc="-10">
                <a:latin typeface="Calibri"/>
                <a:cs typeface="Calibri"/>
              </a:rPr>
              <a:t>marginal</a:t>
            </a:r>
            <a:r>
              <a:rPr sz="2600" b="1" spc="-95">
                <a:latin typeface="Calibri"/>
                <a:cs typeface="Calibri"/>
              </a:rPr>
              <a:t> </a:t>
            </a:r>
            <a:r>
              <a:rPr sz="2600" b="1" spc="-10">
                <a:latin typeface="Calibri"/>
                <a:cs typeface="Calibri"/>
              </a:rPr>
              <a:t>rate</a:t>
            </a:r>
            <a:r>
              <a:rPr sz="2600" b="1" spc="-90">
                <a:latin typeface="Calibri"/>
                <a:cs typeface="Calibri"/>
              </a:rPr>
              <a:t> </a:t>
            </a:r>
            <a:r>
              <a:rPr sz="2600" b="1">
                <a:latin typeface="Calibri"/>
                <a:cs typeface="Calibri"/>
              </a:rPr>
              <a:t>of</a:t>
            </a:r>
            <a:r>
              <a:rPr sz="2600" b="1" spc="-90">
                <a:latin typeface="Calibri"/>
                <a:cs typeface="Calibri"/>
              </a:rPr>
              <a:t> </a:t>
            </a:r>
            <a:r>
              <a:rPr sz="2600" b="1" spc="-10">
                <a:latin typeface="Calibri"/>
                <a:cs typeface="Calibri"/>
              </a:rPr>
              <a:t>substitution</a:t>
            </a:r>
            <a:r>
              <a:rPr sz="2600" b="1" spc="-90">
                <a:latin typeface="Calibri"/>
                <a:cs typeface="Calibri"/>
              </a:rPr>
              <a:t> </a:t>
            </a:r>
            <a:r>
              <a:rPr sz="2600" b="1">
                <a:latin typeface="Calibri"/>
                <a:cs typeface="Calibri"/>
              </a:rPr>
              <a:t>(MRS):</a:t>
            </a:r>
            <a:r>
              <a:rPr sz="2600" b="1" spc="-65">
                <a:latin typeface="Calibri"/>
                <a:cs typeface="Calibri"/>
              </a:rPr>
              <a:t> </a:t>
            </a:r>
            <a:r>
              <a:rPr sz="2600">
                <a:latin typeface="Calibri"/>
                <a:cs typeface="Calibri"/>
              </a:rPr>
              <a:t>rate</a:t>
            </a:r>
            <a:r>
              <a:rPr sz="2600" spc="-90">
                <a:latin typeface="Calibri"/>
                <a:cs typeface="Calibri"/>
              </a:rPr>
              <a:t> </a:t>
            </a:r>
            <a:r>
              <a:rPr sz="2600">
                <a:latin typeface="Calibri"/>
                <a:cs typeface="Calibri"/>
              </a:rPr>
              <a:t>at</a:t>
            </a:r>
            <a:r>
              <a:rPr sz="2600" spc="-90">
                <a:latin typeface="Calibri"/>
                <a:cs typeface="Calibri"/>
              </a:rPr>
              <a:t> </a:t>
            </a:r>
            <a:r>
              <a:rPr sz="2600">
                <a:latin typeface="Calibri"/>
                <a:cs typeface="Calibri"/>
              </a:rPr>
              <a:t>which</a:t>
            </a:r>
            <a:r>
              <a:rPr sz="2600" spc="-90">
                <a:latin typeface="Calibri"/>
                <a:cs typeface="Calibri"/>
              </a:rPr>
              <a:t> </a:t>
            </a:r>
            <a:r>
              <a:rPr sz="2600" spc="-50">
                <a:latin typeface="Calibri"/>
                <a:cs typeface="Calibri"/>
              </a:rPr>
              <a:t>a </a:t>
            </a:r>
            <a:r>
              <a:rPr sz="2600">
                <a:latin typeface="Calibri"/>
                <a:cs typeface="Calibri"/>
              </a:rPr>
              <a:t>person</a:t>
            </a:r>
            <a:r>
              <a:rPr sz="2600" spc="-55">
                <a:latin typeface="Calibri"/>
                <a:cs typeface="Calibri"/>
              </a:rPr>
              <a:t> </a:t>
            </a:r>
            <a:r>
              <a:rPr sz="2600">
                <a:latin typeface="Calibri"/>
                <a:cs typeface="Calibri"/>
              </a:rPr>
              <a:t>is</a:t>
            </a:r>
            <a:r>
              <a:rPr sz="2600" spc="-55">
                <a:latin typeface="Calibri"/>
                <a:cs typeface="Calibri"/>
              </a:rPr>
              <a:t> </a:t>
            </a:r>
            <a:r>
              <a:rPr sz="2600">
                <a:latin typeface="Calibri"/>
                <a:cs typeface="Calibri"/>
              </a:rPr>
              <a:t>willing</a:t>
            </a:r>
            <a:r>
              <a:rPr sz="2600" spc="-50">
                <a:latin typeface="Calibri"/>
                <a:cs typeface="Calibri"/>
              </a:rPr>
              <a:t> </a:t>
            </a:r>
            <a:r>
              <a:rPr sz="2600">
                <a:latin typeface="Calibri"/>
                <a:cs typeface="Calibri"/>
              </a:rPr>
              <a:t>to</a:t>
            </a:r>
            <a:r>
              <a:rPr sz="2600" spc="-55">
                <a:latin typeface="Calibri"/>
                <a:cs typeface="Calibri"/>
              </a:rPr>
              <a:t> </a:t>
            </a:r>
            <a:r>
              <a:rPr sz="2600">
                <a:latin typeface="Calibri"/>
                <a:cs typeface="Calibri"/>
              </a:rPr>
              <a:t>give</a:t>
            </a:r>
            <a:r>
              <a:rPr sz="2600" spc="-55">
                <a:latin typeface="Calibri"/>
                <a:cs typeface="Calibri"/>
              </a:rPr>
              <a:t> </a:t>
            </a:r>
            <a:r>
              <a:rPr sz="2600">
                <a:latin typeface="Calibri"/>
                <a:cs typeface="Calibri"/>
              </a:rPr>
              <a:t>up</a:t>
            </a:r>
            <a:r>
              <a:rPr sz="2600" spc="-50">
                <a:latin typeface="Calibri"/>
                <a:cs typeface="Calibri"/>
              </a:rPr>
              <a:t> </a:t>
            </a:r>
            <a:r>
              <a:rPr sz="2600">
                <a:latin typeface="Calibri"/>
                <a:cs typeface="Calibri"/>
              </a:rPr>
              <a:t>good</a:t>
            </a:r>
            <a:r>
              <a:rPr sz="2600" spc="-55">
                <a:latin typeface="Calibri"/>
                <a:cs typeface="Calibri"/>
              </a:rPr>
              <a:t> </a:t>
            </a:r>
            <a:r>
              <a:rPr sz="2600">
                <a:latin typeface="Calibri"/>
                <a:cs typeface="Calibri"/>
              </a:rPr>
              <a:t>y</a:t>
            </a:r>
            <a:r>
              <a:rPr sz="2600" spc="-50">
                <a:latin typeface="Calibri"/>
                <a:cs typeface="Calibri"/>
              </a:rPr>
              <a:t> </a:t>
            </a:r>
            <a:r>
              <a:rPr sz="2600">
                <a:latin typeface="Calibri"/>
                <a:cs typeface="Calibri"/>
              </a:rPr>
              <a:t>to</a:t>
            </a:r>
            <a:r>
              <a:rPr sz="2600" spc="-55">
                <a:latin typeface="Calibri"/>
                <a:cs typeface="Calibri"/>
              </a:rPr>
              <a:t> </a:t>
            </a:r>
            <a:r>
              <a:rPr sz="2600">
                <a:latin typeface="Calibri"/>
                <a:cs typeface="Calibri"/>
              </a:rPr>
              <a:t>get</a:t>
            </a:r>
            <a:r>
              <a:rPr sz="2600" spc="-55">
                <a:latin typeface="Calibri"/>
                <a:cs typeface="Calibri"/>
              </a:rPr>
              <a:t> </a:t>
            </a:r>
            <a:r>
              <a:rPr sz="2600">
                <a:latin typeface="Calibri"/>
                <a:cs typeface="Calibri"/>
              </a:rPr>
              <a:t>an</a:t>
            </a:r>
            <a:r>
              <a:rPr sz="2600" spc="-50">
                <a:latin typeface="Calibri"/>
                <a:cs typeface="Calibri"/>
              </a:rPr>
              <a:t> </a:t>
            </a:r>
            <a:r>
              <a:rPr sz="2600" spc="-10">
                <a:latin typeface="Calibri"/>
                <a:cs typeface="Calibri"/>
              </a:rPr>
              <a:t>additional </a:t>
            </a:r>
            <a:r>
              <a:rPr sz="2600">
                <a:latin typeface="Calibri"/>
                <a:cs typeface="Calibri"/>
              </a:rPr>
              <a:t>unit</a:t>
            </a:r>
            <a:r>
              <a:rPr sz="2600" spc="-70">
                <a:latin typeface="Calibri"/>
                <a:cs typeface="Calibri"/>
              </a:rPr>
              <a:t> </a:t>
            </a:r>
            <a:r>
              <a:rPr sz="2600">
                <a:latin typeface="Calibri"/>
                <a:cs typeface="Calibri"/>
              </a:rPr>
              <a:t>of</a:t>
            </a:r>
            <a:r>
              <a:rPr sz="2600" spc="-60">
                <a:latin typeface="Calibri"/>
                <a:cs typeface="Calibri"/>
              </a:rPr>
              <a:t> </a:t>
            </a:r>
            <a:r>
              <a:rPr sz="2600">
                <a:latin typeface="Calibri"/>
                <a:cs typeface="Calibri"/>
              </a:rPr>
              <a:t>good</a:t>
            </a:r>
            <a:r>
              <a:rPr sz="2600" spc="-60">
                <a:latin typeface="Calibri"/>
                <a:cs typeface="Calibri"/>
              </a:rPr>
              <a:t> </a:t>
            </a:r>
            <a:r>
              <a:rPr sz="2600">
                <a:latin typeface="Calibri"/>
                <a:cs typeface="Calibri"/>
              </a:rPr>
              <a:t>x,</a:t>
            </a:r>
            <a:r>
              <a:rPr sz="2600" spc="-60">
                <a:latin typeface="Calibri"/>
                <a:cs typeface="Calibri"/>
              </a:rPr>
              <a:t> </a:t>
            </a:r>
            <a:r>
              <a:rPr sz="2600">
                <a:latin typeface="Calibri"/>
                <a:cs typeface="Calibri"/>
              </a:rPr>
              <a:t>while</a:t>
            </a:r>
            <a:r>
              <a:rPr sz="2600" spc="-60">
                <a:latin typeface="Calibri"/>
                <a:cs typeface="Calibri"/>
              </a:rPr>
              <a:t> </a:t>
            </a:r>
            <a:r>
              <a:rPr sz="2600">
                <a:latin typeface="Calibri"/>
                <a:cs typeface="Calibri"/>
              </a:rPr>
              <a:t>remaining</a:t>
            </a:r>
            <a:r>
              <a:rPr sz="2600" spc="-60">
                <a:latin typeface="Calibri"/>
                <a:cs typeface="Calibri"/>
              </a:rPr>
              <a:t> </a:t>
            </a:r>
            <a:r>
              <a:rPr sz="2600" spc="-10">
                <a:latin typeface="Calibri"/>
                <a:cs typeface="Calibri"/>
              </a:rPr>
              <a:t>indifferent</a:t>
            </a:r>
            <a:endParaRPr sz="2600">
              <a:latin typeface="Calibri"/>
              <a:cs typeface="Calibri"/>
            </a:endParaRPr>
          </a:p>
          <a:p>
            <a:pPr marL="897255" lvl="1" indent="-427355">
              <a:lnSpc>
                <a:spcPct val="100000"/>
              </a:lnSpc>
              <a:spcBef>
                <a:spcPts val="1560"/>
              </a:spcBef>
              <a:buFont typeface="Arial MT"/>
              <a:buChar char="○"/>
              <a:tabLst>
                <a:tab pos="897255" algn="l"/>
              </a:tabLst>
            </a:pPr>
            <a:r>
              <a:rPr sz="2600">
                <a:latin typeface="Calibri"/>
                <a:cs typeface="Calibri"/>
              </a:rPr>
              <a:t>steep</a:t>
            </a:r>
            <a:r>
              <a:rPr sz="2600" spc="-65">
                <a:latin typeface="Calibri"/>
                <a:cs typeface="Calibri"/>
              </a:rPr>
              <a:t> </a:t>
            </a:r>
            <a:r>
              <a:rPr sz="2600" spc="-10">
                <a:latin typeface="Calibri"/>
                <a:cs typeface="Calibri"/>
              </a:rPr>
              <a:t>indifference</a:t>
            </a:r>
            <a:r>
              <a:rPr sz="2600" spc="-55">
                <a:latin typeface="Calibri"/>
                <a:cs typeface="Calibri"/>
              </a:rPr>
              <a:t> </a:t>
            </a:r>
            <a:r>
              <a:rPr sz="2600">
                <a:latin typeface="Calibri"/>
                <a:cs typeface="Calibri"/>
              </a:rPr>
              <a:t>curve</a:t>
            </a:r>
            <a:r>
              <a:rPr sz="2600" spc="-45">
                <a:latin typeface="Calibri"/>
                <a:cs typeface="Calibri"/>
              </a:rPr>
              <a:t> </a:t>
            </a:r>
            <a:r>
              <a:rPr sz="2600">
                <a:latin typeface="Arial MT"/>
                <a:cs typeface="Arial MT"/>
              </a:rPr>
              <a:t>→</a:t>
            </a:r>
            <a:r>
              <a:rPr sz="2600" spc="-185">
                <a:latin typeface="Arial MT"/>
                <a:cs typeface="Arial MT"/>
              </a:rPr>
              <a:t> </a:t>
            </a:r>
            <a:r>
              <a:rPr sz="2600">
                <a:latin typeface="Calibri"/>
                <a:cs typeface="Calibri"/>
              </a:rPr>
              <a:t>MRS</a:t>
            </a:r>
            <a:r>
              <a:rPr sz="2600" spc="-55">
                <a:latin typeface="Calibri"/>
                <a:cs typeface="Calibri"/>
              </a:rPr>
              <a:t> </a:t>
            </a:r>
            <a:r>
              <a:rPr sz="2600">
                <a:latin typeface="Calibri"/>
                <a:cs typeface="Calibri"/>
              </a:rPr>
              <a:t>=</a:t>
            </a:r>
            <a:r>
              <a:rPr sz="2600" spc="-55">
                <a:latin typeface="Calibri"/>
                <a:cs typeface="Calibri"/>
              </a:rPr>
              <a:t> </a:t>
            </a:r>
            <a:r>
              <a:rPr sz="2600" spc="-20">
                <a:latin typeface="Calibri"/>
                <a:cs typeface="Calibri"/>
              </a:rPr>
              <a:t>high</a:t>
            </a:r>
            <a:endParaRPr sz="2600">
              <a:latin typeface="Calibri"/>
              <a:cs typeface="Calibri"/>
            </a:endParaRPr>
          </a:p>
          <a:p>
            <a:pPr marL="897255" lvl="1" indent="-427355">
              <a:lnSpc>
                <a:spcPct val="100000"/>
              </a:lnSpc>
              <a:spcBef>
                <a:spcPts val="1560"/>
              </a:spcBef>
              <a:buFont typeface="Arial MT"/>
              <a:buChar char="○"/>
              <a:tabLst>
                <a:tab pos="897255" algn="l"/>
              </a:tabLst>
            </a:pPr>
            <a:r>
              <a:rPr sz="2600">
                <a:latin typeface="Calibri"/>
                <a:cs typeface="Calibri"/>
              </a:rPr>
              <a:t>flat</a:t>
            </a:r>
            <a:r>
              <a:rPr sz="2600" spc="-60">
                <a:latin typeface="Calibri"/>
                <a:cs typeface="Calibri"/>
              </a:rPr>
              <a:t> </a:t>
            </a:r>
            <a:r>
              <a:rPr sz="2600" spc="-10">
                <a:latin typeface="Calibri"/>
                <a:cs typeface="Calibri"/>
              </a:rPr>
              <a:t>indifference</a:t>
            </a:r>
            <a:r>
              <a:rPr sz="2600" spc="-50">
                <a:latin typeface="Calibri"/>
                <a:cs typeface="Calibri"/>
              </a:rPr>
              <a:t> </a:t>
            </a:r>
            <a:r>
              <a:rPr sz="2600">
                <a:latin typeface="Calibri"/>
                <a:cs typeface="Calibri"/>
              </a:rPr>
              <a:t>curve</a:t>
            </a:r>
            <a:r>
              <a:rPr sz="2600" spc="-45">
                <a:latin typeface="Calibri"/>
                <a:cs typeface="Calibri"/>
              </a:rPr>
              <a:t> </a:t>
            </a:r>
            <a:r>
              <a:rPr sz="2600">
                <a:latin typeface="Arial MT"/>
                <a:cs typeface="Arial MT"/>
              </a:rPr>
              <a:t>→</a:t>
            </a:r>
            <a:r>
              <a:rPr sz="2600" spc="-180">
                <a:latin typeface="Arial MT"/>
                <a:cs typeface="Arial MT"/>
              </a:rPr>
              <a:t> </a:t>
            </a:r>
            <a:r>
              <a:rPr sz="2600">
                <a:latin typeface="Calibri"/>
                <a:cs typeface="Calibri"/>
              </a:rPr>
              <a:t>MRS</a:t>
            </a:r>
            <a:r>
              <a:rPr sz="2600" spc="-55">
                <a:latin typeface="Calibri"/>
                <a:cs typeface="Calibri"/>
              </a:rPr>
              <a:t> </a:t>
            </a:r>
            <a:r>
              <a:rPr sz="2600">
                <a:latin typeface="Calibri"/>
                <a:cs typeface="Calibri"/>
              </a:rPr>
              <a:t>=</a:t>
            </a:r>
            <a:r>
              <a:rPr sz="2600" spc="-50">
                <a:latin typeface="Calibri"/>
                <a:cs typeface="Calibri"/>
              </a:rPr>
              <a:t> </a:t>
            </a:r>
            <a:r>
              <a:rPr sz="2600" spc="-25">
                <a:latin typeface="Calibri"/>
                <a:cs typeface="Calibri"/>
              </a:rPr>
              <a:t>low</a:t>
            </a:r>
            <a:endParaRPr sz="2600">
              <a:latin typeface="Calibri"/>
              <a:cs typeface="Calibri"/>
            </a:endParaRPr>
          </a:p>
          <a:p>
            <a:pPr marL="440055" marR="5080" indent="-427990">
              <a:lnSpc>
                <a:spcPct val="150000"/>
              </a:lnSpc>
              <a:buFont typeface="Arial"/>
              <a:buChar char="●"/>
              <a:tabLst>
                <a:tab pos="440055" algn="l"/>
              </a:tabLst>
            </a:pPr>
            <a:r>
              <a:rPr sz="2600" b="1" spc="-10">
                <a:latin typeface="Calibri"/>
                <a:cs typeface="Calibri"/>
              </a:rPr>
              <a:t>diminishing</a:t>
            </a:r>
            <a:r>
              <a:rPr sz="2600" b="1" spc="-70">
                <a:latin typeface="Calibri"/>
                <a:cs typeface="Calibri"/>
              </a:rPr>
              <a:t> </a:t>
            </a:r>
            <a:r>
              <a:rPr sz="2600" b="1" spc="-10">
                <a:latin typeface="Calibri"/>
                <a:cs typeface="Calibri"/>
              </a:rPr>
              <a:t>marginal</a:t>
            </a:r>
            <a:r>
              <a:rPr sz="2600" b="1" spc="-70">
                <a:latin typeface="Calibri"/>
                <a:cs typeface="Calibri"/>
              </a:rPr>
              <a:t> </a:t>
            </a:r>
            <a:r>
              <a:rPr sz="2600" b="1" spc="-10">
                <a:latin typeface="Calibri"/>
                <a:cs typeface="Calibri"/>
              </a:rPr>
              <a:t>rate</a:t>
            </a:r>
            <a:r>
              <a:rPr sz="2600" b="1" spc="-65">
                <a:latin typeface="Calibri"/>
                <a:cs typeface="Calibri"/>
              </a:rPr>
              <a:t> </a:t>
            </a:r>
            <a:r>
              <a:rPr sz="2600" b="1">
                <a:latin typeface="Calibri"/>
                <a:cs typeface="Calibri"/>
              </a:rPr>
              <a:t>of</a:t>
            </a:r>
            <a:r>
              <a:rPr sz="2600" b="1" spc="-70">
                <a:latin typeface="Calibri"/>
                <a:cs typeface="Calibri"/>
              </a:rPr>
              <a:t> </a:t>
            </a:r>
            <a:r>
              <a:rPr sz="2600" b="1" spc="-10">
                <a:latin typeface="Calibri"/>
                <a:cs typeface="Calibri"/>
              </a:rPr>
              <a:t>substitution</a:t>
            </a:r>
            <a:r>
              <a:rPr sz="2600" spc="-10">
                <a:latin typeface="Calibri"/>
                <a:cs typeface="Calibri"/>
              </a:rPr>
              <a:t>:</a:t>
            </a:r>
            <a:r>
              <a:rPr sz="2600" spc="-65">
                <a:latin typeface="Calibri"/>
                <a:cs typeface="Calibri"/>
              </a:rPr>
              <a:t> </a:t>
            </a:r>
            <a:r>
              <a:rPr sz="2600">
                <a:latin typeface="Calibri"/>
                <a:cs typeface="Calibri"/>
              </a:rPr>
              <a:t>as</a:t>
            </a:r>
            <a:r>
              <a:rPr sz="2600" spc="-70">
                <a:latin typeface="Calibri"/>
                <a:cs typeface="Calibri"/>
              </a:rPr>
              <a:t> </a:t>
            </a:r>
            <a:r>
              <a:rPr sz="2600" spc="-25">
                <a:latin typeface="Calibri"/>
                <a:cs typeface="Calibri"/>
              </a:rPr>
              <a:t>the </a:t>
            </a:r>
            <a:r>
              <a:rPr sz="2600">
                <a:latin typeface="Calibri"/>
                <a:cs typeface="Calibri"/>
              </a:rPr>
              <a:t>consumer</a:t>
            </a:r>
            <a:r>
              <a:rPr sz="2600" spc="-50">
                <a:latin typeface="Calibri"/>
                <a:cs typeface="Calibri"/>
              </a:rPr>
              <a:t> </a:t>
            </a:r>
            <a:r>
              <a:rPr sz="2600">
                <a:latin typeface="Calibri"/>
                <a:cs typeface="Calibri"/>
              </a:rPr>
              <a:t>gets</a:t>
            </a:r>
            <a:r>
              <a:rPr sz="2600" spc="-50">
                <a:latin typeface="Calibri"/>
                <a:cs typeface="Calibri"/>
              </a:rPr>
              <a:t> </a:t>
            </a:r>
            <a:r>
              <a:rPr sz="2600">
                <a:latin typeface="Calibri"/>
                <a:cs typeface="Calibri"/>
              </a:rPr>
              <a:t>more</a:t>
            </a:r>
            <a:r>
              <a:rPr sz="2600" spc="-45">
                <a:latin typeface="Calibri"/>
                <a:cs typeface="Calibri"/>
              </a:rPr>
              <a:t> </a:t>
            </a:r>
            <a:r>
              <a:rPr sz="2600">
                <a:latin typeface="Calibri"/>
                <a:cs typeface="Calibri"/>
              </a:rPr>
              <a:t>of</a:t>
            </a:r>
            <a:r>
              <a:rPr sz="2600" spc="-50">
                <a:latin typeface="Calibri"/>
                <a:cs typeface="Calibri"/>
              </a:rPr>
              <a:t> </a:t>
            </a:r>
            <a:r>
              <a:rPr sz="2600">
                <a:latin typeface="Calibri"/>
                <a:cs typeface="Calibri"/>
              </a:rPr>
              <a:t>good</a:t>
            </a:r>
            <a:r>
              <a:rPr sz="2600" spc="-45">
                <a:latin typeface="Calibri"/>
                <a:cs typeface="Calibri"/>
              </a:rPr>
              <a:t> </a:t>
            </a:r>
            <a:r>
              <a:rPr sz="2600">
                <a:latin typeface="Calibri"/>
                <a:cs typeface="Calibri"/>
              </a:rPr>
              <a:t>x,</a:t>
            </a:r>
            <a:r>
              <a:rPr sz="2600" spc="-50">
                <a:latin typeface="Calibri"/>
                <a:cs typeface="Calibri"/>
              </a:rPr>
              <a:t> </a:t>
            </a:r>
            <a:r>
              <a:rPr sz="2600">
                <a:latin typeface="Calibri"/>
                <a:cs typeface="Calibri"/>
              </a:rPr>
              <a:t>they</a:t>
            </a:r>
            <a:r>
              <a:rPr sz="2600" spc="-50">
                <a:latin typeface="Calibri"/>
                <a:cs typeface="Calibri"/>
              </a:rPr>
              <a:t> </a:t>
            </a:r>
            <a:r>
              <a:rPr sz="2600">
                <a:latin typeface="Calibri"/>
                <a:cs typeface="Calibri"/>
              </a:rPr>
              <a:t>will</a:t>
            </a:r>
            <a:r>
              <a:rPr sz="2600" spc="-45">
                <a:latin typeface="Calibri"/>
                <a:cs typeface="Calibri"/>
              </a:rPr>
              <a:t> </a:t>
            </a:r>
            <a:r>
              <a:rPr sz="2600">
                <a:latin typeface="Calibri"/>
                <a:cs typeface="Calibri"/>
              </a:rPr>
              <a:t>be</a:t>
            </a:r>
            <a:r>
              <a:rPr sz="2600" spc="-50">
                <a:latin typeface="Calibri"/>
                <a:cs typeface="Calibri"/>
              </a:rPr>
              <a:t> </a:t>
            </a:r>
            <a:r>
              <a:rPr sz="2600">
                <a:latin typeface="Calibri"/>
                <a:cs typeface="Calibri"/>
              </a:rPr>
              <a:t>less</a:t>
            </a:r>
            <a:r>
              <a:rPr sz="2600" spc="-45">
                <a:latin typeface="Calibri"/>
                <a:cs typeface="Calibri"/>
              </a:rPr>
              <a:t> </a:t>
            </a:r>
            <a:r>
              <a:rPr sz="2600" spc="-10">
                <a:latin typeface="Calibri"/>
                <a:cs typeface="Calibri"/>
              </a:rPr>
              <a:t>willing </a:t>
            </a:r>
            <a:r>
              <a:rPr sz="2600">
                <a:latin typeface="Calibri"/>
                <a:cs typeface="Calibri"/>
              </a:rPr>
              <a:t>to</a:t>
            </a:r>
            <a:r>
              <a:rPr sz="2600" spc="-60">
                <a:latin typeface="Calibri"/>
                <a:cs typeface="Calibri"/>
              </a:rPr>
              <a:t> </a:t>
            </a:r>
            <a:r>
              <a:rPr sz="2600">
                <a:latin typeface="Calibri"/>
                <a:cs typeface="Calibri"/>
              </a:rPr>
              <a:t>give</a:t>
            </a:r>
            <a:r>
              <a:rPr sz="2600" spc="-55">
                <a:latin typeface="Calibri"/>
                <a:cs typeface="Calibri"/>
              </a:rPr>
              <a:t> </a:t>
            </a:r>
            <a:r>
              <a:rPr sz="2600">
                <a:latin typeface="Calibri"/>
                <a:cs typeface="Calibri"/>
              </a:rPr>
              <a:t>up</a:t>
            </a:r>
            <a:r>
              <a:rPr sz="2600" spc="-60">
                <a:latin typeface="Calibri"/>
                <a:cs typeface="Calibri"/>
              </a:rPr>
              <a:t> </a:t>
            </a:r>
            <a:r>
              <a:rPr sz="2600">
                <a:latin typeface="Calibri"/>
                <a:cs typeface="Calibri"/>
              </a:rPr>
              <a:t>good</a:t>
            </a:r>
            <a:r>
              <a:rPr sz="2600" spc="-55">
                <a:latin typeface="Calibri"/>
                <a:cs typeface="Calibri"/>
              </a:rPr>
              <a:t> </a:t>
            </a:r>
            <a:r>
              <a:rPr sz="2600">
                <a:latin typeface="Calibri"/>
                <a:cs typeface="Calibri"/>
              </a:rPr>
              <a:t>y</a:t>
            </a:r>
            <a:r>
              <a:rPr sz="2600" spc="-60">
                <a:latin typeface="Calibri"/>
                <a:cs typeface="Calibri"/>
              </a:rPr>
              <a:t> </a:t>
            </a:r>
            <a:r>
              <a:rPr sz="2600">
                <a:latin typeface="Calibri"/>
                <a:cs typeface="Calibri"/>
              </a:rPr>
              <a:t>for</a:t>
            </a:r>
            <a:r>
              <a:rPr sz="2600" spc="-55">
                <a:latin typeface="Calibri"/>
                <a:cs typeface="Calibri"/>
              </a:rPr>
              <a:t> </a:t>
            </a:r>
            <a:r>
              <a:rPr sz="2600">
                <a:latin typeface="Calibri"/>
                <a:cs typeface="Calibri"/>
              </a:rPr>
              <a:t>it</a:t>
            </a:r>
            <a:r>
              <a:rPr sz="2600" spc="-60">
                <a:latin typeface="Calibri"/>
                <a:cs typeface="Calibri"/>
              </a:rPr>
              <a:t> </a:t>
            </a:r>
            <a:r>
              <a:rPr sz="2600">
                <a:latin typeface="Calibri"/>
                <a:cs typeface="Calibri"/>
              </a:rPr>
              <a:t>while</a:t>
            </a:r>
            <a:r>
              <a:rPr sz="2600" spc="-55">
                <a:latin typeface="Calibri"/>
                <a:cs typeface="Calibri"/>
              </a:rPr>
              <a:t> </a:t>
            </a:r>
            <a:r>
              <a:rPr sz="2600" spc="-10">
                <a:latin typeface="Calibri"/>
                <a:cs typeface="Calibri"/>
              </a:rPr>
              <a:t>staying</a:t>
            </a:r>
            <a:r>
              <a:rPr sz="2600" spc="-60">
                <a:latin typeface="Calibri"/>
                <a:cs typeface="Calibri"/>
              </a:rPr>
              <a:t> </a:t>
            </a:r>
            <a:r>
              <a:rPr sz="2600" spc="-10">
                <a:latin typeface="Calibri"/>
                <a:cs typeface="Calibri"/>
              </a:rPr>
              <a:t>indifferent</a:t>
            </a:r>
            <a:endParaRPr sz="2600">
              <a:latin typeface="Calibri"/>
              <a:cs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46687" rIns="0" bIns="0" rtlCol="0">
            <a:spAutoFit/>
          </a:bodyPr>
          <a:lstStyle/>
          <a:p>
            <a:pPr marL="272415">
              <a:lnSpc>
                <a:spcPct val="100000"/>
              </a:lnSpc>
              <a:spcBef>
                <a:spcPts val="100"/>
              </a:spcBef>
            </a:pPr>
            <a:r>
              <a:t>9.</a:t>
            </a:r>
            <a:r>
              <a:rPr spc="-105"/>
              <a:t> </a:t>
            </a:r>
            <a:r>
              <a:t>Utility</a:t>
            </a:r>
            <a:r>
              <a:rPr spc="-100"/>
              <a:t> </a:t>
            </a:r>
            <a:r>
              <a:t>&amp;</a:t>
            </a:r>
            <a:r>
              <a:rPr spc="-100"/>
              <a:t> </a:t>
            </a:r>
            <a:r>
              <a:t>Demand</a:t>
            </a:r>
            <a:r>
              <a:rPr spc="-100"/>
              <a:t> </a:t>
            </a:r>
            <a:r>
              <a:t>-</a:t>
            </a:r>
            <a:r>
              <a:rPr spc="-105"/>
              <a:t> </a:t>
            </a:r>
            <a:r>
              <a:t>Changes</a:t>
            </a:r>
            <a:r>
              <a:rPr spc="-100"/>
              <a:t> </a:t>
            </a:r>
            <a:r>
              <a:t>to</a:t>
            </a:r>
            <a:r>
              <a:rPr spc="-100"/>
              <a:t> </a:t>
            </a:r>
            <a:r>
              <a:t>the</a:t>
            </a:r>
            <a:r>
              <a:rPr spc="-100"/>
              <a:t> </a:t>
            </a:r>
            <a:r>
              <a:t>Budget</a:t>
            </a:r>
            <a:r>
              <a:rPr spc="-105"/>
              <a:t> </a:t>
            </a:r>
            <a:r>
              <a:rPr spc="-20"/>
              <a:t>Line</a:t>
            </a:r>
          </a:p>
        </p:txBody>
      </p:sp>
      <p:sp>
        <p:nvSpPr>
          <p:cNvPr id="3" name="object 3"/>
          <p:cNvSpPr txBox="1"/>
          <p:nvPr/>
        </p:nvSpPr>
        <p:spPr>
          <a:xfrm>
            <a:off x="1393406" y="1949549"/>
            <a:ext cx="15245080" cy="5416550"/>
          </a:xfrm>
          <a:prstGeom prst="rect">
            <a:avLst/>
          </a:prstGeom>
        </p:spPr>
        <p:txBody>
          <a:bodyPr vert="horz" wrap="square" lIns="0" tIns="12700" rIns="0" bIns="0" rtlCol="0">
            <a:spAutoFit/>
          </a:bodyPr>
          <a:lstStyle/>
          <a:p>
            <a:pPr marL="12700" marR="5080">
              <a:lnSpc>
                <a:spcPct val="114999"/>
              </a:lnSpc>
              <a:spcBef>
                <a:spcPts val="100"/>
              </a:spcBef>
              <a:tabLst>
                <a:tab pos="9762490" algn="l"/>
                <a:tab pos="11262995" algn="l"/>
              </a:tabLst>
            </a:pPr>
            <a:r>
              <a:rPr sz="2500" b="1" u="heavy">
                <a:solidFill>
                  <a:srgbClr val="1155CC"/>
                </a:solidFill>
                <a:uFill>
                  <a:solidFill>
                    <a:srgbClr val="1155CC"/>
                  </a:solidFill>
                </a:uFill>
                <a:latin typeface="Calibri"/>
                <a:cs typeface="Calibri"/>
              </a:rPr>
              <a:t>Q29:</a:t>
            </a:r>
            <a:r>
              <a:rPr sz="2500" b="1" spc="-55">
                <a:solidFill>
                  <a:srgbClr val="1155CC"/>
                </a:solidFill>
                <a:latin typeface="Calibri"/>
                <a:cs typeface="Calibri"/>
              </a:rPr>
              <a:t> </a:t>
            </a:r>
            <a:r>
              <a:rPr sz="2500">
                <a:latin typeface="Calibri"/>
                <a:cs typeface="Calibri"/>
              </a:rPr>
              <a:t>Consider</a:t>
            </a:r>
            <a:r>
              <a:rPr sz="2500" spc="-60">
                <a:latin typeface="Calibri"/>
                <a:cs typeface="Calibri"/>
              </a:rPr>
              <a:t> </a:t>
            </a:r>
            <a:r>
              <a:rPr sz="2500">
                <a:latin typeface="Calibri"/>
                <a:cs typeface="Calibri"/>
              </a:rPr>
              <a:t>a</a:t>
            </a:r>
            <a:r>
              <a:rPr sz="2500" spc="-60">
                <a:latin typeface="Calibri"/>
                <a:cs typeface="Calibri"/>
              </a:rPr>
              <a:t> </a:t>
            </a:r>
            <a:r>
              <a:rPr sz="2500">
                <a:latin typeface="Calibri"/>
                <a:cs typeface="Calibri"/>
              </a:rPr>
              <a:t>graph</a:t>
            </a:r>
            <a:r>
              <a:rPr sz="2500" spc="-65">
                <a:latin typeface="Calibri"/>
                <a:cs typeface="Calibri"/>
              </a:rPr>
              <a:t> </a:t>
            </a:r>
            <a:r>
              <a:rPr sz="2500">
                <a:latin typeface="Calibri"/>
                <a:cs typeface="Calibri"/>
              </a:rPr>
              <a:t>with</a:t>
            </a:r>
            <a:r>
              <a:rPr sz="2500" spc="-60">
                <a:latin typeface="Calibri"/>
                <a:cs typeface="Calibri"/>
              </a:rPr>
              <a:t> </a:t>
            </a:r>
            <a:r>
              <a:rPr sz="2500">
                <a:latin typeface="Calibri"/>
                <a:cs typeface="Calibri"/>
              </a:rPr>
              <a:t>budget</a:t>
            </a:r>
            <a:r>
              <a:rPr sz="2500" spc="-60">
                <a:latin typeface="Calibri"/>
                <a:cs typeface="Calibri"/>
              </a:rPr>
              <a:t> </a:t>
            </a:r>
            <a:r>
              <a:rPr sz="2500">
                <a:latin typeface="Calibri"/>
                <a:cs typeface="Calibri"/>
              </a:rPr>
              <a:t>line</a:t>
            </a:r>
            <a:r>
              <a:rPr sz="2500" spc="-60">
                <a:latin typeface="Calibri"/>
                <a:cs typeface="Calibri"/>
              </a:rPr>
              <a:t> </a:t>
            </a:r>
            <a:r>
              <a:rPr sz="2500">
                <a:latin typeface="Calibri"/>
                <a:cs typeface="Calibri"/>
              </a:rPr>
              <a:t>where</a:t>
            </a:r>
            <a:r>
              <a:rPr sz="2500" spc="-60">
                <a:latin typeface="Calibri"/>
                <a:cs typeface="Calibri"/>
              </a:rPr>
              <a:t> </a:t>
            </a:r>
            <a:r>
              <a:rPr sz="2500">
                <a:latin typeface="Calibri"/>
                <a:cs typeface="Calibri"/>
              </a:rPr>
              <a:t>the</a:t>
            </a:r>
            <a:r>
              <a:rPr sz="2500" spc="-65">
                <a:latin typeface="Calibri"/>
                <a:cs typeface="Calibri"/>
              </a:rPr>
              <a:t> </a:t>
            </a:r>
            <a:r>
              <a:rPr sz="2500">
                <a:latin typeface="Calibri"/>
                <a:cs typeface="Calibri"/>
              </a:rPr>
              <a:t>quantity</a:t>
            </a:r>
            <a:r>
              <a:rPr sz="2500" spc="-60">
                <a:latin typeface="Calibri"/>
                <a:cs typeface="Calibri"/>
              </a:rPr>
              <a:t> </a:t>
            </a:r>
            <a:r>
              <a:rPr sz="2500">
                <a:latin typeface="Calibri"/>
                <a:cs typeface="Calibri"/>
              </a:rPr>
              <a:t>of</a:t>
            </a:r>
            <a:r>
              <a:rPr sz="2500" spc="-60">
                <a:latin typeface="Calibri"/>
                <a:cs typeface="Calibri"/>
              </a:rPr>
              <a:t> </a:t>
            </a:r>
            <a:r>
              <a:rPr sz="2500">
                <a:latin typeface="Calibri"/>
                <a:cs typeface="Calibri"/>
              </a:rPr>
              <a:t>bubble</a:t>
            </a:r>
            <a:r>
              <a:rPr sz="2500" spc="-60">
                <a:latin typeface="Calibri"/>
                <a:cs typeface="Calibri"/>
              </a:rPr>
              <a:t> </a:t>
            </a:r>
            <a:r>
              <a:rPr sz="2500">
                <a:latin typeface="Calibri"/>
                <a:cs typeface="Calibri"/>
              </a:rPr>
              <a:t>tea</a:t>
            </a:r>
            <a:r>
              <a:rPr sz="2500" spc="-60">
                <a:latin typeface="Calibri"/>
                <a:cs typeface="Calibri"/>
              </a:rPr>
              <a:t> </a:t>
            </a:r>
            <a:r>
              <a:rPr sz="2500">
                <a:latin typeface="Calibri"/>
                <a:cs typeface="Calibri"/>
              </a:rPr>
              <a:t>is</a:t>
            </a:r>
            <a:r>
              <a:rPr sz="2500" spc="-65">
                <a:latin typeface="Calibri"/>
                <a:cs typeface="Calibri"/>
              </a:rPr>
              <a:t> </a:t>
            </a:r>
            <a:r>
              <a:rPr sz="2500">
                <a:latin typeface="Calibri"/>
                <a:cs typeface="Calibri"/>
              </a:rPr>
              <a:t>on</a:t>
            </a:r>
            <a:r>
              <a:rPr sz="2500" spc="-60">
                <a:latin typeface="Calibri"/>
                <a:cs typeface="Calibri"/>
              </a:rPr>
              <a:t> </a:t>
            </a:r>
            <a:r>
              <a:rPr sz="2500">
                <a:latin typeface="Calibri"/>
                <a:cs typeface="Calibri"/>
              </a:rPr>
              <a:t>the</a:t>
            </a:r>
            <a:r>
              <a:rPr sz="2500" spc="-60">
                <a:latin typeface="Calibri"/>
                <a:cs typeface="Calibri"/>
              </a:rPr>
              <a:t> </a:t>
            </a:r>
            <a:r>
              <a:rPr sz="2500" spc="-40">
                <a:latin typeface="Calibri"/>
                <a:cs typeface="Calibri"/>
              </a:rPr>
              <a:t>y-</a:t>
            </a:r>
            <a:r>
              <a:rPr sz="2500">
                <a:latin typeface="Calibri"/>
                <a:cs typeface="Calibri"/>
              </a:rPr>
              <a:t>axis</a:t>
            </a:r>
            <a:r>
              <a:rPr sz="2500" spc="-60">
                <a:latin typeface="Calibri"/>
                <a:cs typeface="Calibri"/>
              </a:rPr>
              <a:t> </a:t>
            </a:r>
            <a:r>
              <a:rPr sz="2500">
                <a:latin typeface="Calibri"/>
                <a:cs typeface="Calibri"/>
              </a:rPr>
              <a:t>and</a:t>
            </a:r>
            <a:r>
              <a:rPr sz="2500" spc="-60">
                <a:latin typeface="Calibri"/>
                <a:cs typeface="Calibri"/>
              </a:rPr>
              <a:t> </a:t>
            </a:r>
            <a:r>
              <a:rPr sz="2500">
                <a:latin typeface="Calibri"/>
                <a:cs typeface="Calibri"/>
              </a:rPr>
              <a:t>the</a:t>
            </a:r>
            <a:r>
              <a:rPr sz="2500" spc="-65">
                <a:latin typeface="Calibri"/>
                <a:cs typeface="Calibri"/>
              </a:rPr>
              <a:t> </a:t>
            </a:r>
            <a:r>
              <a:rPr sz="2500">
                <a:latin typeface="Calibri"/>
                <a:cs typeface="Calibri"/>
              </a:rPr>
              <a:t>quantity</a:t>
            </a:r>
            <a:r>
              <a:rPr sz="2500" spc="-60">
                <a:latin typeface="Calibri"/>
                <a:cs typeface="Calibri"/>
              </a:rPr>
              <a:t> </a:t>
            </a:r>
            <a:r>
              <a:rPr sz="2500">
                <a:latin typeface="Calibri"/>
                <a:cs typeface="Calibri"/>
              </a:rPr>
              <a:t>of</a:t>
            </a:r>
            <a:r>
              <a:rPr sz="2500" spc="-60">
                <a:latin typeface="Calibri"/>
                <a:cs typeface="Calibri"/>
              </a:rPr>
              <a:t> </a:t>
            </a:r>
            <a:r>
              <a:rPr sz="2500">
                <a:latin typeface="Calibri"/>
                <a:cs typeface="Calibri"/>
              </a:rPr>
              <a:t>yoghurt</a:t>
            </a:r>
            <a:r>
              <a:rPr sz="2500" spc="-60">
                <a:latin typeface="Calibri"/>
                <a:cs typeface="Calibri"/>
              </a:rPr>
              <a:t> </a:t>
            </a:r>
            <a:r>
              <a:rPr sz="2500" spc="-25">
                <a:latin typeface="Calibri"/>
                <a:cs typeface="Calibri"/>
              </a:rPr>
              <a:t>is </a:t>
            </a:r>
            <a:r>
              <a:rPr sz="2500">
                <a:latin typeface="Calibri"/>
                <a:cs typeface="Calibri"/>
              </a:rPr>
              <a:t>on</a:t>
            </a:r>
            <a:r>
              <a:rPr sz="2500" spc="-30">
                <a:latin typeface="Calibri"/>
                <a:cs typeface="Calibri"/>
              </a:rPr>
              <a:t> </a:t>
            </a:r>
            <a:r>
              <a:rPr sz="2500">
                <a:latin typeface="Calibri"/>
                <a:cs typeface="Calibri"/>
              </a:rPr>
              <a:t>the</a:t>
            </a:r>
            <a:r>
              <a:rPr sz="2500" spc="-30">
                <a:latin typeface="Calibri"/>
                <a:cs typeface="Calibri"/>
              </a:rPr>
              <a:t> </a:t>
            </a:r>
            <a:r>
              <a:rPr sz="2500" spc="-55">
                <a:latin typeface="Calibri"/>
                <a:cs typeface="Calibri"/>
              </a:rPr>
              <a:t>x-</a:t>
            </a:r>
            <a:r>
              <a:rPr sz="2500">
                <a:latin typeface="Calibri"/>
                <a:cs typeface="Calibri"/>
              </a:rPr>
              <a:t>axis.</a:t>
            </a:r>
            <a:r>
              <a:rPr sz="2500" spc="-30">
                <a:latin typeface="Calibri"/>
                <a:cs typeface="Calibri"/>
              </a:rPr>
              <a:t> </a:t>
            </a:r>
            <a:r>
              <a:rPr sz="2500">
                <a:latin typeface="Calibri"/>
                <a:cs typeface="Calibri"/>
              </a:rPr>
              <a:t>If</a:t>
            </a:r>
            <a:r>
              <a:rPr sz="2500" spc="-30">
                <a:latin typeface="Calibri"/>
                <a:cs typeface="Calibri"/>
              </a:rPr>
              <a:t> </a:t>
            </a:r>
            <a:r>
              <a:rPr sz="2500">
                <a:latin typeface="Calibri"/>
                <a:cs typeface="Calibri"/>
              </a:rPr>
              <a:t>the</a:t>
            </a:r>
            <a:r>
              <a:rPr sz="2500" spc="-30">
                <a:latin typeface="Calibri"/>
                <a:cs typeface="Calibri"/>
              </a:rPr>
              <a:t> </a:t>
            </a:r>
            <a:r>
              <a:rPr sz="2500" spc="-10">
                <a:latin typeface="Calibri"/>
                <a:cs typeface="Calibri"/>
              </a:rPr>
              <a:t>consumer’s</a:t>
            </a:r>
            <a:r>
              <a:rPr sz="2500" spc="-30">
                <a:latin typeface="Calibri"/>
                <a:cs typeface="Calibri"/>
              </a:rPr>
              <a:t> </a:t>
            </a:r>
            <a:r>
              <a:rPr sz="2500">
                <a:latin typeface="Calibri"/>
                <a:cs typeface="Calibri"/>
              </a:rPr>
              <a:t>income</a:t>
            </a:r>
            <a:r>
              <a:rPr sz="2500" spc="-30">
                <a:latin typeface="Calibri"/>
                <a:cs typeface="Calibri"/>
              </a:rPr>
              <a:t> </a:t>
            </a:r>
            <a:r>
              <a:rPr sz="2500" spc="-10">
                <a:latin typeface="Calibri"/>
                <a:cs typeface="Calibri"/>
              </a:rPr>
              <a:t>decreased,</a:t>
            </a:r>
            <a:r>
              <a:rPr sz="2500" spc="-30">
                <a:latin typeface="Calibri"/>
                <a:cs typeface="Calibri"/>
              </a:rPr>
              <a:t> </a:t>
            </a:r>
            <a:r>
              <a:rPr sz="2500">
                <a:latin typeface="Calibri"/>
                <a:cs typeface="Calibri"/>
              </a:rPr>
              <a:t>the</a:t>
            </a:r>
            <a:r>
              <a:rPr sz="2500" spc="-30">
                <a:latin typeface="Calibri"/>
                <a:cs typeface="Calibri"/>
              </a:rPr>
              <a:t> </a:t>
            </a:r>
            <a:r>
              <a:rPr sz="2500">
                <a:latin typeface="Calibri"/>
                <a:cs typeface="Calibri"/>
              </a:rPr>
              <a:t>budget</a:t>
            </a:r>
            <a:r>
              <a:rPr sz="2500" spc="-30">
                <a:latin typeface="Calibri"/>
                <a:cs typeface="Calibri"/>
              </a:rPr>
              <a:t> </a:t>
            </a:r>
            <a:r>
              <a:rPr sz="2500">
                <a:latin typeface="Calibri"/>
                <a:cs typeface="Calibri"/>
              </a:rPr>
              <a:t>line</a:t>
            </a:r>
            <a:r>
              <a:rPr sz="2500" spc="-30">
                <a:latin typeface="Calibri"/>
                <a:cs typeface="Calibri"/>
              </a:rPr>
              <a:t> </a:t>
            </a:r>
            <a:r>
              <a:rPr sz="2500">
                <a:latin typeface="Calibri"/>
                <a:cs typeface="Calibri"/>
              </a:rPr>
              <a:t>(‘s)</a:t>
            </a:r>
            <a:r>
              <a:rPr sz="2500" spc="-30">
                <a:latin typeface="Calibri"/>
                <a:cs typeface="Calibri"/>
              </a:rPr>
              <a:t> </a:t>
            </a:r>
            <a:r>
              <a:rPr sz="2500" u="heavy">
                <a:uFill>
                  <a:solidFill>
                    <a:srgbClr val="000000"/>
                  </a:solidFill>
                </a:uFill>
                <a:latin typeface="Times New Roman"/>
                <a:cs typeface="Times New Roman"/>
              </a:rPr>
              <a:t>	</a:t>
            </a:r>
            <a:r>
              <a:rPr sz="2500">
                <a:latin typeface="Calibri"/>
                <a:cs typeface="Calibri"/>
              </a:rPr>
              <a:t>would </a:t>
            </a:r>
            <a:r>
              <a:rPr sz="2500" u="heavy">
                <a:uFill>
                  <a:solidFill>
                    <a:srgbClr val="000000"/>
                  </a:solidFill>
                </a:uFill>
                <a:latin typeface="Times New Roman"/>
                <a:cs typeface="Times New Roman"/>
              </a:rPr>
              <a:t>	</a:t>
            </a:r>
            <a:r>
              <a:rPr sz="2500" spc="-50">
                <a:latin typeface="Calibri"/>
                <a:cs typeface="Calibri"/>
              </a:rPr>
              <a:t>.</a:t>
            </a:r>
            <a:endParaRPr sz="2500">
              <a:latin typeface="Calibri"/>
              <a:cs typeface="Calibri"/>
            </a:endParaRPr>
          </a:p>
          <a:p>
            <a:pPr marL="926465" indent="-460375">
              <a:lnSpc>
                <a:spcPct val="100000"/>
              </a:lnSpc>
              <a:spcBef>
                <a:spcPts val="450"/>
              </a:spcBef>
              <a:buAutoNum type="alphaLcPeriod"/>
              <a:tabLst>
                <a:tab pos="926465" algn="l"/>
              </a:tabLst>
            </a:pPr>
            <a:r>
              <a:rPr sz="2500">
                <a:latin typeface="Calibri"/>
                <a:cs typeface="Calibri"/>
              </a:rPr>
              <a:t>N/A,</a:t>
            </a:r>
            <a:r>
              <a:rPr sz="2500" spc="-55">
                <a:latin typeface="Calibri"/>
                <a:cs typeface="Calibri"/>
              </a:rPr>
              <a:t> </a:t>
            </a:r>
            <a:r>
              <a:rPr sz="2500">
                <a:latin typeface="Calibri"/>
                <a:cs typeface="Calibri"/>
              </a:rPr>
              <a:t>shift</a:t>
            </a:r>
            <a:r>
              <a:rPr sz="2500" spc="-55">
                <a:latin typeface="Calibri"/>
                <a:cs typeface="Calibri"/>
              </a:rPr>
              <a:t> </a:t>
            </a:r>
            <a:r>
              <a:rPr sz="2500">
                <a:latin typeface="Calibri"/>
                <a:cs typeface="Calibri"/>
              </a:rPr>
              <a:t>to</a:t>
            </a:r>
            <a:r>
              <a:rPr sz="2500" spc="-55">
                <a:latin typeface="Calibri"/>
                <a:cs typeface="Calibri"/>
              </a:rPr>
              <a:t> </a:t>
            </a:r>
            <a:r>
              <a:rPr sz="2500">
                <a:latin typeface="Calibri"/>
                <a:cs typeface="Calibri"/>
              </a:rPr>
              <a:t>the</a:t>
            </a:r>
            <a:r>
              <a:rPr sz="2500" spc="-55">
                <a:latin typeface="Calibri"/>
                <a:cs typeface="Calibri"/>
              </a:rPr>
              <a:t> </a:t>
            </a:r>
            <a:r>
              <a:rPr sz="2500" spc="-20">
                <a:latin typeface="Calibri"/>
                <a:cs typeface="Calibri"/>
              </a:rPr>
              <a:t>right</a:t>
            </a:r>
            <a:endParaRPr sz="2500">
              <a:latin typeface="Calibri"/>
              <a:cs typeface="Calibri"/>
            </a:endParaRPr>
          </a:p>
          <a:p>
            <a:pPr marL="926465" indent="-474980">
              <a:lnSpc>
                <a:spcPct val="100000"/>
              </a:lnSpc>
              <a:spcBef>
                <a:spcPts val="450"/>
              </a:spcBef>
              <a:buAutoNum type="alphaLcPeriod"/>
              <a:tabLst>
                <a:tab pos="926465" algn="l"/>
              </a:tabLst>
            </a:pPr>
            <a:r>
              <a:rPr sz="2500">
                <a:latin typeface="Calibri"/>
                <a:cs typeface="Calibri"/>
              </a:rPr>
              <a:t>N/A,</a:t>
            </a:r>
            <a:r>
              <a:rPr sz="2500" spc="-55">
                <a:latin typeface="Calibri"/>
                <a:cs typeface="Calibri"/>
              </a:rPr>
              <a:t> </a:t>
            </a:r>
            <a:r>
              <a:rPr sz="2500">
                <a:latin typeface="Calibri"/>
                <a:cs typeface="Calibri"/>
              </a:rPr>
              <a:t>shift</a:t>
            </a:r>
            <a:r>
              <a:rPr sz="2500" spc="-55">
                <a:latin typeface="Calibri"/>
                <a:cs typeface="Calibri"/>
              </a:rPr>
              <a:t> </a:t>
            </a:r>
            <a:r>
              <a:rPr sz="2500">
                <a:latin typeface="Calibri"/>
                <a:cs typeface="Calibri"/>
              </a:rPr>
              <a:t>to</a:t>
            </a:r>
            <a:r>
              <a:rPr sz="2500" spc="-55">
                <a:latin typeface="Calibri"/>
                <a:cs typeface="Calibri"/>
              </a:rPr>
              <a:t> </a:t>
            </a:r>
            <a:r>
              <a:rPr sz="2500">
                <a:latin typeface="Calibri"/>
                <a:cs typeface="Calibri"/>
              </a:rPr>
              <a:t>the</a:t>
            </a:r>
            <a:r>
              <a:rPr sz="2500" spc="-55">
                <a:latin typeface="Calibri"/>
                <a:cs typeface="Calibri"/>
              </a:rPr>
              <a:t> </a:t>
            </a:r>
            <a:r>
              <a:rPr sz="2500" spc="-20">
                <a:latin typeface="Calibri"/>
                <a:cs typeface="Calibri"/>
              </a:rPr>
              <a:t>left</a:t>
            </a:r>
            <a:endParaRPr sz="2500">
              <a:latin typeface="Calibri"/>
              <a:cs typeface="Calibri"/>
            </a:endParaRPr>
          </a:p>
          <a:p>
            <a:pPr marL="926465" indent="-442595">
              <a:lnSpc>
                <a:spcPct val="100000"/>
              </a:lnSpc>
              <a:spcBef>
                <a:spcPts val="450"/>
              </a:spcBef>
              <a:buAutoNum type="alphaLcPeriod"/>
              <a:tabLst>
                <a:tab pos="926465" algn="l"/>
              </a:tabLst>
            </a:pPr>
            <a:r>
              <a:rPr sz="2500">
                <a:latin typeface="Calibri"/>
                <a:cs typeface="Calibri"/>
              </a:rPr>
              <a:t>slope,</a:t>
            </a:r>
            <a:r>
              <a:rPr sz="2500" spc="-30">
                <a:latin typeface="Calibri"/>
                <a:cs typeface="Calibri"/>
              </a:rPr>
              <a:t> </a:t>
            </a:r>
            <a:r>
              <a:rPr sz="2500" spc="-10">
                <a:latin typeface="Calibri"/>
                <a:cs typeface="Calibri"/>
              </a:rPr>
              <a:t>flatten</a:t>
            </a:r>
            <a:endParaRPr sz="2500">
              <a:latin typeface="Calibri"/>
              <a:cs typeface="Calibri"/>
            </a:endParaRPr>
          </a:p>
          <a:p>
            <a:pPr marL="926465" indent="-474980">
              <a:lnSpc>
                <a:spcPct val="100000"/>
              </a:lnSpc>
              <a:spcBef>
                <a:spcPts val="450"/>
              </a:spcBef>
              <a:buAutoNum type="alphaLcPeriod"/>
              <a:tabLst>
                <a:tab pos="926465" algn="l"/>
              </a:tabLst>
            </a:pPr>
            <a:r>
              <a:rPr sz="2500">
                <a:latin typeface="Calibri"/>
                <a:cs typeface="Calibri"/>
              </a:rPr>
              <a:t>slope,</a:t>
            </a:r>
            <a:r>
              <a:rPr sz="2500" spc="-85">
                <a:latin typeface="Calibri"/>
                <a:cs typeface="Calibri"/>
              </a:rPr>
              <a:t> </a:t>
            </a:r>
            <a:r>
              <a:rPr sz="2500">
                <a:latin typeface="Calibri"/>
                <a:cs typeface="Calibri"/>
              </a:rPr>
              <a:t>become</a:t>
            </a:r>
            <a:r>
              <a:rPr sz="2500" spc="-80">
                <a:latin typeface="Calibri"/>
                <a:cs typeface="Calibri"/>
              </a:rPr>
              <a:t> </a:t>
            </a:r>
            <a:r>
              <a:rPr sz="2500" spc="-10">
                <a:latin typeface="Calibri"/>
                <a:cs typeface="Calibri"/>
              </a:rPr>
              <a:t>steeper</a:t>
            </a:r>
            <a:endParaRPr sz="2500">
              <a:latin typeface="Calibri"/>
              <a:cs typeface="Calibri"/>
            </a:endParaRPr>
          </a:p>
          <a:p>
            <a:pPr>
              <a:lnSpc>
                <a:spcPct val="100000"/>
              </a:lnSpc>
              <a:spcBef>
                <a:spcPts val="844"/>
              </a:spcBef>
            </a:pPr>
            <a:endParaRPr sz="2500">
              <a:latin typeface="Calibri"/>
              <a:cs typeface="Calibri"/>
            </a:endParaRPr>
          </a:p>
          <a:p>
            <a:pPr marL="12700">
              <a:lnSpc>
                <a:spcPct val="100000"/>
              </a:lnSpc>
            </a:pPr>
            <a:r>
              <a:rPr sz="2500" b="1" u="heavy">
                <a:solidFill>
                  <a:srgbClr val="1155CC"/>
                </a:solidFill>
                <a:uFill>
                  <a:solidFill>
                    <a:srgbClr val="1155CC"/>
                  </a:solidFill>
                </a:uFill>
                <a:latin typeface="Calibri"/>
                <a:cs typeface="Calibri"/>
              </a:rPr>
              <a:t>Q30:</a:t>
            </a:r>
            <a:r>
              <a:rPr sz="2500" b="1" spc="-55">
                <a:solidFill>
                  <a:srgbClr val="1155CC"/>
                </a:solidFill>
                <a:latin typeface="Calibri"/>
                <a:cs typeface="Calibri"/>
              </a:rPr>
              <a:t> </a:t>
            </a:r>
            <a:r>
              <a:rPr sz="2500">
                <a:latin typeface="Calibri"/>
                <a:cs typeface="Calibri"/>
              </a:rPr>
              <a:t>Where</a:t>
            </a:r>
            <a:r>
              <a:rPr sz="2500" spc="-60">
                <a:latin typeface="Calibri"/>
                <a:cs typeface="Calibri"/>
              </a:rPr>
              <a:t> </a:t>
            </a:r>
            <a:r>
              <a:rPr sz="2500">
                <a:latin typeface="Calibri"/>
                <a:cs typeface="Calibri"/>
              </a:rPr>
              <a:t>on</a:t>
            </a:r>
            <a:r>
              <a:rPr sz="2500" spc="-60">
                <a:latin typeface="Calibri"/>
                <a:cs typeface="Calibri"/>
              </a:rPr>
              <a:t> </a:t>
            </a:r>
            <a:r>
              <a:rPr sz="2500">
                <a:latin typeface="Calibri"/>
                <a:cs typeface="Calibri"/>
              </a:rPr>
              <a:t>the</a:t>
            </a:r>
            <a:r>
              <a:rPr sz="2500" spc="-65">
                <a:latin typeface="Calibri"/>
                <a:cs typeface="Calibri"/>
              </a:rPr>
              <a:t> </a:t>
            </a:r>
            <a:r>
              <a:rPr sz="2500" spc="-10">
                <a:latin typeface="Calibri"/>
                <a:cs typeface="Calibri"/>
              </a:rPr>
              <a:t>indifference</a:t>
            </a:r>
            <a:r>
              <a:rPr sz="2500" spc="-60">
                <a:latin typeface="Calibri"/>
                <a:cs typeface="Calibri"/>
              </a:rPr>
              <a:t> </a:t>
            </a:r>
            <a:r>
              <a:rPr sz="2500">
                <a:latin typeface="Calibri"/>
                <a:cs typeface="Calibri"/>
              </a:rPr>
              <a:t>curve</a:t>
            </a:r>
            <a:r>
              <a:rPr sz="2500" spc="-60">
                <a:latin typeface="Calibri"/>
                <a:cs typeface="Calibri"/>
              </a:rPr>
              <a:t> </a:t>
            </a:r>
            <a:r>
              <a:rPr sz="2500">
                <a:latin typeface="Calibri"/>
                <a:cs typeface="Calibri"/>
              </a:rPr>
              <a:t>would</a:t>
            </a:r>
            <a:r>
              <a:rPr sz="2500" spc="-60">
                <a:latin typeface="Calibri"/>
                <a:cs typeface="Calibri"/>
              </a:rPr>
              <a:t> </a:t>
            </a:r>
            <a:r>
              <a:rPr sz="2500">
                <a:latin typeface="Calibri"/>
                <a:cs typeface="Calibri"/>
              </a:rPr>
              <a:t>you</a:t>
            </a:r>
            <a:r>
              <a:rPr sz="2500" spc="-60">
                <a:latin typeface="Calibri"/>
                <a:cs typeface="Calibri"/>
              </a:rPr>
              <a:t> </a:t>
            </a:r>
            <a:r>
              <a:rPr sz="2500">
                <a:latin typeface="Calibri"/>
                <a:cs typeface="Calibri"/>
              </a:rPr>
              <a:t>expect</a:t>
            </a:r>
            <a:r>
              <a:rPr sz="2500" spc="-65">
                <a:latin typeface="Calibri"/>
                <a:cs typeface="Calibri"/>
              </a:rPr>
              <a:t> </a:t>
            </a:r>
            <a:r>
              <a:rPr sz="2500">
                <a:latin typeface="Calibri"/>
                <a:cs typeface="Calibri"/>
              </a:rPr>
              <a:t>a</a:t>
            </a:r>
            <a:r>
              <a:rPr sz="2500" spc="-60">
                <a:latin typeface="Calibri"/>
                <a:cs typeface="Calibri"/>
              </a:rPr>
              <a:t> </a:t>
            </a:r>
            <a:r>
              <a:rPr sz="2500">
                <a:latin typeface="Calibri"/>
                <a:cs typeface="Calibri"/>
              </a:rPr>
              <a:t>high</a:t>
            </a:r>
            <a:r>
              <a:rPr sz="2500" spc="-60">
                <a:latin typeface="Calibri"/>
                <a:cs typeface="Calibri"/>
              </a:rPr>
              <a:t> </a:t>
            </a:r>
            <a:r>
              <a:rPr sz="2500" spc="-20">
                <a:latin typeface="Calibri"/>
                <a:cs typeface="Calibri"/>
              </a:rPr>
              <a:t>MRS?</a:t>
            </a:r>
            <a:endParaRPr sz="2500">
              <a:latin typeface="Calibri"/>
              <a:cs typeface="Calibri"/>
            </a:endParaRPr>
          </a:p>
          <a:p>
            <a:pPr marL="926465" indent="-460375">
              <a:lnSpc>
                <a:spcPct val="100000"/>
              </a:lnSpc>
              <a:spcBef>
                <a:spcPts val="1500"/>
              </a:spcBef>
              <a:buAutoNum type="alphaLcPeriod"/>
              <a:tabLst>
                <a:tab pos="926465" algn="l"/>
              </a:tabLst>
            </a:pPr>
            <a:r>
              <a:rPr sz="2500">
                <a:latin typeface="Calibri"/>
                <a:cs typeface="Calibri"/>
              </a:rPr>
              <a:t>when</a:t>
            </a:r>
            <a:r>
              <a:rPr sz="2500" spc="-45">
                <a:latin typeface="Calibri"/>
                <a:cs typeface="Calibri"/>
              </a:rPr>
              <a:t> </a:t>
            </a:r>
            <a:r>
              <a:rPr sz="2500">
                <a:latin typeface="Calibri"/>
                <a:cs typeface="Calibri"/>
              </a:rPr>
              <a:t>the</a:t>
            </a:r>
            <a:r>
              <a:rPr sz="2500" spc="-45">
                <a:latin typeface="Calibri"/>
                <a:cs typeface="Calibri"/>
              </a:rPr>
              <a:t> </a:t>
            </a:r>
            <a:r>
              <a:rPr sz="2500">
                <a:latin typeface="Calibri"/>
                <a:cs typeface="Calibri"/>
              </a:rPr>
              <a:t>quantity</a:t>
            </a:r>
            <a:r>
              <a:rPr sz="2500" spc="-45">
                <a:latin typeface="Calibri"/>
                <a:cs typeface="Calibri"/>
              </a:rPr>
              <a:t> </a:t>
            </a:r>
            <a:r>
              <a:rPr sz="2500">
                <a:latin typeface="Calibri"/>
                <a:cs typeface="Calibri"/>
              </a:rPr>
              <a:t>of</a:t>
            </a:r>
            <a:r>
              <a:rPr sz="2500" spc="-40">
                <a:latin typeface="Calibri"/>
                <a:cs typeface="Calibri"/>
              </a:rPr>
              <a:t> </a:t>
            </a:r>
            <a:r>
              <a:rPr sz="2500">
                <a:latin typeface="Calibri"/>
                <a:cs typeface="Calibri"/>
              </a:rPr>
              <a:t>the</a:t>
            </a:r>
            <a:r>
              <a:rPr sz="2500" spc="-45">
                <a:latin typeface="Calibri"/>
                <a:cs typeface="Calibri"/>
              </a:rPr>
              <a:t> </a:t>
            </a:r>
            <a:r>
              <a:rPr sz="2500">
                <a:latin typeface="Calibri"/>
                <a:cs typeface="Calibri"/>
              </a:rPr>
              <a:t>good</a:t>
            </a:r>
            <a:r>
              <a:rPr sz="2500" spc="-45">
                <a:latin typeface="Calibri"/>
                <a:cs typeface="Calibri"/>
              </a:rPr>
              <a:t> </a:t>
            </a:r>
            <a:r>
              <a:rPr sz="2500">
                <a:latin typeface="Calibri"/>
                <a:cs typeface="Calibri"/>
              </a:rPr>
              <a:t>on</a:t>
            </a:r>
            <a:r>
              <a:rPr sz="2500" spc="-40">
                <a:latin typeface="Calibri"/>
                <a:cs typeface="Calibri"/>
              </a:rPr>
              <a:t> </a:t>
            </a:r>
            <a:r>
              <a:rPr sz="2500">
                <a:latin typeface="Calibri"/>
                <a:cs typeface="Calibri"/>
              </a:rPr>
              <a:t>the</a:t>
            </a:r>
            <a:r>
              <a:rPr sz="2500" spc="-45">
                <a:latin typeface="Calibri"/>
                <a:cs typeface="Calibri"/>
              </a:rPr>
              <a:t> </a:t>
            </a:r>
            <a:r>
              <a:rPr sz="2500" spc="-40">
                <a:latin typeface="Calibri"/>
                <a:cs typeface="Calibri"/>
              </a:rPr>
              <a:t>y-</a:t>
            </a:r>
            <a:r>
              <a:rPr sz="2500">
                <a:latin typeface="Calibri"/>
                <a:cs typeface="Calibri"/>
              </a:rPr>
              <a:t>axis</a:t>
            </a:r>
            <a:r>
              <a:rPr sz="2500" spc="-45">
                <a:latin typeface="Calibri"/>
                <a:cs typeface="Calibri"/>
              </a:rPr>
              <a:t> </a:t>
            </a:r>
            <a:r>
              <a:rPr sz="2500">
                <a:latin typeface="Calibri"/>
                <a:cs typeface="Calibri"/>
              </a:rPr>
              <a:t>is</a:t>
            </a:r>
            <a:r>
              <a:rPr sz="2500" spc="-45">
                <a:latin typeface="Calibri"/>
                <a:cs typeface="Calibri"/>
              </a:rPr>
              <a:t> </a:t>
            </a:r>
            <a:r>
              <a:rPr sz="2500" spc="-50">
                <a:latin typeface="Calibri"/>
                <a:cs typeface="Calibri"/>
              </a:rPr>
              <a:t>0</a:t>
            </a:r>
            <a:endParaRPr sz="2500">
              <a:latin typeface="Calibri"/>
              <a:cs typeface="Calibri"/>
            </a:endParaRPr>
          </a:p>
          <a:p>
            <a:pPr marL="926465" indent="-474980">
              <a:lnSpc>
                <a:spcPct val="100000"/>
              </a:lnSpc>
              <a:spcBef>
                <a:spcPts val="450"/>
              </a:spcBef>
              <a:buAutoNum type="alphaLcPeriod"/>
              <a:tabLst>
                <a:tab pos="926465" algn="l"/>
              </a:tabLst>
            </a:pPr>
            <a:r>
              <a:rPr sz="2500">
                <a:latin typeface="Calibri"/>
                <a:cs typeface="Calibri"/>
              </a:rPr>
              <a:t>In</a:t>
            </a:r>
            <a:r>
              <a:rPr sz="2500" spc="-60">
                <a:latin typeface="Calibri"/>
                <a:cs typeface="Calibri"/>
              </a:rPr>
              <a:t> </a:t>
            </a:r>
            <a:r>
              <a:rPr sz="2500">
                <a:latin typeface="Calibri"/>
                <a:cs typeface="Calibri"/>
              </a:rPr>
              <a:t>the</a:t>
            </a:r>
            <a:r>
              <a:rPr sz="2500" spc="-55">
                <a:latin typeface="Calibri"/>
                <a:cs typeface="Calibri"/>
              </a:rPr>
              <a:t> </a:t>
            </a:r>
            <a:r>
              <a:rPr sz="2500">
                <a:latin typeface="Calibri"/>
                <a:cs typeface="Calibri"/>
              </a:rPr>
              <a:t>middle</a:t>
            </a:r>
            <a:r>
              <a:rPr sz="2500" spc="-55">
                <a:latin typeface="Calibri"/>
                <a:cs typeface="Calibri"/>
              </a:rPr>
              <a:t> </a:t>
            </a:r>
            <a:r>
              <a:rPr sz="2500">
                <a:latin typeface="Calibri"/>
                <a:cs typeface="Calibri"/>
              </a:rPr>
              <a:t>of</a:t>
            </a:r>
            <a:r>
              <a:rPr sz="2500" spc="-60">
                <a:latin typeface="Calibri"/>
                <a:cs typeface="Calibri"/>
              </a:rPr>
              <a:t> </a:t>
            </a:r>
            <a:r>
              <a:rPr sz="2500">
                <a:latin typeface="Calibri"/>
                <a:cs typeface="Calibri"/>
              </a:rPr>
              <a:t>the</a:t>
            </a:r>
            <a:r>
              <a:rPr sz="2500" spc="-55">
                <a:latin typeface="Calibri"/>
                <a:cs typeface="Calibri"/>
              </a:rPr>
              <a:t> </a:t>
            </a:r>
            <a:r>
              <a:rPr sz="2500" spc="-10">
                <a:latin typeface="Calibri"/>
                <a:cs typeface="Calibri"/>
              </a:rPr>
              <a:t>indifference</a:t>
            </a:r>
            <a:r>
              <a:rPr sz="2500" spc="-55">
                <a:latin typeface="Calibri"/>
                <a:cs typeface="Calibri"/>
              </a:rPr>
              <a:t> </a:t>
            </a:r>
            <a:r>
              <a:rPr sz="2500" spc="-10">
                <a:latin typeface="Calibri"/>
                <a:cs typeface="Calibri"/>
              </a:rPr>
              <a:t>curve</a:t>
            </a:r>
            <a:endParaRPr sz="2500">
              <a:latin typeface="Calibri"/>
              <a:cs typeface="Calibri"/>
            </a:endParaRPr>
          </a:p>
          <a:p>
            <a:pPr marL="926465" indent="-442595">
              <a:lnSpc>
                <a:spcPct val="100000"/>
              </a:lnSpc>
              <a:spcBef>
                <a:spcPts val="450"/>
              </a:spcBef>
              <a:buAutoNum type="alphaLcPeriod"/>
              <a:tabLst>
                <a:tab pos="926465" algn="l"/>
              </a:tabLst>
            </a:pPr>
            <a:r>
              <a:rPr sz="2500">
                <a:latin typeface="Calibri"/>
                <a:cs typeface="Calibri"/>
              </a:rPr>
              <a:t>on</a:t>
            </a:r>
            <a:r>
              <a:rPr sz="2500" spc="-60">
                <a:latin typeface="Calibri"/>
                <a:cs typeface="Calibri"/>
              </a:rPr>
              <a:t> </a:t>
            </a:r>
            <a:r>
              <a:rPr sz="2500">
                <a:latin typeface="Calibri"/>
                <a:cs typeface="Calibri"/>
              </a:rPr>
              <a:t>the</a:t>
            </a:r>
            <a:r>
              <a:rPr sz="2500" spc="-55">
                <a:latin typeface="Calibri"/>
                <a:cs typeface="Calibri"/>
              </a:rPr>
              <a:t> </a:t>
            </a:r>
            <a:r>
              <a:rPr sz="2500" spc="-10">
                <a:latin typeface="Calibri"/>
                <a:cs typeface="Calibri"/>
              </a:rPr>
              <a:t>steeper</a:t>
            </a:r>
            <a:r>
              <a:rPr sz="2500" spc="-55">
                <a:latin typeface="Calibri"/>
                <a:cs typeface="Calibri"/>
              </a:rPr>
              <a:t> </a:t>
            </a:r>
            <a:r>
              <a:rPr sz="2500">
                <a:latin typeface="Calibri"/>
                <a:cs typeface="Calibri"/>
              </a:rPr>
              <a:t>side</a:t>
            </a:r>
            <a:r>
              <a:rPr sz="2500" spc="-55">
                <a:latin typeface="Calibri"/>
                <a:cs typeface="Calibri"/>
              </a:rPr>
              <a:t> </a:t>
            </a:r>
            <a:r>
              <a:rPr sz="2500">
                <a:latin typeface="Calibri"/>
                <a:cs typeface="Calibri"/>
              </a:rPr>
              <a:t>of</a:t>
            </a:r>
            <a:r>
              <a:rPr sz="2500" spc="-55">
                <a:latin typeface="Calibri"/>
                <a:cs typeface="Calibri"/>
              </a:rPr>
              <a:t> </a:t>
            </a:r>
            <a:r>
              <a:rPr sz="2500" spc="-10">
                <a:latin typeface="Calibri"/>
                <a:cs typeface="Calibri"/>
              </a:rPr>
              <a:t>indifference</a:t>
            </a:r>
            <a:r>
              <a:rPr sz="2500" spc="-55">
                <a:latin typeface="Calibri"/>
                <a:cs typeface="Calibri"/>
              </a:rPr>
              <a:t> </a:t>
            </a:r>
            <a:r>
              <a:rPr sz="2500" spc="-10">
                <a:latin typeface="Calibri"/>
                <a:cs typeface="Calibri"/>
              </a:rPr>
              <a:t>curve</a:t>
            </a:r>
            <a:endParaRPr sz="2500">
              <a:latin typeface="Calibri"/>
              <a:cs typeface="Calibri"/>
            </a:endParaRPr>
          </a:p>
          <a:p>
            <a:pPr marL="926465" indent="-474980">
              <a:lnSpc>
                <a:spcPct val="100000"/>
              </a:lnSpc>
              <a:spcBef>
                <a:spcPts val="450"/>
              </a:spcBef>
              <a:buAutoNum type="alphaLcPeriod"/>
              <a:tabLst>
                <a:tab pos="926465" algn="l"/>
              </a:tabLst>
            </a:pPr>
            <a:r>
              <a:rPr sz="2500">
                <a:latin typeface="Calibri"/>
                <a:cs typeface="Calibri"/>
              </a:rPr>
              <a:t>when</a:t>
            </a:r>
            <a:r>
              <a:rPr sz="2500" spc="-45">
                <a:latin typeface="Calibri"/>
                <a:cs typeface="Calibri"/>
              </a:rPr>
              <a:t> </a:t>
            </a:r>
            <a:r>
              <a:rPr sz="2500">
                <a:latin typeface="Calibri"/>
                <a:cs typeface="Calibri"/>
              </a:rPr>
              <a:t>the</a:t>
            </a:r>
            <a:r>
              <a:rPr sz="2500" spc="-45">
                <a:latin typeface="Calibri"/>
                <a:cs typeface="Calibri"/>
              </a:rPr>
              <a:t> </a:t>
            </a:r>
            <a:r>
              <a:rPr sz="2500">
                <a:latin typeface="Calibri"/>
                <a:cs typeface="Calibri"/>
              </a:rPr>
              <a:t>quantity</a:t>
            </a:r>
            <a:r>
              <a:rPr sz="2500" spc="-45">
                <a:latin typeface="Calibri"/>
                <a:cs typeface="Calibri"/>
              </a:rPr>
              <a:t> </a:t>
            </a:r>
            <a:r>
              <a:rPr sz="2500">
                <a:latin typeface="Calibri"/>
                <a:cs typeface="Calibri"/>
              </a:rPr>
              <a:t>of</a:t>
            </a:r>
            <a:r>
              <a:rPr sz="2500" spc="-45">
                <a:latin typeface="Calibri"/>
                <a:cs typeface="Calibri"/>
              </a:rPr>
              <a:t> </a:t>
            </a:r>
            <a:r>
              <a:rPr sz="2500">
                <a:latin typeface="Calibri"/>
                <a:cs typeface="Calibri"/>
              </a:rPr>
              <a:t>the</a:t>
            </a:r>
            <a:r>
              <a:rPr sz="2500" spc="-45">
                <a:latin typeface="Calibri"/>
                <a:cs typeface="Calibri"/>
              </a:rPr>
              <a:t> </a:t>
            </a:r>
            <a:r>
              <a:rPr sz="2500">
                <a:latin typeface="Calibri"/>
                <a:cs typeface="Calibri"/>
              </a:rPr>
              <a:t>good</a:t>
            </a:r>
            <a:r>
              <a:rPr sz="2500" spc="-45">
                <a:latin typeface="Calibri"/>
                <a:cs typeface="Calibri"/>
              </a:rPr>
              <a:t> </a:t>
            </a:r>
            <a:r>
              <a:rPr sz="2500">
                <a:latin typeface="Calibri"/>
                <a:cs typeface="Calibri"/>
              </a:rPr>
              <a:t>on</a:t>
            </a:r>
            <a:r>
              <a:rPr sz="2500" spc="-45">
                <a:latin typeface="Calibri"/>
                <a:cs typeface="Calibri"/>
              </a:rPr>
              <a:t> </a:t>
            </a:r>
            <a:r>
              <a:rPr sz="2500">
                <a:latin typeface="Calibri"/>
                <a:cs typeface="Calibri"/>
              </a:rPr>
              <a:t>the</a:t>
            </a:r>
            <a:r>
              <a:rPr sz="2500" spc="-45">
                <a:latin typeface="Calibri"/>
                <a:cs typeface="Calibri"/>
              </a:rPr>
              <a:t> </a:t>
            </a:r>
            <a:r>
              <a:rPr sz="2500" spc="-55">
                <a:latin typeface="Calibri"/>
                <a:cs typeface="Calibri"/>
              </a:rPr>
              <a:t>x-</a:t>
            </a:r>
            <a:r>
              <a:rPr sz="2500">
                <a:latin typeface="Calibri"/>
                <a:cs typeface="Calibri"/>
              </a:rPr>
              <a:t>axis</a:t>
            </a:r>
            <a:r>
              <a:rPr sz="2500" spc="-45">
                <a:latin typeface="Calibri"/>
                <a:cs typeface="Calibri"/>
              </a:rPr>
              <a:t> </a:t>
            </a:r>
            <a:r>
              <a:rPr sz="2500">
                <a:latin typeface="Calibri"/>
                <a:cs typeface="Calibri"/>
              </a:rPr>
              <a:t>is</a:t>
            </a:r>
            <a:r>
              <a:rPr sz="2500" spc="-45">
                <a:latin typeface="Calibri"/>
                <a:cs typeface="Calibri"/>
              </a:rPr>
              <a:t> </a:t>
            </a:r>
            <a:r>
              <a:rPr sz="2500">
                <a:latin typeface="Calibri"/>
                <a:cs typeface="Calibri"/>
              </a:rPr>
              <a:t>very</a:t>
            </a:r>
            <a:r>
              <a:rPr sz="2500" spc="-45">
                <a:latin typeface="Calibri"/>
                <a:cs typeface="Calibri"/>
              </a:rPr>
              <a:t> </a:t>
            </a:r>
            <a:r>
              <a:rPr sz="2500" spc="-20">
                <a:latin typeface="Calibri"/>
                <a:cs typeface="Calibri"/>
              </a:rPr>
              <a:t>high</a:t>
            </a:r>
            <a:endParaRPr sz="2500">
              <a:latin typeface="Calibri"/>
              <a:cs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object 2"/>
          <p:cNvGrpSpPr/>
          <p:nvPr/>
        </p:nvGrpSpPr>
        <p:grpSpPr>
          <a:xfrm>
            <a:off x="0" y="5087325"/>
            <a:ext cx="18288635" cy="5200015"/>
            <a:chOff x="0" y="5087325"/>
            <a:chExt cx="18288635" cy="5200015"/>
          </a:xfrm>
        </p:grpSpPr>
        <p:pic>
          <p:nvPicPr>
            <p:cNvPr id="3" name="object 3"/>
            <p:cNvPicPr/>
            <p:nvPr/>
          </p:nvPicPr>
          <p:blipFill>
            <a:blip r:embed="rId2" cstate="print"/>
            <a:stretch>
              <a:fillRect/>
            </a:stretch>
          </p:blipFill>
          <p:spPr>
            <a:xfrm>
              <a:off x="1981224" y="5087325"/>
              <a:ext cx="3746863" cy="3725927"/>
            </a:xfrm>
            <a:prstGeom prst="rect">
              <a:avLst/>
            </a:prstGeom>
          </p:spPr>
        </p:pic>
        <p:pic>
          <p:nvPicPr>
            <p:cNvPr id="4" name="object 4"/>
            <p:cNvPicPr/>
            <p:nvPr/>
          </p:nvPicPr>
          <p:blipFill>
            <a:blip r:embed="rId3" cstate="print"/>
            <a:stretch>
              <a:fillRect/>
            </a:stretch>
          </p:blipFill>
          <p:spPr>
            <a:xfrm>
              <a:off x="7126831" y="5160309"/>
              <a:ext cx="4066612" cy="3695715"/>
            </a:xfrm>
            <a:prstGeom prst="rect">
              <a:avLst/>
            </a:prstGeom>
          </p:spPr>
        </p:pic>
        <p:pic>
          <p:nvPicPr>
            <p:cNvPr id="5" name="object 5"/>
            <p:cNvPicPr/>
            <p:nvPr/>
          </p:nvPicPr>
          <p:blipFill>
            <a:blip r:embed="rId4" cstate="print"/>
            <a:stretch>
              <a:fillRect/>
            </a:stretch>
          </p:blipFill>
          <p:spPr>
            <a:xfrm>
              <a:off x="12065249" y="5228439"/>
              <a:ext cx="4115024" cy="3755808"/>
            </a:xfrm>
            <a:prstGeom prst="rect">
              <a:avLst/>
            </a:prstGeom>
          </p:spPr>
        </p:pic>
      </p:grpSp>
      <p:sp>
        <p:nvSpPr>
          <p:cNvPr id="6" name="object 6"/>
          <p:cNvSpPr txBox="1">
            <a:spLocks noGrp="1"/>
          </p:cNvSpPr>
          <p:nvPr>
            <p:ph type="title"/>
          </p:nvPr>
        </p:nvSpPr>
        <p:spPr>
          <a:prstGeom prst="rect">
            <a:avLst/>
          </a:prstGeom>
        </p:spPr>
        <p:txBody>
          <a:bodyPr vert="horz" wrap="square" lIns="0" tIns="446687" rIns="0" bIns="0" rtlCol="0">
            <a:spAutoFit/>
          </a:bodyPr>
          <a:lstStyle/>
          <a:p>
            <a:pPr marL="272415">
              <a:lnSpc>
                <a:spcPct val="100000"/>
              </a:lnSpc>
              <a:spcBef>
                <a:spcPts val="100"/>
              </a:spcBef>
            </a:pPr>
            <a:r>
              <a:t>9.</a:t>
            </a:r>
            <a:r>
              <a:rPr spc="-80"/>
              <a:t> </a:t>
            </a:r>
            <a:r>
              <a:t>Utility</a:t>
            </a:r>
            <a:r>
              <a:rPr spc="-75"/>
              <a:t> </a:t>
            </a:r>
            <a:r>
              <a:t>&amp;</a:t>
            </a:r>
            <a:r>
              <a:rPr spc="-75"/>
              <a:t> </a:t>
            </a:r>
            <a:r>
              <a:t>Demand</a:t>
            </a:r>
            <a:r>
              <a:rPr spc="-75"/>
              <a:t> </a:t>
            </a:r>
            <a:r>
              <a:t>-</a:t>
            </a:r>
            <a:r>
              <a:rPr spc="-75"/>
              <a:t> </a:t>
            </a:r>
            <a:r>
              <a:t>Degree</a:t>
            </a:r>
            <a:r>
              <a:rPr spc="-80"/>
              <a:t> </a:t>
            </a:r>
            <a:r>
              <a:t>of</a:t>
            </a:r>
            <a:r>
              <a:rPr spc="-75"/>
              <a:t> </a:t>
            </a:r>
            <a:r>
              <a:rPr spc="-10"/>
              <a:t>Substitutability</a:t>
            </a:r>
          </a:p>
        </p:txBody>
      </p:sp>
      <p:sp>
        <p:nvSpPr>
          <p:cNvPr id="7" name="object 7"/>
          <p:cNvSpPr txBox="1"/>
          <p:nvPr/>
        </p:nvSpPr>
        <p:spPr>
          <a:xfrm>
            <a:off x="1430258" y="2006699"/>
            <a:ext cx="9346565" cy="406400"/>
          </a:xfrm>
          <a:prstGeom prst="rect">
            <a:avLst/>
          </a:prstGeom>
        </p:spPr>
        <p:txBody>
          <a:bodyPr vert="horz" wrap="square" lIns="0" tIns="12700" rIns="0" bIns="0" rtlCol="0">
            <a:spAutoFit/>
          </a:bodyPr>
          <a:lstStyle/>
          <a:p>
            <a:pPr marL="432434" indent="-419734">
              <a:lnSpc>
                <a:spcPct val="100000"/>
              </a:lnSpc>
              <a:spcBef>
                <a:spcPts val="100"/>
              </a:spcBef>
              <a:buFont typeface="Arial"/>
              <a:buChar char="●"/>
              <a:tabLst>
                <a:tab pos="432434" algn="l"/>
              </a:tabLst>
            </a:pPr>
            <a:r>
              <a:rPr sz="2500" b="1">
                <a:latin typeface="Calibri"/>
                <a:cs typeface="Calibri"/>
              </a:rPr>
              <a:t>degree</a:t>
            </a:r>
            <a:r>
              <a:rPr sz="2500" b="1" spc="-80">
                <a:latin typeface="Calibri"/>
                <a:cs typeface="Calibri"/>
              </a:rPr>
              <a:t> </a:t>
            </a:r>
            <a:r>
              <a:rPr sz="2500" b="1">
                <a:latin typeface="Calibri"/>
                <a:cs typeface="Calibri"/>
              </a:rPr>
              <a:t>of</a:t>
            </a:r>
            <a:r>
              <a:rPr sz="2500" b="1" spc="-80">
                <a:latin typeface="Calibri"/>
                <a:cs typeface="Calibri"/>
              </a:rPr>
              <a:t> </a:t>
            </a:r>
            <a:r>
              <a:rPr sz="2500" b="1">
                <a:latin typeface="Calibri"/>
                <a:cs typeface="Calibri"/>
              </a:rPr>
              <a:t>substitutability</a:t>
            </a:r>
            <a:r>
              <a:rPr sz="2500">
                <a:latin typeface="Calibri"/>
                <a:cs typeface="Calibri"/>
              </a:rPr>
              <a:t>:</a:t>
            </a:r>
            <a:r>
              <a:rPr sz="2500" spc="-80">
                <a:latin typeface="Calibri"/>
                <a:cs typeface="Calibri"/>
              </a:rPr>
              <a:t> </a:t>
            </a:r>
            <a:r>
              <a:rPr sz="2500" spc="-10">
                <a:latin typeface="Calibri"/>
                <a:cs typeface="Calibri"/>
              </a:rPr>
              <a:t>affects</a:t>
            </a:r>
            <a:r>
              <a:rPr sz="2500" spc="-80">
                <a:latin typeface="Calibri"/>
                <a:cs typeface="Calibri"/>
              </a:rPr>
              <a:t> </a:t>
            </a:r>
            <a:r>
              <a:rPr sz="2500">
                <a:latin typeface="Calibri"/>
                <a:cs typeface="Calibri"/>
              </a:rPr>
              <a:t>the</a:t>
            </a:r>
            <a:r>
              <a:rPr sz="2500" spc="-80">
                <a:latin typeface="Calibri"/>
                <a:cs typeface="Calibri"/>
              </a:rPr>
              <a:t> </a:t>
            </a:r>
            <a:r>
              <a:rPr sz="2500">
                <a:latin typeface="Calibri"/>
                <a:cs typeface="Calibri"/>
              </a:rPr>
              <a:t>shape</a:t>
            </a:r>
            <a:r>
              <a:rPr sz="2500" spc="-75">
                <a:latin typeface="Calibri"/>
                <a:cs typeface="Calibri"/>
              </a:rPr>
              <a:t> </a:t>
            </a:r>
            <a:r>
              <a:rPr sz="2500">
                <a:latin typeface="Calibri"/>
                <a:cs typeface="Calibri"/>
              </a:rPr>
              <a:t>of</a:t>
            </a:r>
            <a:r>
              <a:rPr sz="2500" spc="-80">
                <a:latin typeface="Calibri"/>
                <a:cs typeface="Calibri"/>
              </a:rPr>
              <a:t> </a:t>
            </a:r>
            <a:r>
              <a:rPr sz="2500">
                <a:latin typeface="Calibri"/>
                <a:cs typeface="Calibri"/>
              </a:rPr>
              <a:t>the</a:t>
            </a:r>
            <a:r>
              <a:rPr sz="2500" spc="-80">
                <a:latin typeface="Calibri"/>
                <a:cs typeface="Calibri"/>
              </a:rPr>
              <a:t> </a:t>
            </a:r>
            <a:r>
              <a:rPr sz="2500" spc="-10">
                <a:latin typeface="Calibri"/>
                <a:cs typeface="Calibri"/>
              </a:rPr>
              <a:t>indifference</a:t>
            </a:r>
            <a:r>
              <a:rPr sz="2500" spc="-80">
                <a:latin typeface="Calibri"/>
                <a:cs typeface="Calibri"/>
              </a:rPr>
              <a:t> </a:t>
            </a:r>
            <a:r>
              <a:rPr sz="2500" spc="-10">
                <a:latin typeface="Calibri"/>
                <a:cs typeface="Calibri"/>
              </a:rPr>
              <a:t>curve</a:t>
            </a:r>
            <a:endParaRPr sz="2500">
              <a:latin typeface="Calibri"/>
              <a:cs typeface="Calibri"/>
            </a:endParaRPr>
          </a:p>
        </p:txBody>
      </p:sp>
      <p:graphicFrame>
        <p:nvGraphicFramePr>
          <p:cNvPr id="8" name="object 8"/>
          <p:cNvGraphicFramePr>
            <a:graphicFrameLocks noGrp="1"/>
          </p:cNvGraphicFramePr>
          <p:nvPr/>
        </p:nvGraphicFramePr>
        <p:xfrm>
          <a:off x="1315600" y="2737625"/>
          <a:ext cx="15647035" cy="2117090"/>
        </p:xfrm>
        <a:graphic>
          <a:graphicData uri="http://schemas.openxmlformats.org/drawingml/2006/table">
            <a:tbl>
              <a:tblPr firstRow="1" bandRow="1">
                <a:tableStyleId>{2D5ABB26-0587-4C30-8999-92F81FD0307C}</a:tableStyleId>
              </a:tblPr>
              <a:tblGrid>
                <a:gridCol w="5218430">
                  <a:extLst>
                    <a:ext uri="{9D8B030D-6E8A-4147-A177-3AD203B41FA5}">
                      <a16:colId xmlns:a16="http://schemas.microsoft.com/office/drawing/2014/main" val="20000"/>
                    </a:ext>
                  </a:extLst>
                </a:gridCol>
                <a:gridCol w="5218430">
                  <a:extLst>
                    <a:ext uri="{9D8B030D-6E8A-4147-A177-3AD203B41FA5}">
                      <a16:colId xmlns:a16="http://schemas.microsoft.com/office/drawing/2014/main" val="20001"/>
                    </a:ext>
                  </a:extLst>
                </a:gridCol>
                <a:gridCol w="5210175">
                  <a:extLst>
                    <a:ext uri="{9D8B030D-6E8A-4147-A177-3AD203B41FA5}">
                      <a16:colId xmlns:a16="http://schemas.microsoft.com/office/drawing/2014/main" val="20002"/>
                    </a:ext>
                  </a:extLst>
                </a:gridCol>
              </a:tblGrid>
              <a:tr h="532765">
                <a:tc>
                  <a:txBody>
                    <a:bodyPr/>
                    <a:lstStyle/>
                    <a:p>
                      <a:pPr algn="ctr">
                        <a:lnSpc>
                          <a:spcPct val="100000"/>
                        </a:lnSpc>
                        <a:spcBef>
                          <a:spcPts val="580"/>
                        </a:spcBef>
                      </a:pPr>
                      <a:r>
                        <a:rPr sz="2300" b="1">
                          <a:latin typeface="Calibri"/>
                          <a:cs typeface="Calibri"/>
                        </a:rPr>
                        <a:t>Ordinary</a:t>
                      </a:r>
                      <a:r>
                        <a:rPr sz="2300" b="1" spc="-105">
                          <a:latin typeface="Calibri"/>
                          <a:cs typeface="Calibri"/>
                        </a:rPr>
                        <a:t> </a:t>
                      </a:r>
                      <a:r>
                        <a:rPr sz="2300" b="1" spc="-10">
                          <a:latin typeface="Calibri"/>
                          <a:cs typeface="Calibri"/>
                        </a:rPr>
                        <a:t>Goods</a:t>
                      </a:r>
                      <a:endParaRPr sz="23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580"/>
                        </a:spcBef>
                      </a:pPr>
                      <a:r>
                        <a:rPr sz="2300" b="1" spc="-10">
                          <a:latin typeface="Calibri"/>
                          <a:cs typeface="Calibri"/>
                        </a:rPr>
                        <a:t>Perfect</a:t>
                      </a:r>
                      <a:r>
                        <a:rPr sz="2300" b="1" spc="-80">
                          <a:latin typeface="Calibri"/>
                          <a:cs typeface="Calibri"/>
                        </a:rPr>
                        <a:t> </a:t>
                      </a:r>
                      <a:r>
                        <a:rPr sz="2300" b="1" spc="-10">
                          <a:latin typeface="Calibri"/>
                          <a:cs typeface="Calibri"/>
                        </a:rPr>
                        <a:t>Substitutes</a:t>
                      </a:r>
                      <a:endParaRPr sz="23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580"/>
                        </a:spcBef>
                      </a:pPr>
                      <a:r>
                        <a:rPr sz="2300" b="1" spc="-10">
                          <a:latin typeface="Calibri"/>
                          <a:cs typeface="Calibri"/>
                        </a:rPr>
                        <a:t>Complements</a:t>
                      </a:r>
                      <a:endParaRPr sz="23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1584325">
                <a:tc>
                  <a:txBody>
                    <a:bodyPr/>
                    <a:lstStyle/>
                    <a:p>
                      <a:pPr marL="542925" marR="327025" indent="-405130">
                        <a:lnSpc>
                          <a:spcPct val="100000"/>
                        </a:lnSpc>
                        <a:spcBef>
                          <a:spcPts val="580"/>
                        </a:spcBef>
                        <a:buFont typeface="Arial MT"/>
                        <a:buChar char="●"/>
                        <a:tabLst>
                          <a:tab pos="542925" algn="l"/>
                        </a:tabLst>
                      </a:pPr>
                      <a:r>
                        <a:rPr sz="2300">
                          <a:latin typeface="Calibri"/>
                          <a:cs typeface="Calibri"/>
                        </a:rPr>
                        <a:t>goods</a:t>
                      </a:r>
                      <a:r>
                        <a:rPr sz="2300" spc="-85">
                          <a:latin typeface="Calibri"/>
                          <a:cs typeface="Calibri"/>
                        </a:rPr>
                        <a:t> </a:t>
                      </a:r>
                      <a:r>
                        <a:rPr sz="2300">
                          <a:latin typeface="Calibri"/>
                          <a:cs typeface="Calibri"/>
                        </a:rPr>
                        <a:t>that</a:t>
                      </a:r>
                      <a:r>
                        <a:rPr sz="2300" spc="-80">
                          <a:latin typeface="Calibri"/>
                          <a:cs typeface="Calibri"/>
                        </a:rPr>
                        <a:t> </a:t>
                      </a:r>
                      <a:r>
                        <a:rPr sz="2300">
                          <a:latin typeface="Calibri"/>
                          <a:cs typeface="Calibri"/>
                        </a:rPr>
                        <a:t>can</a:t>
                      </a:r>
                      <a:r>
                        <a:rPr sz="2300" spc="-80">
                          <a:latin typeface="Calibri"/>
                          <a:cs typeface="Calibri"/>
                        </a:rPr>
                        <a:t> </a:t>
                      </a:r>
                      <a:r>
                        <a:rPr sz="2300" spc="-10">
                          <a:latin typeface="Calibri"/>
                          <a:cs typeface="Calibri"/>
                        </a:rPr>
                        <a:t>substitute</a:t>
                      </a:r>
                      <a:r>
                        <a:rPr sz="2300" spc="-80">
                          <a:latin typeface="Calibri"/>
                          <a:cs typeface="Calibri"/>
                        </a:rPr>
                        <a:t> </a:t>
                      </a:r>
                      <a:r>
                        <a:rPr sz="2300">
                          <a:latin typeface="Calibri"/>
                          <a:cs typeface="Calibri"/>
                        </a:rPr>
                        <a:t>each</a:t>
                      </a:r>
                      <a:r>
                        <a:rPr sz="2300" spc="-80">
                          <a:latin typeface="Calibri"/>
                          <a:cs typeface="Calibri"/>
                        </a:rPr>
                        <a:t> </a:t>
                      </a:r>
                      <a:r>
                        <a:rPr sz="2300" spc="-10">
                          <a:latin typeface="Calibri"/>
                          <a:cs typeface="Calibri"/>
                        </a:rPr>
                        <a:t>other </a:t>
                      </a:r>
                      <a:r>
                        <a:rPr sz="2300">
                          <a:latin typeface="Calibri"/>
                          <a:cs typeface="Calibri"/>
                        </a:rPr>
                        <a:t>to</a:t>
                      </a:r>
                      <a:r>
                        <a:rPr sz="2300" spc="-50">
                          <a:latin typeface="Calibri"/>
                          <a:cs typeface="Calibri"/>
                        </a:rPr>
                        <a:t> </a:t>
                      </a:r>
                      <a:r>
                        <a:rPr sz="2300">
                          <a:latin typeface="Calibri"/>
                          <a:cs typeface="Calibri"/>
                        </a:rPr>
                        <a:t>a</a:t>
                      </a:r>
                      <a:r>
                        <a:rPr sz="2300" spc="-45">
                          <a:latin typeface="Calibri"/>
                          <a:cs typeface="Calibri"/>
                        </a:rPr>
                        <a:t> </a:t>
                      </a:r>
                      <a:r>
                        <a:rPr sz="2300">
                          <a:latin typeface="Calibri"/>
                          <a:cs typeface="Calibri"/>
                        </a:rPr>
                        <a:t>certain</a:t>
                      </a:r>
                      <a:r>
                        <a:rPr sz="2300" spc="-45">
                          <a:latin typeface="Calibri"/>
                          <a:cs typeface="Calibri"/>
                        </a:rPr>
                        <a:t> </a:t>
                      </a:r>
                      <a:r>
                        <a:rPr sz="2300" spc="-10">
                          <a:latin typeface="Calibri"/>
                          <a:cs typeface="Calibri"/>
                        </a:rPr>
                        <a:t>degree</a:t>
                      </a:r>
                      <a:endParaRPr sz="2300">
                        <a:latin typeface="Calibri"/>
                        <a:cs typeface="Calibri"/>
                      </a:endParaRPr>
                    </a:p>
                    <a:p>
                      <a:pPr marL="542290" indent="-404495">
                        <a:lnSpc>
                          <a:spcPct val="100000"/>
                        </a:lnSpc>
                        <a:buFont typeface="Arial MT"/>
                        <a:buChar char="●"/>
                        <a:tabLst>
                          <a:tab pos="542290" algn="l"/>
                        </a:tabLst>
                      </a:pPr>
                      <a:r>
                        <a:rPr sz="2300">
                          <a:latin typeface="Calibri"/>
                          <a:cs typeface="Calibri"/>
                        </a:rPr>
                        <a:t>eg.</a:t>
                      </a:r>
                      <a:r>
                        <a:rPr sz="2300" spc="-55">
                          <a:latin typeface="Calibri"/>
                          <a:cs typeface="Calibri"/>
                        </a:rPr>
                        <a:t> </a:t>
                      </a:r>
                      <a:r>
                        <a:rPr sz="2300">
                          <a:latin typeface="Calibri"/>
                          <a:cs typeface="Calibri"/>
                        </a:rPr>
                        <a:t>movie</a:t>
                      </a:r>
                      <a:r>
                        <a:rPr sz="2300" spc="-50">
                          <a:latin typeface="Calibri"/>
                          <a:cs typeface="Calibri"/>
                        </a:rPr>
                        <a:t> </a:t>
                      </a:r>
                      <a:r>
                        <a:rPr sz="2300">
                          <a:latin typeface="Calibri"/>
                          <a:cs typeface="Calibri"/>
                        </a:rPr>
                        <a:t>and</a:t>
                      </a:r>
                      <a:r>
                        <a:rPr sz="2300" spc="-50">
                          <a:latin typeface="Calibri"/>
                          <a:cs typeface="Calibri"/>
                        </a:rPr>
                        <a:t> </a:t>
                      </a:r>
                      <a:r>
                        <a:rPr sz="2300" spc="-20">
                          <a:latin typeface="Calibri"/>
                          <a:cs typeface="Calibri"/>
                        </a:rPr>
                        <a:t>coke</a:t>
                      </a:r>
                      <a:endParaRPr sz="23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542925" marR="367030" indent="-405130">
                        <a:lnSpc>
                          <a:spcPct val="100000"/>
                        </a:lnSpc>
                        <a:spcBef>
                          <a:spcPts val="580"/>
                        </a:spcBef>
                        <a:buFont typeface="Arial MT"/>
                        <a:buChar char="●"/>
                        <a:tabLst>
                          <a:tab pos="542925" algn="l"/>
                        </a:tabLst>
                      </a:pPr>
                      <a:r>
                        <a:rPr sz="2300">
                          <a:latin typeface="Calibri"/>
                          <a:cs typeface="Calibri"/>
                        </a:rPr>
                        <a:t>goods</a:t>
                      </a:r>
                      <a:r>
                        <a:rPr sz="2300" spc="-65">
                          <a:latin typeface="Calibri"/>
                          <a:cs typeface="Calibri"/>
                        </a:rPr>
                        <a:t> </a:t>
                      </a:r>
                      <a:r>
                        <a:rPr sz="2300">
                          <a:latin typeface="Calibri"/>
                          <a:cs typeface="Calibri"/>
                        </a:rPr>
                        <a:t>that</a:t>
                      </a:r>
                      <a:r>
                        <a:rPr sz="2300" spc="-60">
                          <a:latin typeface="Calibri"/>
                          <a:cs typeface="Calibri"/>
                        </a:rPr>
                        <a:t> </a:t>
                      </a:r>
                      <a:r>
                        <a:rPr sz="2300">
                          <a:latin typeface="Calibri"/>
                          <a:cs typeface="Calibri"/>
                        </a:rPr>
                        <a:t>can</a:t>
                      </a:r>
                      <a:r>
                        <a:rPr sz="2300" spc="-65">
                          <a:latin typeface="Calibri"/>
                          <a:cs typeface="Calibri"/>
                        </a:rPr>
                        <a:t> </a:t>
                      </a:r>
                      <a:r>
                        <a:rPr sz="2300">
                          <a:latin typeface="Calibri"/>
                          <a:cs typeface="Calibri"/>
                        </a:rPr>
                        <a:t>very</a:t>
                      </a:r>
                      <a:r>
                        <a:rPr sz="2300" spc="-60">
                          <a:latin typeface="Calibri"/>
                          <a:cs typeface="Calibri"/>
                        </a:rPr>
                        <a:t> </a:t>
                      </a:r>
                      <a:r>
                        <a:rPr sz="2300">
                          <a:latin typeface="Calibri"/>
                          <a:cs typeface="Calibri"/>
                        </a:rPr>
                        <a:t>easily</a:t>
                      </a:r>
                      <a:r>
                        <a:rPr sz="2300" spc="-65">
                          <a:latin typeface="Calibri"/>
                          <a:cs typeface="Calibri"/>
                        </a:rPr>
                        <a:t> </a:t>
                      </a:r>
                      <a:r>
                        <a:rPr sz="2300" spc="-10">
                          <a:latin typeface="Calibri"/>
                          <a:cs typeface="Calibri"/>
                        </a:rPr>
                        <a:t>substitute </a:t>
                      </a:r>
                      <a:r>
                        <a:rPr sz="2300">
                          <a:latin typeface="Calibri"/>
                          <a:cs typeface="Calibri"/>
                        </a:rPr>
                        <a:t>for</a:t>
                      </a:r>
                      <a:r>
                        <a:rPr sz="2300" spc="-65">
                          <a:latin typeface="Calibri"/>
                          <a:cs typeface="Calibri"/>
                        </a:rPr>
                        <a:t> </a:t>
                      </a:r>
                      <a:r>
                        <a:rPr sz="2300">
                          <a:latin typeface="Calibri"/>
                          <a:cs typeface="Calibri"/>
                        </a:rPr>
                        <a:t>each</a:t>
                      </a:r>
                      <a:r>
                        <a:rPr sz="2300" spc="-60">
                          <a:latin typeface="Calibri"/>
                          <a:cs typeface="Calibri"/>
                        </a:rPr>
                        <a:t> </a:t>
                      </a:r>
                      <a:r>
                        <a:rPr sz="2300" spc="-10">
                          <a:latin typeface="Calibri"/>
                          <a:cs typeface="Calibri"/>
                        </a:rPr>
                        <a:t>other</a:t>
                      </a:r>
                      <a:endParaRPr sz="2300">
                        <a:latin typeface="Calibri"/>
                        <a:cs typeface="Calibri"/>
                      </a:endParaRPr>
                    </a:p>
                    <a:p>
                      <a:pPr marL="542925" marR="544195" indent="-405130">
                        <a:lnSpc>
                          <a:spcPct val="100000"/>
                        </a:lnSpc>
                        <a:buFont typeface="Arial MT"/>
                        <a:buChar char="●"/>
                        <a:tabLst>
                          <a:tab pos="542925" algn="l"/>
                        </a:tabLst>
                      </a:pPr>
                      <a:r>
                        <a:rPr sz="2300">
                          <a:latin typeface="Calibri"/>
                          <a:cs typeface="Calibri"/>
                        </a:rPr>
                        <a:t>eg.</a:t>
                      </a:r>
                      <a:r>
                        <a:rPr sz="2300" spc="-55">
                          <a:latin typeface="Calibri"/>
                          <a:cs typeface="Calibri"/>
                        </a:rPr>
                        <a:t> </a:t>
                      </a:r>
                      <a:r>
                        <a:rPr sz="2300">
                          <a:latin typeface="Calibri"/>
                          <a:cs typeface="Calibri"/>
                        </a:rPr>
                        <a:t>pens</a:t>
                      </a:r>
                      <a:r>
                        <a:rPr sz="2300" spc="-50">
                          <a:latin typeface="Calibri"/>
                          <a:cs typeface="Calibri"/>
                        </a:rPr>
                        <a:t> </a:t>
                      </a:r>
                      <a:r>
                        <a:rPr sz="2300">
                          <a:latin typeface="Calibri"/>
                          <a:cs typeface="Calibri"/>
                        </a:rPr>
                        <a:t>from</a:t>
                      </a:r>
                      <a:r>
                        <a:rPr sz="2300" spc="-55">
                          <a:latin typeface="Calibri"/>
                          <a:cs typeface="Calibri"/>
                        </a:rPr>
                        <a:t> </a:t>
                      </a:r>
                      <a:r>
                        <a:rPr sz="2300" spc="-20">
                          <a:latin typeface="Calibri"/>
                          <a:cs typeface="Calibri"/>
                        </a:rPr>
                        <a:t>Superstore</a:t>
                      </a:r>
                      <a:r>
                        <a:rPr sz="2300" spc="-50">
                          <a:latin typeface="Calibri"/>
                          <a:cs typeface="Calibri"/>
                        </a:rPr>
                        <a:t> </a:t>
                      </a:r>
                      <a:r>
                        <a:rPr sz="2300">
                          <a:latin typeface="Calibri"/>
                          <a:cs typeface="Calibri"/>
                        </a:rPr>
                        <a:t>and</a:t>
                      </a:r>
                      <a:r>
                        <a:rPr sz="2300" spc="-55">
                          <a:latin typeface="Calibri"/>
                          <a:cs typeface="Calibri"/>
                        </a:rPr>
                        <a:t> </a:t>
                      </a:r>
                      <a:r>
                        <a:rPr sz="2300" spc="-20">
                          <a:latin typeface="Calibri"/>
                          <a:cs typeface="Calibri"/>
                        </a:rPr>
                        <a:t>pens </a:t>
                      </a:r>
                      <a:r>
                        <a:rPr sz="2300">
                          <a:latin typeface="Calibri"/>
                          <a:cs typeface="Calibri"/>
                        </a:rPr>
                        <a:t>from</a:t>
                      </a:r>
                      <a:r>
                        <a:rPr sz="2300" spc="-55">
                          <a:latin typeface="Calibri"/>
                          <a:cs typeface="Calibri"/>
                        </a:rPr>
                        <a:t> </a:t>
                      </a:r>
                      <a:r>
                        <a:rPr sz="2300" spc="-10">
                          <a:latin typeface="Calibri"/>
                          <a:cs typeface="Calibri"/>
                        </a:rPr>
                        <a:t>Walmart</a:t>
                      </a:r>
                      <a:endParaRPr sz="23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542290" marR="436245" indent="-405130">
                        <a:lnSpc>
                          <a:spcPct val="100000"/>
                        </a:lnSpc>
                        <a:spcBef>
                          <a:spcPts val="580"/>
                        </a:spcBef>
                        <a:buFont typeface="Arial MT"/>
                        <a:buChar char="●"/>
                        <a:tabLst>
                          <a:tab pos="542290" algn="l"/>
                        </a:tabLst>
                      </a:pPr>
                      <a:r>
                        <a:rPr sz="2300">
                          <a:latin typeface="Calibri"/>
                          <a:cs typeface="Calibri"/>
                        </a:rPr>
                        <a:t>goods</a:t>
                      </a:r>
                      <a:r>
                        <a:rPr sz="2300" spc="-85">
                          <a:latin typeface="Calibri"/>
                          <a:cs typeface="Calibri"/>
                        </a:rPr>
                        <a:t> </a:t>
                      </a:r>
                      <a:r>
                        <a:rPr sz="2300">
                          <a:latin typeface="Calibri"/>
                          <a:cs typeface="Calibri"/>
                        </a:rPr>
                        <a:t>that</a:t>
                      </a:r>
                      <a:r>
                        <a:rPr sz="2300" spc="-85">
                          <a:latin typeface="Calibri"/>
                          <a:cs typeface="Calibri"/>
                        </a:rPr>
                        <a:t> </a:t>
                      </a:r>
                      <a:r>
                        <a:rPr sz="2300" spc="-10">
                          <a:latin typeface="Calibri"/>
                          <a:cs typeface="Calibri"/>
                        </a:rPr>
                        <a:t>complement</a:t>
                      </a:r>
                      <a:r>
                        <a:rPr sz="2300" spc="-85">
                          <a:latin typeface="Calibri"/>
                          <a:cs typeface="Calibri"/>
                        </a:rPr>
                        <a:t> </a:t>
                      </a:r>
                      <a:r>
                        <a:rPr sz="2300">
                          <a:latin typeface="Calibri"/>
                          <a:cs typeface="Calibri"/>
                        </a:rPr>
                        <a:t>each</a:t>
                      </a:r>
                      <a:r>
                        <a:rPr sz="2300" spc="-85">
                          <a:latin typeface="Calibri"/>
                          <a:cs typeface="Calibri"/>
                        </a:rPr>
                        <a:t> </a:t>
                      </a:r>
                      <a:r>
                        <a:rPr sz="2300" spc="-10">
                          <a:latin typeface="Calibri"/>
                          <a:cs typeface="Calibri"/>
                        </a:rPr>
                        <a:t>other, </a:t>
                      </a:r>
                      <a:r>
                        <a:rPr sz="2300">
                          <a:latin typeface="Calibri"/>
                          <a:cs typeface="Calibri"/>
                        </a:rPr>
                        <a:t>can’t</a:t>
                      </a:r>
                      <a:r>
                        <a:rPr sz="2300" spc="-80">
                          <a:latin typeface="Calibri"/>
                          <a:cs typeface="Calibri"/>
                        </a:rPr>
                        <a:t> </a:t>
                      </a:r>
                      <a:r>
                        <a:rPr sz="2300">
                          <a:latin typeface="Calibri"/>
                          <a:cs typeface="Calibri"/>
                        </a:rPr>
                        <a:t>replace</a:t>
                      </a:r>
                      <a:r>
                        <a:rPr sz="2300" spc="-80">
                          <a:latin typeface="Calibri"/>
                          <a:cs typeface="Calibri"/>
                        </a:rPr>
                        <a:t> </a:t>
                      </a:r>
                      <a:r>
                        <a:rPr sz="2300">
                          <a:latin typeface="Calibri"/>
                          <a:cs typeface="Calibri"/>
                        </a:rPr>
                        <a:t>each</a:t>
                      </a:r>
                      <a:r>
                        <a:rPr sz="2300" spc="-80">
                          <a:latin typeface="Calibri"/>
                          <a:cs typeface="Calibri"/>
                        </a:rPr>
                        <a:t> </a:t>
                      </a:r>
                      <a:r>
                        <a:rPr sz="2300">
                          <a:latin typeface="Calibri"/>
                          <a:cs typeface="Calibri"/>
                        </a:rPr>
                        <a:t>other</a:t>
                      </a:r>
                      <a:r>
                        <a:rPr sz="2300" spc="-80">
                          <a:latin typeface="Calibri"/>
                          <a:cs typeface="Calibri"/>
                        </a:rPr>
                        <a:t> </a:t>
                      </a:r>
                      <a:r>
                        <a:rPr sz="2300">
                          <a:latin typeface="Calibri"/>
                          <a:cs typeface="Calibri"/>
                        </a:rPr>
                        <a:t>at</a:t>
                      </a:r>
                      <a:r>
                        <a:rPr sz="2300" spc="-80">
                          <a:latin typeface="Calibri"/>
                          <a:cs typeface="Calibri"/>
                        </a:rPr>
                        <a:t> </a:t>
                      </a:r>
                      <a:r>
                        <a:rPr sz="2300" spc="-25">
                          <a:latin typeface="Calibri"/>
                          <a:cs typeface="Calibri"/>
                        </a:rPr>
                        <a:t>all</a:t>
                      </a:r>
                      <a:endParaRPr sz="2300">
                        <a:latin typeface="Calibri"/>
                        <a:cs typeface="Calibri"/>
                      </a:endParaRPr>
                    </a:p>
                    <a:p>
                      <a:pPr marL="542290" indent="-404495">
                        <a:lnSpc>
                          <a:spcPct val="100000"/>
                        </a:lnSpc>
                        <a:buFont typeface="Arial MT"/>
                        <a:buChar char="●"/>
                        <a:tabLst>
                          <a:tab pos="542290" algn="l"/>
                        </a:tabLst>
                      </a:pPr>
                      <a:r>
                        <a:rPr sz="2300">
                          <a:latin typeface="Calibri"/>
                          <a:cs typeface="Calibri"/>
                        </a:rPr>
                        <a:t>eg.</a:t>
                      </a:r>
                      <a:r>
                        <a:rPr sz="2300" spc="-65">
                          <a:latin typeface="Calibri"/>
                          <a:cs typeface="Calibri"/>
                        </a:rPr>
                        <a:t> </a:t>
                      </a:r>
                      <a:r>
                        <a:rPr sz="2300">
                          <a:latin typeface="Calibri"/>
                          <a:cs typeface="Calibri"/>
                        </a:rPr>
                        <a:t>left</a:t>
                      </a:r>
                      <a:r>
                        <a:rPr sz="2300" spc="-60">
                          <a:latin typeface="Calibri"/>
                          <a:cs typeface="Calibri"/>
                        </a:rPr>
                        <a:t> </a:t>
                      </a:r>
                      <a:r>
                        <a:rPr sz="2300">
                          <a:latin typeface="Calibri"/>
                          <a:cs typeface="Calibri"/>
                        </a:rPr>
                        <a:t>and</a:t>
                      </a:r>
                      <a:r>
                        <a:rPr sz="2300" spc="-65">
                          <a:latin typeface="Calibri"/>
                          <a:cs typeface="Calibri"/>
                        </a:rPr>
                        <a:t> </a:t>
                      </a:r>
                      <a:r>
                        <a:rPr sz="2300">
                          <a:latin typeface="Calibri"/>
                          <a:cs typeface="Calibri"/>
                        </a:rPr>
                        <a:t>right</a:t>
                      </a:r>
                      <a:r>
                        <a:rPr sz="2300" spc="-60">
                          <a:latin typeface="Calibri"/>
                          <a:cs typeface="Calibri"/>
                        </a:rPr>
                        <a:t> </a:t>
                      </a:r>
                      <a:r>
                        <a:rPr sz="2300" spc="-10">
                          <a:latin typeface="Calibri"/>
                          <a:cs typeface="Calibri"/>
                        </a:rPr>
                        <a:t>sneakers</a:t>
                      </a:r>
                      <a:endParaRPr sz="2300">
                        <a:latin typeface="Calibri"/>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193400" y="2181950"/>
            <a:ext cx="6335399" cy="6335399"/>
          </a:xfrm>
          <a:prstGeom prst="rect">
            <a:avLst/>
          </a:prstGeom>
        </p:spPr>
      </p:pic>
      <p:sp>
        <p:nvSpPr>
          <p:cNvPr id="3" name="object 3"/>
          <p:cNvSpPr txBox="1">
            <a:spLocks noGrp="1"/>
          </p:cNvSpPr>
          <p:nvPr>
            <p:ph type="title"/>
          </p:nvPr>
        </p:nvSpPr>
        <p:spPr>
          <a:prstGeom prst="rect">
            <a:avLst/>
          </a:prstGeom>
        </p:spPr>
        <p:txBody>
          <a:bodyPr vert="horz" wrap="square" lIns="0" tIns="446687" rIns="0" bIns="0" rtlCol="0">
            <a:spAutoFit/>
          </a:bodyPr>
          <a:lstStyle/>
          <a:p>
            <a:pPr marL="272415">
              <a:lnSpc>
                <a:spcPct val="100000"/>
              </a:lnSpc>
              <a:spcBef>
                <a:spcPts val="100"/>
              </a:spcBef>
            </a:pPr>
            <a:r>
              <a:t>9.</a:t>
            </a:r>
            <a:r>
              <a:rPr spc="-95"/>
              <a:t> </a:t>
            </a:r>
            <a:r>
              <a:t>Utility</a:t>
            </a:r>
            <a:r>
              <a:rPr spc="-90"/>
              <a:t> </a:t>
            </a:r>
            <a:r>
              <a:t>&amp;</a:t>
            </a:r>
            <a:r>
              <a:rPr spc="-95"/>
              <a:t> </a:t>
            </a:r>
            <a:r>
              <a:t>Demand</a:t>
            </a:r>
            <a:r>
              <a:rPr spc="-95"/>
              <a:t> </a:t>
            </a:r>
            <a:r>
              <a:t>-</a:t>
            </a:r>
            <a:r>
              <a:rPr spc="-90"/>
              <a:t> </a:t>
            </a:r>
            <a:r>
              <a:t>Best</a:t>
            </a:r>
            <a:r>
              <a:rPr spc="-95"/>
              <a:t> </a:t>
            </a:r>
            <a:r>
              <a:rPr spc="-20"/>
              <a:t>Affordable</a:t>
            </a:r>
            <a:r>
              <a:rPr spc="-90"/>
              <a:t> </a:t>
            </a:r>
            <a:r>
              <a:rPr spc="-10"/>
              <a:t>Choice</a:t>
            </a:r>
          </a:p>
        </p:txBody>
      </p:sp>
      <p:sp>
        <p:nvSpPr>
          <p:cNvPr id="4" name="object 4"/>
          <p:cNvSpPr txBox="1"/>
          <p:nvPr/>
        </p:nvSpPr>
        <p:spPr>
          <a:xfrm>
            <a:off x="1320792" y="2182330"/>
            <a:ext cx="6938009" cy="1848485"/>
          </a:xfrm>
          <a:prstGeom prst="rect">
            <a:avLst/>
          </a:prstGeom>
        </p:spPr>
        <p:txBody>
          <a:bodyPr vert="horz" wrap="square" lIns="0" tIns="71755" rIns="0" bIns="0" rtlCol="0">
            <a:spAutoFit/>
          </a:bodyPr>
          <a:lstStyle/>
          <a:p>
            <a:pPr marL="440055" indent="-427355">
              <a:lnSpc>
                <a:spcPct val="100000"/>
              </a:lnSpc>
              <a:spcBef>
                <a:spcPts val="565"/>
              </a:spcBef>
              <a:buFont typeface="Arial"/>
              <a:buChar char="●"/>
              <a:tabLst>
                <a:tab pos="440055" algn="l"/>
              </a:tabLst>
            </a:pPr>
            <a:r>
              <a:rPr sz="2600" b="1" spc="-20">
                <a:latin typeface="Calibri"/>
                <a:cs typeface="Calibri"/>
              </a:rPr>
              <a:t>Characteristics</a:t>
            </a:r>
            <a:r>
              <a:rPr sz="2600" b="1" spc="-50">
                <a:latin typeface="Calibri"/>
                <a:cs typeface="Calibri"/>
              </a:rPr>
              <a:t> </a:t>
            </a:r>
            <a:r>
              <a:rPr sz="2600" b="1">
                <a:latin typeface="Calibri"/>
                <a:cs typeface="Calibri"/>
              </a:rPr>
              <a:t>of</a:t>
            </a:r>
            <a:r>
              <a:rPr sz="2600" b="1" spc="-45">
                <a:latin typeface="Calibri"/>
                <a:cs typeface="Calibri"/>
              </a:rPr>
              <a:t> </a:t>
            </a:r>
            <a:r>
              <a:rPr sz="2600" b="1">
                <a:latin typeface="Calibri"/>
                <a:cs typeface="Calibri"/>
              </a:rPr>
              <a:t>the</a:t>
            </a:r>
            <a:r>
              <a:rPr sz="2600" b="1" spc="-45">
                <a:latin typeface="Calibri"/>
                <a:cs typeface="Calibri"/>
              </a:rPr>
              <a:t> </a:t>
            </a:r>
            <a:r>
              <a:rPr sz="2600" b="1">
                <a:latin typeface="Calibri"/>
                <a:cs typeface="Calibri"/>
              </a:rPr>
              <a:t>best</a:t>
            </a:r>
            <a:r>
              <a:rPr sz="2600" b="1" spc="-45">
                <a:latin typeface="Calibri"/>
                <a:cs typeface="Calibri"/>
              </a:rPr>
              <a:t> </a:t>
            </a:r>
            <a:r>
              <a:rPr sz="2600" b="1" spc="-20">
                <a:latin typeface="Calibri"/>
                <a:cs typeface="Calibri"/>
              </a:rPr>
              <a:t>affordable</a:t>
            </a:r>
            <a:r>
              <a:rPr sz="2600" b="1" spc="-45">
                <a:latin typeface="Calibri"/>
                <a:cs typeface="Calibri"/>
              </a:rPr>
              <a:t> </a:t>
            </a:r>
            <a:r>
              <a:rPr sz="2600" b="1" spc="-10">
                <a:latin typeface="Calibri"/>
                <a:cs typeface="Calibri"/>
              </a:rPr>
              <a:t>choice</a:t>
            </a:r>
            <a:r>
              <a:rPr sz="2600" spc="-10">
                <a:latin typeface="Calibri"/>
                <a:cs typeface="Calibri"/>
              </a:rPr>
              <a:t>:</a:t>
            </a:r>
            <a:endParaRPr sz="2600">
              <a:latin typeface="Calibri"/>
              <a:cs typeface="Calibri"/>
            </a:endParaRPr>
          </a:p>
          <a:p>
            <a:pPr marL="897255" lvl="1" indent="-427355">
              <a:lnSpc>
                <a:spcPct val="100000"/>
              </a:lnSpc>
              <a:spcBef>
                <a:spcPts val="470"/>
              </a:spcBef>
              <a:buFont typeface="Arial MT"/>
              <a:buChar char="○"/>
              <a:tabLst>
                <a:tab pos="897255" algn="l"/>
              </a:tabLst>
            </a:pPr>
            <a:r>
              <a:rPr sz="2600">
                <a:latin typeface="Calibri"/>
                <a:cs typeface="Calibri"/>
              </a:rPr>
              <a:t>On</a:t>
            </a:r>
            <a:r>
              <a:rPr sz="2600" spc="-40">
                <a:latin typeface="Calibri"/>
                <a:cs typeface="Calibri"/>
              </a:rPr>
              <a:t> </a:t>
            </a:r>
            <a:r>
              <a:rPr sz="2600">
                <a:latin typeface="Calibri"/>
                <a:cs typeface="Calibri"/>
              </a:rPr>
              <a:t>the</a:t>
            </a:r>
            <a:r>
              <a:rPr sz="2600" spc="-35">
                <a:latin typeface="Calibri"/>
                <a:cs typeface="Calibri"/>
              </a:rPr>
              <a:t> </a:t>
            </a:r>
            <a:r>
              <a:rPr sz="2600">
                <a:latin typeface="Calibri"/>
                <a:cs typeface="Calibri"/>
              </a:rPr>
              <a:t>budget</a:t>
            </a:r>
            <a:r>
              <a:rPr sz="2600" spc="-40">
                <a:latin typeface="Calibri"/>
                <a:cs typeface="Calibri"/>
              </a:rPr>
              <a:t> </a:t>
            </a:r>
            <a:r>
              <a:rPr sz="2600">
                <a:latin typeface="Calibri"/>
                <a:cs typeface="Calibri"/>
              </a:rPr>
              <a:t>line</a:t>
            </a:r>
            <a:r>
              <a:rPr sz="2600" spc="-35">
                <a:latin typeface="Calibri"/>
                <a:cs typeface="Calibri"/>
              </a:rPr>
              <a:t> </a:t>
            </a:r>
            <a:r>
              <a:rPr sz="2600">
                <a:latin typeface="Calibri"/>
                <a:cs typeface="Calibri"/>
              </a:rPr>
              <a:t>(spent</a:t>
            </a:r>
            <a:r>
              <a:rPr sz="2600" spc="-40">
                <a:latin typeface="Calibri"/>
                <a:cs typeface="Calibri"/>
              </a:rPr>
              <a:t> </a:t>
            </a:r>
            <a:r>
              <a:rPr sz="2600">
                <a:latin typeface="Calibri"/>
                <a:cs typeface="Calibri"/>
              </a:rPr>
              <a:t>all</a:t>
            </a:r>
            <a:r>
              <a:rPr sz="2600" spc="-35">
                <a:latin typeface="Calibri"/>
                <a:cs typeface="Calibri"/>
              </a:rPr>
              <a:t> </a:t>
            </a:r>
            <a:r>
              <a:rPr sz="2600">
                <a:latin typeface="Calibri"/>
                <a:cs typeface="Calibri"/>
              </a:rPr>
              <a:t>of</a:t>
            </a:r>
            <a:r>
              <a:rPr sz="2600" spc="-40">
                <a:latin typeface="Calibri"/>
                <a:cs typeface="Calibri"/>
              </a:rPr>
              <a:t> </a:t>
            </a:r>
            <a:r>
              <a:rPr sz="2600">
                <a:latin typeface="Calibri"/>
                <a:cs typeface="Calibri"/>
              </a:rPr>
              <a:t>their</a:t>
            </a:r>
            <a:r>
              <a:rPr sz="2600" spc="-35">
                <a:latin typeface="Calibri"/>
                <a:cs typeface="Calibri"/>
              </a:rPr>
              <a:t> </a:t>
            </a:r>
            <a:r>
              <a:rPr sz="2600" spc="-10">
                <a:latin typeface="Calibri"/>
                <a:cs typeface="Calibri"/>
              </a:rPr>
              <a:t>income)</a:t>
            </a:r>
            <a:endParaRPr sz="2600">
              <a:latin typeface="Calibri"/>
              <a:cs typeface="Calibri"/>
            </a:endParaRPr>
          </a:p>
          <a:p>
            <a:pPr marL="897255" lvl="1" indent="-427355">
              <a:lnSpc>
                <a:spcPct val="100000"/>
              </a:lnSpc>
              <a:spcBef>
                <a:spcPts val="470"/>
              </a:spcBef>
              <a:buFont typeface="Arial MT"/>
              <a:buChar char="○"/>
              <a:tabLst>
                <a:tab pos="897255" algn="l"/>
              </a:tabLst>
            </a:pPr>
            <a:r>
              <a:rPr sz="2600">
                <a:latin typeface="Calibri"/>
                <a:cs typeface="Calibri"/>
              </a:rPr>
              <a:t>On</a:t>
            </a:r>
            <a:r>
              <a:rPr sz="2600" spc="-40">
                <a:latin typeface="Calibri"/>
                <a:cs typeface="Calibri"/>
              </a:rPr>
              <a:t> </a:t>
            </a:r>
            <a:r>
              <a:rPr sz="2600">
                <a:latin typeface="Calibri"/>
                <a:cs typeface="Calibri"/>
              </a:rPr>
              <a:t>the</a:t>
            </a:r>
            <a:r>
              <a:rPr sz="2600" spc="-40">
                <a:latin typeface="Calibri"/>
                <a:cs typeface="Calibri"/>
              </a:rPr>
              <a:t> </a:t>
            </a:r>
            <a:r>
              <a:rPr sz="2600">
                <a:latin typeface="Calibri"/>
                <a:cs typeface="Calibri"/>
              </a:rPr>
              <a:t>highest</a:t>
            </a:r>
            <a:r>
              <a:rPr sz="2600" spc="-35">
                <a:latin typeface="Calibri"/>
                <a:cs typeface="Calibri"/>
              </a:rPr>
              <a:t> </a:t>
            </a:r>
            <a:r>
              <a:rPr sz="2600" spc="-20">
                <a:latin typeface="Calibri"/>
                <a:cs typeface="Calibri"/>
              </a:rPr>
              <a:t>attainable</a:t>
            </a:r>
            <a:r>
              <a:rPr sz="2600" spc="-40">
                <a:latin typeface="Calibri"/>
                <a:cs typeface="Calibri"/>
              </a:rPr>
              <a:t> </a:t>
            </a:r>
            <a:r>
              <a:rPr sz="2600" spc="-10">
                <a:latin typeface="Calibri"/>
                <a:cs typeface="Calibri"/>
              </a:rPr>
              <a:t>indifference</a:t>
            </a:r>
            <a:r>
              <a:rPr sz="2600" spc="-40">
                <a:latin typeface="Calibri"/>
                <a:cs typeface="Calibri"/>
              </a:rPr>
              <a:t> </a:t>
            </a:r>
            <a:r>
              <a:rPr sz="2600" spc="-10">
                <a:latin typeface="Calibri"/>
                <a:cs typeface="Calibri"/>
              </a:rPr>
              <a:t>curve</a:t>
            </a:r>
            <a:endParaRPr sz="2600">
              <a:latin typeface="Calibri"/>
              <a:cs typeface="Calibri"/>
            </a:endParaRPr>
          </a:p>
          <a:p>
            <a:pPr marL="897255" lvl="1" indent="-427355">
              <a:lnSpc>
                <a:spcPct val="100000"/>
              </a:lnSpc>
              <a:spcBef>
                <a:spcPts val="465"/>
              </a:spcBef>
              <a:buFont typeface="Arial MT"/>
              <a:buChar char="○"/>
              <a:tabLst>
                <a:tab pos="897255" algn="l"/>
              </a:tabLst>
            </a:pPr>
            <a:r>
              <a:rPr sz="2600">
                <a:latin typeface="Calibri"/>
                <a:cs typeface="Calibri"/>
              </a:rPr>
              <a:t>MRS</a:t>
            </a:r>
            <a:r>
              <a:rPr sz="2600" spc="-40">
                <a:latin typeface="Calibri"/>
                <a:cs typeface="Calibri"/>
              </a:rPr>
              <a:t> </a:t>
            </a:r>
            <a:r>
              <a:rPr sz="2600">
                <a:latin typeface="Calibri"/>
                <a:cs typeface="Calibri"/>
              </a:rPr>
              <a:t>=</a:t>
            </a:r>
            <a:r>
              <a:rPr sz="2600" spc="-35">
                <a:latin typeface="Calibri"/>
                <a:cs typeface="Calibri"/>
              </a:rPr>
              <a:t> </a:t>
            </a:r>
            <a:r>
              <a:rPr sz="2600">
                <a:latin typeface="Calibri"/>
                <a:cs typeface="Calibri"/>
              </a:rPr>
              <a:t>the</a:t>
            </a:r>
            <a:r>
              <a:rPr sz="2600" spc="-35">
                <a:latin typeface="Calibri"/>
                <a:cs typeface="Calibri"/>
              </a:rPr>
              <a:t> </a:t>
            </a:r>
            <a:r>
              <a:rPr sz="2600" spc="-10">
                <a:latin typeface="Calibri"/>
                <a:cs typeface="Calibri"/>
              </a:rPr>
              <a:t>relative</a:t>
            </a:r>
            <a:r>
              <a:rPr sz="2600" spc="-35">
                <a:latin typeface="Calibri"/>
                <a:cs typeface="Calibri"/>
              </a:rPr>
              <a:t> </a:t>
            </a:r>
            <a:r>
              <a:rPr sz="2600">
                <a:latin typeface="Calibri"/>
                <a:cs typeface="Calibri"/>
              </a:rPr>
              <a:t>price</a:t>
            </a:r>
            <a:r>
              <a:rPr sz="2600" spc="-35">
                <a:latin typeface="Calibri"/>
                <a:cs typeface="Calibri"/>
              </a:rPr>
              <a:t> </a:t>
            </a:r>
            <a:r>
              <a:rPr sz="2600">
                <a:latin typeface="Calibri"/>
                <a:cs typeface="Calibri"/>
              </a:rPr>
              <a:t>of</a:t>
            </a:r>
            <a:r>
              <a:rPr sz="2600" spc="-35">
                <a:latin typeface="Calibri"/>
                <a:cs typeface="Calibri"/>
              </a:rPr>
              <a:t> </a:t>
            </a:r>
            <a:r>
              <a:rPr sz="2600">
                <a:latin typeface="Calibri"/>
                <a:cs typeface="Calibri"/>
              </a:rPr>
              <a:t>the</a:t>
            </a:r>
            <a:r>
              <a:rPr sz="2600" spc="-35">
                <a:latin typeface="Calibri"/>
                <a:cs typeface="Calibri"/>
              </a:rPr>
              <a:t> </a:t>
            </a:r>
            <a:r>
              <a:rPr sz="2600">
                <a:latin typeface="Calibri"/>
                <a:cs typeface="Calibri"/>
              </a:rPr>
              <a:t>2</a:t>
            </a:r>
            <a:r>
              <a:rPr sz="2600" spc="-35">
                <a:latin typeface="Calibri"/>
                <a:cs typeface="Calibri"/>
              </a:rPr>
              <a:t> </a:t>
            </a:r>
            <a:r>
              <a:rPr sz="2600" spc="-10">
                <a:latin typeface="Calibri"/>
                <a:cs typeface="Calibri"/>
              </a:rPr>
              <a:t>goods</a:t>
            </a:r>
            <a:endParaRPr sz="2600">
              <a:latin typeface="Calibri"/>
              <a:cs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546975" y="183374"/>
            <a:ext cx="4298998" cy="8725274"/>
          </a:xfrm>
          <a:prstGeom prst="rect">
            <a:avLst/>
          </a:prstGeom>
        </p:spPr>
      </p:pic>
      <p:sp>
        <p:nvSpPr>
          <p:cNvPr id="3" name="object 3"/>
          <p:cNvSpPr txBox="1">
            <a:spLocks noGrp="1"/>
          </p:cNvSpPr>
          <p:nvPr>
            <p:ph type="title"/>
          </p:nvPr>
        </p:nvSpPr>
        <p:spPr>
          <a:prstGeom prst="rect">
            <a:avLst/>
          </a:prstGeom>
        </p:spPr>
        <p:txBody>
          <a:bodyPr vert="horz" wrap="square" lIns="0" tIns="446687" rIns="0" bIns="0" rtlCol="0">
            <a:spAutoFit/>
          </a:bodyPr>
          <a:lstStyle/>
          <a:p>
            <a:pPr marL="272415">
              <a:lnSpc>
                <a:spcPct val="100000"/>
              </a:lnSpc>
              <a:spcBef>
                <a:spcPts val="100"/>
              </a:spcBef>
            </a:pPr>
            <a:r>
              <a:t>9.</a:t>
            </a:r>
            <a:r>
              <a:rPr spc="-80"/>
              <a:t> </a:t>
            </a:r>
            <a:r>
              <a:t>Utility</a:t>
            </a:r>
            <a:r>
              <a:rPr spc="-80"/>
              <a:t> </a:t>
            </a:r>
            <a:r>
              <a:t>&amp;</a:t>
            </a:r>
            <a:r>
              <a:rPr spc="-80"/>
              <a:t> </a:t>
            </a:r>
            <a:r>
              <a:t>Demand</a:t>
            </a:r>
            <a:r>
              <a:rPr spc="-80"/>
              <a:t> </a:t>
            </a:r>
            <a:r>
              <a:t>-</a:t>
            </a:r>
            <a:r>
              <a:rPr spc="-80"/>
              <a:t> </a:t>
            </a:r>
            <a:r>
              <a:t>Price</a:t>
            </a:r>
            <a:r>
              <a:rPr spc="-80"/>
              <a:t> </a:t>
            </a:r>
            <a:r>
              <a:rPr spc="-10"/>
              <a:t>Effect</a:t>
            </a:r>
          </a:p>
        </p:txBody>
      </p:sp>
      <p:sp>
        <p:nvSpPr>
          <p:cNvPr id="4" name="object 4"/>
          <p:cNvSpPr txBox="1"/>
          <p:nvPr/>
        </p:nvSpPr>
        <p:spPr>
          <a:xfrm>
            <a:off x="1320792" y="2043647"/>
            <a:ext cx="7080884" cy="3591560"/>
          </a:xfrm>
          <a:prstGeom prst="rect">
            <a:avLst/>
          </a:prstGeom>
        </p:spPr>
        <p:txBody>
          <a:bodyPr vert="horz" wrap="square" lIns="0" tIns="12700" rIns="0" bIns="0" rtlCol="0">
            <a:spAutoFit/>
          </a:bodyPr>
          <a:lstStyle/>
          <a:p>
            <a:pPr marL="440055" marR="5080" indent="-427990">
              <a:lnSpc>
                <a:spcPct val="150000"/>
              </a:lnSpc>
              <a:spcBef>
                <a:spcPts val="100"/>
              </a:spcBef>
              <a:buFont typeface="Arial"/>
              <a:buChar char="●"/>
              <a:tabLst>
                <a:tab pos="440055" algn="l"/>
              </a:tabLst>
            </a:pPr>
            <a:r>
              <a:rPr sz="2600" b="1">
                <a:latin typeface="Calibri"/>
                <a:cs typeface="Calibri"/>
              </a:rPr>
              <a:t>Price</a:t>
            </a:r>
            <a:r>
              <a:rPr sz="2600" b="1" spc="-45">
                <a:latin typeface="Calibri"/>
                <a:cs typeface="Calibri"/>
              </a:rPr>
              <a:t> </a:t>
            </a:r>
            <a:r>
              <a:rPr sz="2600" b="1" spc="-10">
                <a:latin typeface="Calibri"/>
                <a:cs typeface="Calibri"/>
              </a:rPr>
              <a:t>Effect:</a:t>
            </a:r>
            <a:r>
              <a:rPr sz="2600" b="1" spc="-25">
                <a:latin typeface="Calibri"/>
                <a:cs typeface="Calibri"/>
              </a:rPr>
              <a:t> </a:t>
            </a:r>
            <a:r>
              <a:rPr sz="2600">
                <a:latin typeface="Calibri"/>
                <a:cs typeface="Calibri"/>
              </a:rPr>
              <a:t>when</a:t>
            </a:r>
            <a:r>
              <a:rPr sz="2600" spc="-35">
                <a:latin typeface="Calibri"/>
                <a:cs typeface="Calibri"/>
              </a:rPr>
              <a:t> </a:t>
            </a:r>
            <a:r>
              <a:rPr sz="2600">
                <a:latin typeface="Calibri"/>
                <a:cs typeface="Calibri"/>
              </a:rPr>
              <a:t>a</a:t>
            </a:r>
            <a:r>
              <a:rPr sz="2600" spc="-30">
                <a:latin typeface="Calibri"/>
                <a:cs typeface="Calibri"/>
              </a:rPr>
              <a:t> </a:t>
            </a:r>
            <a:r>
              <a:rPr sz="2600">
                <a:latin typeface="Calibri"/>
                <a:cs typeface="Calibri"/>
              </a:rPr>
              <a:t>change</a:t>
            </a:r>
            <a:r>
              <a:rPr sz="2600" spc="-35">
                <a:latin typeface="Calibri"/>
                <a:cs typeface="Calibri"/>
              </a:rPr>
              <a:t> </a:t>
            </a:r>
            <a:r>
              <a:rPr sz="2600">
                <a:latin typeface="Calibri"/>
                <a:cs typeface="Calibri"/>
              </a:rPr>
              <a:t>in</a:t>
            </a:r>
            <a:r>
              <a:rPr sz="2600" spc="-35">
                <a:latin typeface="Calibri"/>
                <a:cs typeface="Calibri"/>
              </a:rPr>
              <a:t> </a:t>
            </a:r>
            <a:r>
              <a:rPr sz="2600">
                <a:latin typeface="Calibri"/>
                <a:cs typeface="Calibri"/>
              </a:rPr>
              <a:t>the</a:t>
            </a:r>
            <a:r>
              <a:rPr sz="2600" spc="-30">
                <a:latin typeface="Calibri"/>
                <a:cs typeface="Calibri"/>
              </a:rPr>
              <a:t> </a:t>
            </a:r>
            <a:r>
              <a:rPr sz="2600">
                <a:latin typeface="Calibri"/>
                <a:cs typeface="Calibri"/>
              </a:rPr>
              <a:t>price</a:t>
            </a:r>
            <a:r>
              <a:rPr sz="2600" spc="-35">
                <a:latin typeface="Calibri"/>
                <a:cs typeface="Calibri"/>
              </a:rPr>
              <a:t> </a:t>
            </a:r>
            <a:r>
              <a:rPr sz="2600">
                <a:latin typeface="Calibri"/>
                <a:cs typeface="Calibri"/>
              </a:rPr>
              <a:t>of</a:t>
            </a:r>
            <a:r>
              <a:rPr sz="2600" spc="-35">
                <a:latin typeface="Calibri"/>
                <a:cs typeface="Calibri"/>
              </a:rPr>
              <a:t> </a:t>
            </a:r>
            <a:r>
              <a:rPr sz="2600">
                <a:latin typeface="Calibri"/>
                <a:cs typeface="Calibri"/>
              </a:rPr>
              <a:t>a</a:t>
            </a:r>
            <a:r>
              <a:rPr sz="2600" spc="-30">
                <a:latin typeface="Calibri"/>
                <a:cs typeface="Calibri"/>
              </a:rPr>
              <a:t> </a:t>
            </a:r>
            <a:r>
              <a:rPr sz="2600" spc="-20">
                <a:latin typeface="Calibri"/>
                <a:cs typeface="Calibri"/>
              </a:rPr>
              <a:t>good </a:t>
            </a:r>
            <a:r>
              <a:rPr sz="2600">
                <a:latin typeface="Calibri"/>
                <a:cs typeface="Calibri"/>
              </a:rPr>
              <a:t>affects</a:t>
            </a:r>
            <a:r>
              <a:rPr sz="2600" spc="-65">
                <a:latin typeface="Calibri"/>
                <a:cs typeface="Calibri"/>
              </a:rPr>
              <a:t> </a:t>
            </a:r>
            <a:r>
              <a:rPr sz="2600">
                <a:latin typeface="Calibri"/>
                <a:cs typeface="Calibri"/>
              </a:rPr>
              <a:t>the</a:t>
            </a:r>
            <a:r>
              <a:rPr sz="2600" spc="-60">
                <a:latin typeface="Calibri"/>
                <a:cs typeface="Calibri"/>
              </a:rPr>
              <a:t> </a:t>
            </a:r>
            <a:r>
              <a:rPr sz="2600">
                <a:latin typeface="Calibri"/>
                <a:cs typeface="Calibri"/>
              </a:rPr>
              <a:t>quantity</a:t>
            </a:r>
            <a:r>
              <a:rPr sz="2600" spc="-60">
                <a:latin typeface="Calibri"/>
                <a:cs typeface="Calibri"/>
              </a:rPr>
              <a:t> </a:t>
            </a:r>
            <a:r>
              <a:rPr sz="2600">
                <a:latin typeface="Calibri"/>
                <a:cs typeface="Calibri"/>
              </a:rPr>
              <a:t>of</a:t>
            </a:r>
            <a:r>
              <a:rPr sz="2600" spc="-60">
                <a:latin typeface="Calibri"/>
                <a:cs typeface="Calibri"/>
              </a:rPr>
              <a:t> </a:t>
            </a:r>
            <a:r>
              <a:rPr sz="2600">
                <a:latin typeface="Calibri"/>
                <a:cs typeface="Calibri"/>
              </a:rPr>
              <a:t>the</a:t>
            </a:r>
            <a:r>
              <a:rPr sz="2600" spc="-60">
                <a:latin typeface="Calibri"/>
                <a:cs typeface="Calibri"/>
              </a:rPr>
              <a:t> </a:t>
            </a:r>
            <a:r>
              <a:rPr sz="2600">
                <a:latin typeface="Calibri"/>
                <a:cs typeface="Calibri"/>
              </a:rPr>
              <a:t>good</a:t>
            </a:r>
            <a:r>
              <a:rPr sz="2600" spc="-60">
                <a:latin typeface="Calibri"/>
                <a:cs typeface="Calibri"/>
              </a:rPr>
              <a:t> </a:t>
            </a:r>
            <a:r>
              <a:rPr sz="2600" spc="-10">
                <a:latin typeface="Calibri"/>
                <a:cs typeface="Calibri"/>
              </a:rPr>
              <a:t>consumed</a:t>
            </a:r>
            <a:endParaRPr sz="2600">
              <a:latin typeface="Calibri"/>
              <a:cs typeface="Calibri"/>
            </a:endParaRPr>
          </a:p>
          <a:p>
            <a:pPr marL="440055" marR="551180" indent="-427990">
              <a:lnSpc>
                <a:spcPct val="150000"/>
              </a:lnSpc>
              <a:buFont typeface="Arial MT"/>
              <a:buChar char="●"/>
              <a:tabLst>
                <a:tab pos="440055" algn="l"/>
              </a:tabLst>
            </a:pPr>
            <a:r>
              <a:rPr sz="2600">
                <a:latin typeface="Calibri"/>
                <a:cs typeface="Calibri"/>
              </a:rPr>
              <a:t>Price</a:t>
            </a:r>
            <a:r>
              <a:rPr sz="2600" spc="-45">
                <a:latin typeface="Calibri"/>
                <a:cs typeface="Calibri"/>
              </a:rPr>
              <a:t> </a:t>
            </a:r>
            <a:r>
              <a:rPr sz="2600">
                <a:latin typeface="Calibri"/>
                <a:cs typeface="Calibri"/>
              </a:rPr>
              <a:t>changes</a:t>
            </a:r>
            <a:r>
              <a:rPr sz="2600" spc="-40">
                <a:latin typeface="Calibri"/>
                <a:cs typeface="Calibri"/>
              </a:rPr>
              <a:t> </a:t>
            </a:r>
            <a:r>
              <a:rPr sz="2600">
                <a:latin typeface="Calibri"/>
                <a:cs typeface="Calibri"/>
              </a:rPr>
              <a:t>&gt;</a:t>
            </a:r>
            <a:r>
              <a:rPr sz="2600" spc="-45">
                <a:latin typeface="Calibri"/>
                <a:cs typeface="Calibri"/>
              </a:rPr>
              <a:t> </a:t>
            </a:r>
            <a:r>
              <a:rPr sz="2600" spc="-10">
                <a:latin typeface="Calibri"/>
                <a:cs typeface="Calibri"/>
              </a:rPr>
              <a:t>relative</a:t>
            </a:r>
            <a:r>
              <a:rPr sz="2600" spc="-40">
                <a:latin typeface="Calibri"/>
                <a:cs typeface="Calibri"/>
              </a:rPr>
              <a:t> </a:t>
            </a:r>
            <a:r>
              <a:rPr sz="2600">
                <a:latin typeface="Calibri"/>
                <a:cs typeface="Calibri"/>
              </a:rPr>
              <a:t>price</a:t>
            </a:r>
            <a:r>
              <a:rPr sz="2600" spc="-40">
                <a:latin typeface="Calibri"/>
                <a:cs typeface="Calibri"/>
              </a:rPr>
              <a:t> </a:t>
            </a:r>
            <a:r>
              <a:rPr sz="2600">
                <a:latin typeface="Calibri"/>
                <a:cs typeface="Calibri"/>
              </a:rPr>
              <a:t>changes</a:t>
            </a:r>
            <a:r>
              <a:rPr sz="2600" spc="-45">
                <a:latin typeface="Calibri"/>
                <a:cs typeface="Calibri"/>
              </a:rPr>
              <a:t> </a:t>
            </a:r>
            <a:r>
              <a:rPr sz="2600">
                <a:latin typeface="Calibri"/>
                <a:cs typeface="Calibri"/>
              </a:rPr>
              <a:t>&gt;</a:t>
            </a:r>
            <a:r>
              <a:rPr sz="2600" spc="-40">
                <a:latin typeface="Calibri"/>
                <a:cs typeface="Calibri"/>
              </a:rPr>
              <a:t> </a:t>
            </a:r>
            <a:r>
              <a:rPr sz="2600" spc="-10">
                <a:latin typeface="Calibri"/>
                <a:cs typeface="Calibri"/>
              </a:rPr>
              <a:t>slope </a:t>
            </a:r>
            <a:r>
              <a:rPr sz="2600">
                <a:latin typeface="Calibri"/>
                <a:cs typeface="Calibri"/>
              </a:rPr>
              <a:t>changes</a:t>
            </a:r>
            <a:r>
              <a:rPr sz="2600" spc="-55">
                <a:latin typeface="Calibri"/>
                <a:cs typeface="Calibri"/>
              </a:rPr>
              <a:t> </a:t>
            </a:r>
            <a:r>
              <a:rPr sz="2600">
                <a:latin typeface="Calibri"/>
                <a:cs typeface="Calibri"/>
              </a:rPr>
              <a:t>&gt;</a:t>
            </a:r>
            <a:r>
              <a:rPr sz="2600" spc="-50">
                <a:latin typeface="Calibri"/>
                <a:cs typeface="Calibri"/>
              </a:rPr>
              <a:t> </a:t>
            </a:r>
            <a:r>
              <a:rPr sz="2600">
                <a:latin typeface="Calibri"/>
                <a:cs typeface="Calibri"/>
              </a:rPr>
              <a:t>best</a:t>
            </a:r>
            <a:r>
              <a:rPr sz="2600" spc="-50">
                <a:latin typeface="Calibri"/>
                <a:cs typeface="Calibri"/>
              </a:rPr>
              <a:t> </a:t>
            </a:r>
            <a:r>
              <a:rPr sz="2600" spc="-10">
                <a:latin typeface="Calibri"/>
                <a:cs typeface="Calibri"/>
              </a:rPr>
              <a:t>affordable</a:t>
            </a:r>
            <a:r>
              <a:rPr sz="2600" spc="-55">
                <a:latin typeface="Calibri"/>
                <a:cs typeface="Calibri"/>
              </a:rPr>
              <a:t> </a:t>
            </a:r>
            <a:r>
              <a:rPr sz="2600">
                <a:latin typeface="Calibri"/>
                <a:cs typeface="Calibri"/>
              </a:rPr>
              <a:t>choice</a:t>
            </a:r>
            <a:r>
              <a:rPr sz="2600" spc="-50">
                <a:latin typeface="Calibri"/>
                <a:cs typeface="Calibri"/>
              </a:rPr>
              <a:t> </a:t>
            </a:r>
            <a:r>
              <a:rPr sz="2600" spc="-10">
                <a:latin typeface="Calibri"/>
                <a:cs typeface="Calibri"/>
              </a:rPr>
              <a:t>changes</a:t>
            </a:r>
            <a:endParaRPr sz="2600">
              <a:latin typeface="Calibri"/>
              <a:cs typeface="Calibri"/>
            </a:endParaRPr>
          </a:p>
          <a:p>
            <a:pPr marL="440055" marR="611505" indent="-427990">
              <a:lnSpc>
                <a:spcPct val="150000"/>
              </a:lnSpc>
              <a:buFont typeface="Arial MT"/>
              <a:buChar char="●"/>
              <a:tabLst>
                <a:tab pos="440055" algn="l"/>
              </a:tabLst>
            </a:pPr>
            <a:r>
              <a:rPr sz="2600">
                <a:latin typeface="Calibri"/>
                <a:cs typeface="Calibri"/>
              </a:rPr>
              <a:t>Explains</a:t>
            </a:r>
            <a:r>
              <a:rPr sz="2600" spc="-60">
                <a:latin typeface="Calibri"/>
                <a:cs typeface="Calibri"/>
              </a:rPr>
              <a:t> </a:t>
            </a:r>
            <a:r>
              <a:rPr sz="2600">
                <a:latin typeface="Calibri"/>
                <a:cs typeface="Calibri"/>
              </a:rPr>
              <a:t>why</a:t>
            </a:r>
            <a:r>
              <a:rPr sz="2600" spc="-55">
                <a:latin typeface="Calibri"/>
                <a:cs typeface="Calibri"/>
              </a:rPr>
              <a:t> </a:t>
            </a:r>
            <a:r>
              <a:rPr sz="2600">
                <a:latin typeface="Calibri"/>
                <a:cs typeface="Calibri"/>
              </a:rPr>
              <a:t>the</a:t>
            </a:r>
            <a:r>
              <a:rPr sz="2600" spc="-60">
                <a:latin typeface="Calibri"/>
                <a:cs typeface="Calibri"/>
              </a:rPr>
              <a:t> </a:t>
            </a:r>
            <a:r>
              <a:rPr sz="2600">
                <a:latin typeface="Calibri"/>
                <a:cs typeface="Calibri"/>
              </a:rPr>
              <a:t>demand</a:t>
            </a:r>
            <a:r>
              <a:rPr sz="2600" spc="-55">
                <a:latin typeface="Calibri"/>
                <a:cs typeface="Calibri"/>
              </a:rPr>
              <a:t> </a:t>
            </a:r>
            <a:r>
              <a:rPr sz="2600">
                <a:latin typeface="Calibri"/>
                <a:cs typeface="Calibri"/>
              </a:rPr>
              <a:t>curve</a:t>
            </a:r>
            <a:r>
              <a:rPr sz="2600" spc="-60">
                <a:latin typeface="Calibri"/>
                <a:cs typeface="Calibri"/>
              </a:rPr>
              <a:t> </a:t>
            </a:r>
            <a:r>
              <a:rPr sz="2600">
                <a:latin typeface="Calibri"/>
                <a:cs typeface="Calibri"/>
              </a:rPr>
              <a:t>is</a:t>
            </a:r>
            <a:r>
              <a:rPr sz="2600" spc="-40">
                <a:latin typeface="Calibri"/>
                <a:cs typeface="Calibri"/>
              </a:rPr>
              <a:t> </a:t>
            </a:r>
            <a:r>
              <a:rPr sz="2600" i="1" spc="-10">
                <a:latin typeface="Calibri"/>
                <a:cs typeface="Calibri"/>
              </a:rPr>
              <a:t>downward sloping</a:t>
            </a:r>
            <a:endParaRPr sz="2600">
              <a:latin typeface="Calibri"/>
              <a:cs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524475" y="111963"/>
            <a:ext cx="4534387" cy="8927074"/>
          </a:xfrm>
          <a:prstGeom prst="rect">
            <a:avLst/>
          </a:prstGeom>
        </p:spPr>
      </p:pic>
      <p:sp>
        <p:nvSpPr>
          <p:cNvPr id="3" name="object 3"/>
          <p:cNvSpPr txBox="1">
            <a:spLocks noGrp="1"/>
          </p:cNvSpPr>
          <p:nvPr>
            <p:ph type="title"/>
          </p:nvPr>
        </p:nvSpPr>
        <p:spPr>
          <a:prstGeom prst="rect">
            <a:avLst/>
          </a:prstGeom>
        </p:spPr>
        <p:txBody>
          <a:bodyPr vert="horz" wrap="square" lIns="0" tIns="446687" rIns="0" bIns="0" rtlCol="0">
            <a:spAutoFit/>
          </a:bodyPr>
          <a:lstStyle/>
          <a:p>
            <a:pPr marL="272415">
              <a:lnSpc>
                <a:spcPct val="100000"/>
              </a:lnSpc>
              <a:spcBef>
                <a:spcPts val="100"/>
              </a:spcBef>
            </a:pPr>
            <a:r>
              <a:t>9.</a:t>
            </a:r>
            <a:r>
              <a:rPr spc="-70"/>
              <a:t> </a:t>
            </a:r>
            <a:r>
              <a:t>Utility</a:t>
            </a:r>
            <a:r>
              <a:rPr spc="-70"/>
              <a:t> </a:t>
            </a:r>
            <a:r>
              <a:t>&amp;</a:t>
            </a:r>
            <a:r>
              <a:rPr spc="-70"/>
              <a:t> </a:t>
            </a:r>
            <a:r>
              <a:t>Demand</a:t>
            </a:r>
            <a:r>
              <a:rPr spc="-65"/>
              <a:t> </a:t>
            </a:r>
            <a:r>
              <a:t>-</a:t>
            </a:r>
            <a:r>
              <a:rPr spc="-70"/>
              <a:t> </a:t>
            </a:r>
            <a:r>
              <a:t>Income</a:t>
            </a:r>
            <a:r>
              <a:rPr spc="-70"/>
              <a:t> </a:t>
            </a:r>
            <a:r>
              <a:rPr spc="-10"/>
              <a:t>Effect</a:t>
            </a:r>
          </a:p>
        </p:txBody>
      </p:sp>
      <p:sp>
        <p:nvSpPr>
          <p:cNvPr id="4" name="object 4"/>
          <p:cNvSpPr txBox="1"/>
          <p:nvPr/>
        </p:nvSpPr>
        <p:spPr>
          <a:xfrm>
            <a:off x="1320792" y="2043647"/>
            <a:ext cx="7376795" cy="4780280"/>
          </a:xfrm>
          <a:prstGeom prst="rect">
            <a:avLst/>
          </a:prstGeom>
        </p:spPr>
        <p:txBody>
          <a:bodyPr vert="horz" wrap="square" lIns="0" tIns="12700" rIns="0" bIns="0" rtlCol="0">
            <a:spAutoFit/>
          </a:bodyPr>
          <a:lstStyle/>
          <a:p>
            <a:pPr marL="440055" marR="335280" indent="-427990">
              <a:lnSpc>
                <a:spcPct val="150000"/>
              </a:lnSpc>
              <a:spcBef>
                <a:spcPts val="100"/>
              </a:spcBef>
              <a:buFont typeface="Arial"/>
              <a:buChar char="●"/>
              <a:tabLst>
                <a:tab pos="440055" algn="l"/>
              </a:tabLst>
            </a:pPr>
            <a:r>
              <a:rPr sz="2600" b="1">
                <a:latin typeface="Calibri"/>
                <a:cs typeface="Calibri"/>
              </a:rPr>
              <a:t>Income</a:t>
            </a:r>
            <a:r>
              <a:rPr sz="2600" b="1" spc="-55">
                <a:latin typeface="Calibri"/>
                <a:cs typeface="Calibri"/>
              </a:rPr>
              <a:t> </a:t>
            </a:r>
            <a:r>
              <a:rPr sz="2600" b="1" spc="-10">
                <a:latin typeface="Calibri"/>
                <a:cs typeface="Calibri"/>
              </a:rPr>
              <a:t>Effect:</a:t>
            </a:r>
            <a:r>
              <a:rPr sz="2600" b="1" spc="-40">
                <a:latin typeface="Calibri"/>
                <a:cs typeface="Calibri"/>
              </a:rPr>
              <a:t> </a:t>
            </a:r>
            <a:r>
              <a:rPr sz="2600">
                <a:latin typeface="Calibri"/>
                <a:cs typeface="Calibri"/>
              </a:rPr>
              <a:t>when</a:t>
            </a:r>
            <a:r>
              <a:rPr sz="2600" spc="-50">
                <a:latin typeface="Calibri"/>
                <a:cs typeface="Calibri"/>
              </a:rPr>
              <a:t> </a:t>
            </a:r>
            <a:r>
              <a:rPr sz="2600">
                <a:latin typeface="Calibri"/>
                <a:cs typeface="Calibri"/>
              </a:rPr>
              <a:t>a</a:t>
            </a:r>
            <a:r>
              <a:rPr sz="2600" spc="-50">
                <a:latin typeface="Calibri"/>
                <a:cs typeface="Calibri"/>
              </a:rPr>
              <a:t> </a:t>
            </a:r>
            <a:r>
              <a:rPr sz="2600">
                <a:latin typeface="Calibri"/>
                <a:cs typeface="Calibri"/>
              </a:rPr>
              <a:t>change</a:t>
            </a:r>
            <a:r>
              <a:rPr sz="2600" spc="-55">
                <a:latin typeface="Calibri"/>
                <a:cs typeface="Calibri"/>
              </a:rPr>
              <a:t> </a:t>
            </a:r>
            <a:r>
              <a:rPr sz="2600">
                <a:latin typeface="Calibri"/>
                <a:cs typeface="Calibri"/>
              </a:rPr>
              <a:t>in</a:t>
            </a:r>
            <a:r>
              <a:rPr sz="2600" spc="-50">
                <a:latin typeface="Calibri"/>
                <a:cs typeface="Calibri"/>
              </a:rPr>
              <a:t> </a:t>
            </a:r>
            <a:r>
              <a:rPr sz="2600">
                <a:latin typeface="Calibri"/>
                <a:cs typeface="Calibri"/>
              </a:rPr>
              <a:t>income</a:t>
            </a:r>
            <a:r>
              <a:rPr sz="2600" spc="-50">
                <a:latin typeface="Calibri"/>
                <a:cs typeface="Calibri"/>
              </a:rPr>
              <a:t> </a:t>
            </a:r>
            <a:r>
              <a:rPr sz="2600" spc="-10">
                <a:latin typeface="Calibri"/>
                <a:cs typeface="Calibri"/>
              </a:rPr>
              <a:t>changes </a:t>
            </a:r>
            <a:r>
              <a:rPr sz="2600">
                <a:latin typeface="Calibri"/>
                <a:cs typeface="Calibri"/>
              </a:rPr>
              <a:t>the</a:t>
            </a:r>
            <a:r>
              <a:rPr sz="2600" spc="-45">
                <a:latin typeface="Calibri"/>
                <a:cs typeface="Calibri"/>
              </a:rPr>
              <a:t> </a:t>
            </a:r>
            <a:r>
              <a:rPr sz="2600">
                <a:latin typeface="Calibri"/>
                <a:cs typeface="Calibri"/>
              </a:rPr>
              <a:t>quantity</a:t>
            </a:r>
            <a:r>
              <a:rPr sz="2600" spc="-45">
                <a:latin typeface="Calibri"/>
                <a:cs typeface="Calibri"/>
              </a:rPr>
              <a:t> </a:t>
            </a:r>
            <a:r>
              <a:rPr sz="2600">
                <a:latin typeface="Calibri"/>
                <a:cs typeface="Calibri"/>
              </a:rPr>
              <a:t>of</a:t>
            </a:r>
            <a:r>
              <a:rPr sz="2600" spc="-45">
                <a:latin typeface="Calibri"/>
                <a:cs typeface="Calibri"/>
              </a:rPr>
              <a:t> </a:t>
            </a:r>
            <a:r>
              <a:rPr sz="2600">
                <a:latin typeface="Calibri"/>
                <a:cs typeface="Calibri"/>
              </a:rPr>
              <a:t>the</a:t>
            </a:r>
            <a:r>
              <a:rPr sz="2600" spc="-45">
                <a:latin typeface="Calibri"/>
                <a:cs typeface="Calibri"/>
              </a:rPr>
              <a:t> </a:t>
            </a:r>
            <a:r>
              <a:rPr sz="2600">
                <a:latin typeface="Calibri"/>
                <a:cs typeface="Calibri"/>
              </a:rPr>
              <a:t>good</a:t>
            </a:r>
            <a:r>
              <a:rPr sz="2600" spc="-45">
                <a:latin typeface="Calibri"/>
                <a:cs typeface="Calibri"/>
              </a:rPr>
              <a:t> </a:t>
            </a:r>
            <a:r>
              <a:rPr sz="2600" spc="-10">
                <a:latin typeface="Calibri"/>
                <a:cs typeface="Calibri"/>
              </a:rPr>
              <a:t>consumed</a:t>
            </a:r>
            <a:endParaRPr sz="2600">
              <a:latin typeface="Calibri"/>
              <a:cs typeface="Calibri"/>
            </a:endParaRPr>
          </a:p>
          <a:p>
            <a:pPr marL="897255" marR="5080" lvl="1" indent="-427990">
              <a:lnSpc>
                <a:spcPct val="150000"/>
              </a:lnSpc>
              <a:buFont typeface="Arial MT"/>
              <a:buChar char="○"/>
              <a:tabLst>
                <a:tab pos="897255" algn="l"/>
              </a:tabLst>
            </a:pPr>
            <a:r>
              <a:rPr sz="2600">
                <a:latin typeface="Calibri"/>
                <a:cs typeface="Calibri"/>
              </a:rPr>
              <a:t>Income</a:t>
            </a:r>
            <a:r>
              <a:rPr sz="2600" spc="-55">
                <a:latin typeface="Calibri"/>
                <a:cs typeface="Calibri"/>
              </a:rPr>
              <a:t> </a:t>
            </a:r>
            <a:r>
              <a:rPr sz="2600">
                <a:latin typeface="Calibri"/>
                <a:cs typeface="Calibri"/>
              </a:rPr>
              <a:t>changes</a:t>
            </a:r>
            <a:r>
              <a:rPr sz="2600" spc="-55">
                <a:latin typeface="Calibri"/>
                <a:cs typeface="Calibri"/>
              </a:rPr>
              <a:t> </a:t>
            </a:r>
            <a:r>
              <a:rPr sz="2600">
                <a:latin typeface="Calibri"/>
                <a:cs typeface="Calibri"/>
              </a:rPr>
              <a:t>&gt;</a:t>
            </a:r>
            <a:r>
              <a:rPr sz="2600" spc="-50">
                <a:latin typeface="Calibri"/>
                <a:cs typeface="Calibri"/>
              </a:rPr>
              <a:t> </a:t>
            </a:r>
            <a:r>
              <a:rPr sz="2600">
                <a:latin typeface="Calibri"/>
                <a:cs typeface="Calibri"/>
              </a:rPr>
              <a:t>real</a:t>
            </a:r>
            <a:r>
              <a:rPr sz="2600" spc="-55">
                <a:latin typeface="Calibri"/>
                <a:cs typeface="Calibri"/>
              </a:rPr>
              <a:t> </a:t>
            </a:r>
            <a:r>
              <a:rPr sz="2600">
                <a:latin typeface="Calibri"/>
                <a:cs typeface="Calibri"/>
              </a:rPr>
              <a:t>income</a:t>
            </a:r>
            <a:r>
              <a:rPr sz="2600" spc="-55">
                <a:latin typeface="Calibri"/>
                <a:cs typeface="Calibri"/>
              </a:rPr>
              <a:t> </a:t>
            </a:r>
            <a:r>
              <a:rPr sz="2600">
                <a:latin typeface="Calibri"/>
                <a:cs typeface="Calibri"/>
              </a:rPr>
              <a:t>changes</a:t>
            </a:r>
            <a:r>
              <a:rPr sz="2600" spc="-50">
                <a:latin typeface="Calibri"/>
                <a:cs typeface="Calibri"/>
              </a:rPr>
              <a:t> </a:t>
            </a:r>
            <a:r>
              <a:rPr sz="2600">
                <a:latin typeface="Calibri"/>
                <a:cs typeface="Calibri"/>
              </a:rPr>
              <a:t>&gt;</a:t>
            </a:r>
            <a:r>
              <a:rPr sz="2600" spc="-55">
                <a:latin typeface="Calibri"/>
                <a:cs typeface="Calibri"/>
              </a:rPr>
              <a:t> </a:t>
            </a:r>
            <a:r>
              <a:rPr sz="2600" spc="-10">
                <a:latin typeface="Calibri"/>
                <a:cs typeface="Calibri"/>
              </a:rPr>
              <a:t>budget </a:t>
            </a:r>
            <a:r>
              <a:rPr sz="2600">
                <a:latin typeface="Calibri"/>
                <a:cs typeface="Calibri"/>
              </a:rPr>
              <a:t>line</a:t>
            </a:r>
            <a:r>
              <a:rPr sz="2600" spc="-45">
                <a:latin typeface="Calibri"/>
                <a:cs typeface="Calibri"/>
              </a:rPr>
              <a:t> </a:t>
            </a:r>
            <a:r>
              <a:rPr sz="2600">
                <a:latin typeface="Calibri"/>
                <a:cs typeface="Calibri"/>
              </a:rPr>
              <a:t>shifts</a:t>
            </a:r>
            <a:r>
              <a:rPr sz="2600" spc="-45">
                <a:latin typeface="Calibri"/>
                <a:cs typeface="Calibri"/>
              </a:rPr>
              <a:t> </a:t>
            </a:r>
            <a:r>
              <a:rPr sz="2600">
                <a:latin typeface="Calibri"/>
                <a:cs typeface="Calibri"/>
              </a:rPr>
              <a:t>&gt;</a:t>
            </a:r>
            <a:r>
              <a:rPr sz="2600" spc="-45">
                <a:latin typeface="Calibri"/>
                <a:cs typeface="Calibri"/>
              </a:rPr>
              <a:t> </a:t>
            </a:r>
            <a:r>
              <a:rPr sz="2600">
                <a:latin typeface="Calibri"/>
                <a:cs typeface="Calibri"/>
              </a:rPr>
              <a:t>best</a:t>
            </a:r>
            <a:r>
              <a:rPr sz="2600" spc="-45">
                <a:latin typeface="Calibri"/>
                <a:cs typeface="Calibri"/>
              </a:rPr>
              <a:t> </a:t>
            </a:r>
            <a:r>
              <a:rPr sz="2600" spc="-10">
                <a:latin typeface="Calibri"/>
                <a:cs typeface="Calibri"/>
              </a:rPr>
              <a:t>affordable</a:t>
            </a:r>
            <a:r>
              <a:rPr sz="2600" spc="-40">
                <a:latin typeface="Calibri"/>
                <a:cs typeface="Calibri"/>
              </a:rPr>
              <a:t> </a:t>
            </a:r>
            <a:r>
              <a:rPr sz="2600">
                <a:latin typeface="Calibri"/>
                <a:cs typeface="Calibri"/>
              </a:rPr>
              <a:t>choice</a:t>
            </a:r>
            <a:r>
              <a:rPr sz="2600" spc="-45">
                <a:latin typeface="Calibri"/>
                <a:cs typeface="Calibri"/>
              </a:rPr>
              <a:t> </a:t>
            </a:r>
            <a:r>
              <a:rPr sz="2600">
                <a:latin typeface="Calibri"/>
                <a:cs typeface="Calibri"/>
              </a:rPr>
              <a:t>changes</a:t>
            </a:r>
            <a:r>
              <a:rPr sz="2600" spc="-45">
                <a:latin typeface="Calibri"/>
                <a:cs typeface="Calibri"/>
              </a:rPr>
              <a:t> </a:t>
            </a:r>
            <a:r>
              <a:rPr sz="2600" spc="-50">
                <a:latin typeface="Calibri"/>
                <a:cs typeface="Calibri"/>
              </a:rPr>
              <a:t>&gt; </a:t>
            </a:r>
            <a:r>
              <a:rPr sz="2600">
                <a:latin typeface="Calibri"/>
                <a:cs typeface="Calibri"/>
              </a:rPr>
              <a:t>demand</a:t>
            </a:r>
            <a:r>
              <a:rPr sz="2600" spc="-30">
                <a:latin typeface="Calibri"/>
                <a:cs typeface="Calibri"/>
              </a:rPr>
              <a:t> </a:t>
            </a:r>
            <a:r>
              <a:rPr sz="2600" spc="-10">
                <a:latin typeface="Calibri"/>
                <a:cs typeface="Calibri"/>
              </a:rPr>
              <a:t>changes</a:t>
            </a:r>
            <a:endParaRPr sz="2600">
              <a:latin typeface="Calibri"/>
              <a:cs typeface="Calibri"/>
            </a:endParaRPr>
          </a:p>
          <a:p>
            <a:pPr marL="897255" marR="88900" lvl="1" indent="-427990">
              <a:lnSpc>
                <a:spcPct val="150000"/>
              </a:lnSpc>
              <a:buFont typeface="Arial MT"/>
              <a:buChar char="○"/>
              <a:tabLst>
                <a:tab pos="897255" algn="l"/>
              </a:tabLst>
            </a:pPr>
            <a:r>
              <a:rPr sz="2600">
                <a:latin typeface="Calibri"/>
                <a:cs typeface="Calibri"/>
              </a:rPr>
              <a:t>as</a:t>
            </a:r>
            <a:r>
              <a:rPr sz="2600" spc="-50">
                <a:latin typeface="Calibri"/>
                <a:cs typeface="Calibri"/>
              </a:rPr>
              <a:t> </a:t>
            </a:r>
            <a:r>
              <a:rPr sz="2600">
                <a:latin typeface="Calibri"/>
                <a:cs typeface="Calibri"/>
              </a:rPr>
              <a:t>income</a:t>
            </a:r>
            <a:r>
              <a:rPr sz="2600" spc="-45">
                <a:latin typeface="Calibri"/>
                <a:cs typeface="Calibri"/>
              </a:rPr>
              <a:t> </a:t>
            </a:r>
            <a:r>
              <a:rPr sz="2600">
                <a:latin typeface="Calibri"/>
                <a:cs typeface="Calibri"/>
              </a:rPr>
              <a:t>decreases,</a:t>
            </a:r>
            <a:r>
              <a:rPr sz="2600" spc="-45">
                <a:latin typeface="Calibri"/>
                <a:cs typeface="Calibri"/>
              </a:rPr>
              <a:t> </a:t>
            </a:r>
            <a:r>
              <a:rPr sz="2600">
                <a:latin typeface="Calibri"/>
                <a:cs typeface="Calibri"/>
              </a:rPr>
              <a:t>the</a:t>
            </a:r>
            <a:r>
              <a:rPr sz="2600" spc="-50">
                <a:latin typeface="Calibri"/>
                <a:cs typeface="Calibri"/>
              </a:rPr>
              <a:t> </a:t>
            </a:r>
            <a:r>
              <a:rPr sz="2600">
                <a:latin typeface="Calibri"/>
                <a:cs typeface="Calibri"/>
              </a:rPr>
              <a:t>consumer</a:t>
            </a:r>
            <a:r>
              <a:rPr sz="2600" spc="-45">
                <a:latin typeface="Calibri"/>
                <a:cs typeface="Calibri"/>
              </a:rPr>
              <a:t> </a:t>
            </a:r>
            <a:r>
              <a:rPr sz="2600">
                <a:latin typeface="Calibri"/>
                <a:cs typeface="Calibri"/>
              </a:rPr>
              <a:t>buys</a:t>
            </a:r>
            <a:r>
              <a:rPr sz="2600" spc="-45">
                <a:latin typeface="Calibri"/>
                <a:cs typeface="Calibri"/>
              </a:rPr>
              <a:t> </a:t>
            </a:r>
            <a:r>
              <a:rPr sz="2600">
                <a:latin typeface="Calibri"/>
                <a:cs typeface="Calibri"/>
              </a:rPr>
              <a:t>less</a:t>
            </a:r>
            <a:r>
              <a:rPr sz="2600" spc="-50">
                <a:latin typeface="Calibri"/>
                <a:cs typeface="Calibri"/>
              </a:rPr>
              <a:t> </a:t>
            </a:r>
            <a:r>
              <a:rPr sz="2600" spc="-25">
                <a:latin typeface="Calibri"/>
                <a:cs typeface="Calibri"/>
              </a:rPr>
              <a:t>of </a:t>
            </a:r>
            <a:r>
              <a:rPr sz="2600">
                <a:latin typeface="Calibri"/>
                <a:cs typeface="Calibri"/>
              </a:rPr>
              <a:t>both</a:t>
            </a:r>
            <a:r>
              <a:rPr sz="2600" spc="-70">
                <a:latin typeface="Calibri"/>
                <a:cs typeface="Calibri"/>
              </a:rPr>
              <a:t> </a:t>
            </a:r>
            <a:r>
              <a:rPr sz="2600" spc="-10">
                <a:latin typeface="Calibri"/>
                <a:cs typeface="Calibri"/>
              </a:rPr>
              <a:t>goods</a:t>
            </a:r>
            <a:endParaRPr sz="2600">
              <a:latin typeface="Calibri"/>
              <a:cs typeface="Calibri"/>
            </a:endParaRPr>
          </a:p>
          <a:p>
            <a:pPr marL="440055" indent="-427355">
              <a:lnSpc>
                <a:spcPct val="100000"/>
              </a:lnSpc>
              <a:spcBef>
                <a:spcPts val="1560"/>
              </a:spcBef>
              <a:buFont typeface="Arial MT"/>
              <a:buChar char="●"/>
              <a:tabLst>
                <a:tab pos="440055" algn="l"/>
              </a:tabLst>
            </a:pPr>
            <a:r>
              <a:rPr sz="2600">
                <a:latin typeface="Calibri"/>
                <a:cs typeface="Calibri"/>
              </a:rPr>
              <a:t>Explains</a:t>
            </a:r>
            <a:r>
              <a:rPr sz="2600" spc="-80">
                <a:latin typeface="Calibri"/>
                <a:cs typeface="Calibri"/>
              </a:rPr>
              <a:t> </a:t>
            </a:r>
            <a:r>
              <a:rPr sz="2600">
                <a:latin typeface="Calibri"/>
                <a:cs typeface="Calibri"/>
              </a:rPr>
              <a:t>demand</a:t>
            </a:r>
            <a:r>
              <a:rPr sz="2600" spc="-75">
                <a:latin typeface="Calibri"/>
                <a:cs typeface="Calibri"/>
              </a:rPr>
              <a:t> </a:t>
            </a:r>
            <a:r>
              <a:rPr sz="2600">
                <a:latin typeface="Calibri"/>
                <a:cs typeface="Calibri"/>
              </a:rPr>
              <a:t>curve</a:t>
            </a:r>
            <a:r>
              <a:rPr sz="2600" spc="-65">
                <a:latin typeface="Calibri"/>
                <a:cs typeface="Calibri"/>
              </a:rPr>
              <a:t> </a:t>
            </a:r>
            <a:r>
              <a:rPr sz="2600" i="1" spc="-10">
                <a:latin typeface="Calibri"/>
                <a:cs typeface="Calibri"/>
              </a:rPr>
              <a:t>shifts</a:t>
            </a:r>
            <a:endParaRPr sz="2600">
              <a:latin typeface="Calibri"/>
              <a:cs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820400" y="266700"/>
            <a:ext cx="5715000" cy="10020300"/>
          </a:xfrm>
          <a:prstGeom prst="rect">
            <a:avLst/>
          </a:prstGeom>
        </p:spPr>
      </p:pic>
      <p:sp>
        <p:nvSpPr>
          <p:cNvPr id="3" name="object 3"/>
          <p:cNvSpPr txBox="1"/>
          <p:nvPr/>
        </p:nvSpPr>
        <p:spPr>
          <a:xfrm>
            <a:off x="724700" y="1466832"/>
            <a:ext cx="9880912" cy="7620035"/>
          </a:xfrm>
          <a:prstGeom prst="rect">
            <a:avLst/>
          </a:prstGeom>
        </p:spPr>
        <p:txBody>
          <a:bodyPr vert="horz" wrap="square" lIns="0" tIns="210820" rIns="0" bIns="0" rtlCol="0">
            <a:spAutoFit/>
          </a:bodyPr>
          <a:lstStyle/>
          <a:p>
            <a:pPr marL="440055" indent="-427355">
              <a:spcBef>
                <a:spcPts val="1660"/>
              </a:spcBef>
              <a:buFont typeface="Arial"/>
              <a:buChar char="●"/>
              <a:tabLst>
                <a:tab pos="440055" algn="l"/>
              </a:tabLst>
            </a:pPr>
            <a:r>
              <a:rPr sz="3200" b="1" spc="-10">
                <a:latin typeface="Calibri"/>
                <a:cs typeface="Calibri"/>
              </a:rPr>
              <a:t>Marginal</a:t>
            </a:r>
            <a:r>
              <a:rPr sz="3200" b="1" spc="-60">
                <a:latin typeface="Calibri"/>
                <a:cs typeface="Calibri"/>
              </a:rPr>
              <a:t> </a:t>
            </a:r>
            <a:r>
              <a:rPr sz="3200" b="1">
                <a:latin typeface="Calibri"/>
                <a:cs typeface="Calibri"/>
              </a:rPr>
              <a:t>cost</a:t>
            </a:r>
            <a:r>
              <a:rPr sz="3200" b="1" spc="-60">
                <a:latin typeface="Calibri"/>
                <a:cs typeface="Calibri"/>
              </a:rPr>
              <a:t> </a:t>
            </a:r>
            <a:r>
              <a:rPr sz="3200" b="1">
                <a:latin typeface="Calibri"/>
                <a:cs typeface="Calibri"/>
              </a:rPr>
              <a:t>(MC):</a:t>
            </a:r>
            <a:r>
              <a:rPr sz="3200" b="1" spc="-40">
                <a:latin typeface="Calibri"/>
                <a:cs typeface="Calibri"/>
              </a:rPr>
              <a:t> </a:t>
            </a:r>
            <a:r>
              <a:rPr sz="3200">
                <a:latin typeface="Calibri"/>
                <a:cs typeface="Calibri"/>
              </a:rPr>
              <a:t>OC</a:t>
            </a:r>
            <a:r>
              <a:rPr sz="3200" spc="-60">
                <a:latin typeface="Calibri"/>
                <a:cs typeface="Calibri"/>
              </a:rPr>
              <a:t> </a:t>
            </a:r>
            <a:r>
              <a:rPr sz="3200">
                <a:latin typeface="Calibri"/>
                <a:cs typeface="Calibri"/>
              </a:rPr>
              <a:t>of</a:t>
            </a:r>
            <a:r>
              <a:rPr sz="3200" spc="-60">
                <a:latin typeface="Calibri"/>
                <a:cs typeface="Calibri"/>
              </a:rPr>
              <a:t> </a:t>
            </a:r>
            <a:r>
              <a:rPr sz="3200">
                <a:latin typeface="Calibri"/>
                <a:cs typeface="Calibri"/>
              </a:rPr>
              <a:t>producing</a:t>
            </a:r>
            <a:r>
              <a:rPr sz="3200" spc="-55">
                <a:latin typeface="Calibri"/>
                <a:cs typeface="Calibri"/>
              </a:rPr>
              <a:t> </a:t>
            </a:r>
            <a:r>
              <a:rPr lang="en-CA" sz="3200" spc="-55">
                <a:latin typeface="Calibri"/>
                <a:cs typeface="Calibri"/>
              </a:rPr>
              <a:t>an</a:t>
            </a:r>
            <a:r>
              <a:rPr sz="3200" spc="-60">
                <a:latin typeface="Calibri"/>
                <a:cs typeface="Calibri"/>
              </a:rPr>
              <a:t> </a:t>
            </a:r>
            <a:r>
              <a:rPr sz="3200" spc="-10">
                <a:latin typeface="Calibri"/>
                <a:cs typeface="Calibri"/>
              </a:rPr>
              <a:t>additional</a:t>
            </a:r>
            <a:r>
              <a:rPr sz="3200" spc="-60">
                <a:latin typeface="Calibri"/>
                <a:cs typeface="Calibri"/>
              </a:rPr>
              <a:t> </a:t>
            </a:r>
            <a:r>
              <a:rPr sz="3200" spc="-20">
                <a:latin typeface="Calibri"/>
                <a:cs typeface="Calibri"/>
              </a:rPr>
              <a:t>unit</a:t>
            </a:r>
            <a:endParaRPr sz="3200">
              <a:latin typeface="Calibri"/>
              <a:cs typeface="Calibri"/>
            </a:endParaRPr>
          </a:p>
          <a:p>
            <a:pPr marL="440055" indent="-427355">
              <a:spcBef>
                <a:spcPts val="1560"/>
              </a:spcBef>
              <a:buFont typeface="Arial"/>
              <a:buChar char="●"/>
              <a:tabLst>
                <a:tab pos="440055" algn="l"/>
              </a:tabLst>
            </a:pPr>
            <a:r>
              <a:rPr sz="3200" b="1" spc="-10">
                <a:latin typeface="Calibri"/>
                <a:cs typeface="Calibri"/>
              </a:rPr>
              <a:t>Marginal</a:t>
            </a:r>
            <a:r>
              <a:rPr sz="3200" b="1" spc="-85">
                <a:latin typeface="Calibri"/>
                <a:cs typeface="Calibri"/>
              </a:rPr>
              <a:t> </a:t>
            </a:r>
            <a:r>
              <a:rPr sz="3200" b="1">
                <a:latin typeface="Calibri"/>
                <a:cs typeface="Calibri"/>
              </a:rPr>
              <a:t>benefit</a:t>
            </a:r>
            <a:r>
              <a:rPr sz="3200" b="1" spc="-85">
                <a:latin typeface="Calibri"/>
                <a:cs typeface="Calibri"/>
              </a:rPr>
              <a:t> </a:t>
            </a:r>
            <a:r>
              <a:rPr sz="3200" b="1">
                <a:latin typeface="Calibri"/>
                <a:cs typeface="Calibri"/>
              </a:rPr>
              <a:t>(MB):</a:t>
            </a:r>
            <a:r>
              <a:rPr sz="3200" b="1" spc="-65">
                <a:latin typeface="Calibri"/>
                <a:cs typeface="Calibri"/>
              </a:rPr>
              <a:t> </a:t>
            </a:r>
            <a:r>
              <a:rPr sz="3200">
                <a:latin typeface="Calibri"/>
                <a:cs typeface="Calibri"/>
              </a:rPr>
              <a:t>benefit</a:t>
            </a:r>
            <a:r>
              <a:rPr sz="3200" spc="-80">
                <a:latin typeface="Calibri"/>
                <a:cs typeface="Calibri"/>
              </a:rPr>
              <a:t> </a:t>
            </a:r>
            <a:r>
              <a:rPr sz="3200">
                <a:latin typeface="Calibri"/>
                <a:cs typeface="Calibri"/>
              </a:rPr>
              <a:t>from</a:t>
            </a:r>
            <a:r>
              <a:rPr sz="3200" spc="-85">
                <a:latin typeface="Calibri"/>
                <a:cs typeface="Calibri"/>
              </a:rPr>
              <a:t> </a:t>
            </a:r>
            <a:r>
              <a:rPr sz="3200">
                <a:latin typeface="Calibri"/>
                <a:cs typeface="Calibri"/>
              </a:rPr>
              <a:t>consuming</a:t>
            </a:r>
            <a:r>
              <a:rPr sz="3200" spc="-85">
                <a:latin typeface="Calibri"/>
                <a:cs typeface="Calibri"/>
              </a:rPr>
              <a:t> </a:t>
            </a:r>
            <a:r>
              <a:rPr lang="en-CA" sz="3200" spc="-85">
                <a:latin typeface="Calibri"/>
                <a:cs typeface="Calibri"/>
              </a:rPr>
              <a:t>an</a:t>
            </a:r>
            <a:r>
              <a:rPr sz="3200" spc="-85">
                <a:latin typeface="Calibri"/>
                <a:cs typeface="Calibri"/>
              </a:rPr>
              <a:t> </a:t>
            </a:r>
            <a:r>
              <a:rPr sz="3200">
                <a:latin typeface="Calibri"/>
                <a:cs typeface="Calibri"/>
              </a:rPr>
              <a:t>additional</a:t>
            </a:r>
            <a:r>
              <a:rPr sz="3200" spc="-50">
                <a:latin typeface="Calibri"/>
                <a:cs typeface="Calibri"/>
              </a:rPr>
              <a:t> </a:t>
            </a:r>
            <a:r>
              <a:rPr sz="3200" spc="-20">
                <a:latin typeface="Calibri"/>
                <a:cs typeface="Calibri"/>
              </a:rPr>
              <a:t>unit</a:t>
            </a:r>
            <a:endParaRPr sz="3200">
              <a:latin typeface="Calibri"/>
              <a:cs typeface="Calibri"/>
            </a:endParaRPr>
          </a:p>
          <a:p>
            <a:pPr marL="897255" marR="363855" lvl="1" indent="-427990">
              <a:buFont typeface="Arial MT"/>
              <a:buChar char="○"/>
              <a:tabLst>
                <a:tab pos="897255" algn="l"/>
              </a:tabLst>
            </a:pPr>
            <a:r>
              <a:rPr sz="3200">
                <a:latin typeface="Calibri"/>
                <a:cs typeface="Calibri"/>
              </a:rPr>
              <a:t>measured</a:t>
            </a:r>
            <a:r>
              <a:rPr sz="3200" spc="-75">
                <a:latin typeface="Calibri"/>
                <a:cs typeface="Calibri"/>
              </a:rPr>
              <a:t> </a:t>
            </a:r>
            <a:r>
              <a:rPr sz="3200">
                <a:latin typeface="Calibri"/>
                <a:cs typeface="Calibri"/>
              </a:rPr>
              <a:t>by</a:t>
            </a:r>
            <a:r>
              <a:rPr sz="3200" spc="-70">
                <a:latin typeface="Calibri"/>
                <a:cs typeface="Calibri"/>
              </a:rPr>
              <a:t> </a:t>
            </a:r>
            <a:r>
              <a:rPr sz="3200" spc="-10">
                <a:latin typeface="Calibri"/>
                <a:cs typeface="Calibri"/>
              </a:rPr>
              <a:t>people’s</a:t>
            </a:r>
            <a:r>
              <a:rPr sz="3200" spc="-70">
                <a:latin typeface="Calibri"/>
                <a:cs typeface="Calibri"/>
              </a:rPr>
              <a:t> </a:t>
            </a:r>
            <a:r>
              <a:rPr sz="3200">
                <a:latin typeface="Calibri"/>
                <a:cs typeface="Calibri"/>
              </a:rPr>
              <a:t>willingness</a:t>
            </a:r>
            <a:r>
              <a:rPr sz="3200" spc="-75">
                <a:latin typeface="Calibri"/>
                <a:cs typeface="Calibri"/>
              </a:rPr>
              <a:t> </a:t>
            </a:r>
            <a:r>
              <a:rPr sz="3200">
                <a:latin typeface="Calibri"/>
                <a:cs typeface="Calibri"/>
              </a:rPr>
              <a:t>to</a:t>
            </a:r>
            <a:r>
              <a:rPr sz="3200" spc="-70">
                <a:latin typeface="Calibri"/>
                <a:cs typeface="Calibri"/>
              </a:rPr>
              <a:t> </a:t>
            </a:r>
            <a:r>
              <a:rPr sz="3200">
                <a:latin typeface="Calibri"/>
                <a:cs typeface="Calibri"/>
              </a:rPr>
              <a:t>pay</a:t>
            </a:r>
            <a:r>
              <a:rPr sz="3200" spc="-70">
                <a:latin typeface="Calibri"/>
                <a:cs typeface="Calibri"/>
              </a:rPr>
              <a:t> </a:t>
            </a:r>
            <a:r>
              <a:rPr sz="3200">
                <a:latin typeface="Calibri"/>
                <a:cs typeface="Calibri"/>
              </a:rPr>
              <a:t>for</a:t>
            </a:r>
            <a:r>
              <a:rPr sz="3200" spc="-75">
                <a:latin typeface="Calibri"/>
                <a:cs typeface="Calibri"/>
              </a:rPr>
              <a:t> </a:t>
            </a:r>
            <a:r>
              <a:rPr sz="3200">
                <a:latin typeface="Calibri"/>
                <a:cs typeface="Calibri"/>
              </a:rPr>
              <a:t>that</a:t>
            </a:r>
            <a:r>
              <a:rPr sz="3200" spc="-70">
                <a:latin typeface="Calibri"/>
                <a:cs typeface="Calibri"/>
              </a:rPr>
              <a:t> </a:t>
            </a:r>
            <a:r>
              <a:rPr sz="3200" spc="-10">
                <a:latin typeface="Calibri"/>
                <a:cs typeface="Calibri"/>
              </a:rPr>
              <a:t>additional </a:t>
            </a:r>
            <a:r>
              <a:rPr sz="3200" spc="-20">
                <a:latin typeface="Calibri"/>
                <a:cs typeface="Calibri"/>
              </a:rPr>
              <a:t>unit</a:t>
            </a:r>
            <a:endParaRPr sz="3200">
              <a:latin typeface="Calibri"/>
              <a:cs typeface="Calibri"/>
            </a:endParaRPr>
          </a:p>
          <a:p>
            <a:pPr marL="897255" marR="265430" lvl="1" indent="-427990">
              <a:buFont typeface="Arial MT"/>
              <a:buChar char="○"/>
              <a:tabLst>
                <a:tab pos="897255" algn="l"/>
              </a:tabLst>
            </a:pPr>
            <a:r>
              <a:rPr sz="3200">
                <a:latin typeface="Calibri"/>
                <a:cs typeface="Calibri"/>
              </a:rPr>
              <a:t>the</a:t>
            </a:r>
            <a:r>
              <a:rPr sz="3200" spc="-55">
                <a:latin typeface="Calibri"/>
                <a:cs typeface="Calibri"/>
              </a:rPr>
              <a:t> </a:t>
            </a:r>
            <a:r>
              <a:rPr sz="3200">
                <a:latin typeface="Calibri"/>
                <a:cs typeface="Calibri"/>
              </a:rPr>
              <a:t>more</a:t>
            </a:r>
            <a:r>
              <a:rPr sz="3200" spc="-55">
                <a:latin typeface="Calibri"/>
                <a:cs typeface="Calibri"/>
              </a:rPr>
              <a:t> </a:t>
            </a:r>
            <a:r>
              <a:rPr sz="3200">
                <a:latin typeface="Calibri"/>
                <a:cs typeface="Calibri"/>
              </a:rPr>
              <a:t>we</a:t>
            </a:r>
            <a:r>
              <a:rPr sz="3200" spc="-55">
                <a:latin typeface="Calibri"/>
                <a:cs typeface="Calibri"/>
              </a:rPr>
              <a:t> </a:t>
            </a:r>
            <a:r>
              <a:rPr sz="3200">
                <a:latin typeface="Calibri"/>
                <a:cs typeface="Calibri"/>
              </a:rPr>
              <a:t>consume</a:t>
            </a:r>
            <a:r>
              <a:rPr sz="3200" spc="-55">
                <a:latin typeface="Calibri"/>
                <a:cs typeface="Calibri"/>
              </a:rPr>
              <a:t> </a:t>
            </a:r>
            <a:r>
              <a:rPr sz="3200">
                <a:latin typeface="Calibri"/>
                <a:cs typeface="Calibri"/>
              </a:rPr>
              <a:t>it,</a:t>
            </a:r>
            <a:r>
              <a:rPr sz="3200" spc="-55">
                <a:latin typeface="Calibri"/>
                <a:cs typeface="Calibri"/>
              </a:rPr>
              <a:t> </a:t>
            </a:r>
            <a:r>
              <a:rPr sz="3200">
                <a:latin typeface="Calibri"/>
                <a:cs typeface="Calibri"/>
              </a:rPr>
              <a:t>the</a:t>
            </a:r>
            <a:r>
              <a:rPr sz="3200" spc="-55">
                <a:latin typeface="Calibri"/>
                <a:cs typeface="Calibri"/>
              </a:rPr>
              <a:t> </a:t>
            </a:r>
            <a:r>
              <a:rPr sz="3200">
                <a:latin typeface="Calibri"/>
                <a:cs typeface="Calibri"/>
              </a:rPr>
              <a:t>lower</a:t>
            </a:r>
            <a:r>
              <a:rPr sz="3200" spc="-55">
                <a:latin typeface="Calibri"/>
                <a:cs typeface="Calibri"/>
              </a:rPr>
              <a:t> </a:t>
            </a:r>
            <a:r>
              <a:rPr sz="3200">
                <a:latin typeface="Calibri"/>
                <a:cs typeface="Calibri"/>
              </a:rPr>
              <a:t>the</a:t>
            </a:r>
            <a:r>
              <a:rPr sz="3200" spc="-55">
                <a:latin typeface="Calibri"/>
                <a:cs typeface="Calibri"/>
              </a:rPr>
              <a:t> </a:t>
            </a:r>
            <a:r>
              <a:rPr sz="3200" spc="-10">
                <a:latin typeface="Calibri"/>
                <a:cs typeface="Calibri"/>
              </a:rPr>
              <a:t>marginal</a:t>
            </a:r>
            <a:r>
              <a:rPr sz="3200" spc="-55">
                <a:latin typeface="Calibri"/>
                <a:cs typeface="Calibri"/>
              </a:rPr>
              <a:t> </a:t>
            </a:r>
            <a:r>
              <a:rPr sz="3200">
                <a:latin typeface="Calibri"/>
                <a:cs typeface="Calibri"/>
              </a:rPr>
              <a:t>benefit</a:t>
            </a:r>
            <a:r>
              <a:rPr sz="3200" spc="-55">
                <a:latin typeface="Calibri"/>
                <a:cs typeface="Calibri"/>
              </a:rPr>
              <a:t> </a:t>
            </a:r>
            <a:r>
              <a:rPr sz="3200" spc="-25">
                <a:latin typeface="Calibri"/>
                <a:cs typeface="Calibri"/>
              </a:rPr>
              <a:t>we </a:t>
            </a:r>
            <a:r>
              <a:rPr sz="3200" spc="-10">
                <a:latin typeface="Calibri"/>
                <a:cs typeface="Calibri"/>
              </a:rPr>
              <a:t>receive</a:t>
            </a:r>
            <a:r>
              <a:rPr lang="en-CA" sz="3200" spc="-10">
                <a:latin typeface="Calibri"/>
                <a:cs typeface="Calibri"/>
              </a:rPr>
              <a:t> due to Diminishing Marginal Utility</a:t>
            </a:r>
          </a:p>
          <a:p>
            <a:pPr marL="469265" marR="265430" lvl="1">
              <a:tabLst>
                <a:tab pos="897255" algn="l"/>
              </a:tabLst>
            </a:pPr>
            <a:endParaRPr sz="1000">
              <a:latin typeface="Calibri"/>
              <a:cs typeface="Calibri"/>
            </a:endParaRPr>
          </a:p>
          <a:p>
            <a:pPr marL="440055" marR="526415" indent="-427990">
              <a:buFont typeface="Arial"/>
              <a:buChar char="●"/>
              <a:tabLst>
                <a:tab pos="440055" algn="l"/>
              </a:tabLst>
            </a:pPr>
            <a:r>
              <a:rPr lang="en-CA" sz="3200" b="1" spc="-10">
                <a:latin typeface="Calibri"/>
                <a:cs typeface="Calibri"/>
              </a:rPr>
              <a:t>A</a:t>
            </a:r>
            <a:r>
              <a:rPr sz="3200" b="1" spc="-10" err="1">
                <a:latin typeface="Calibri"/>
                <a:cs typeface="Calibri"/>
              </a:rPr>
              <a:t>llocative</a:t>
            </a:r>
            <a:r>
              <a:rPr sz="3200" b="1" spc="-60">
                <a:latin typeface="Calibri"/>
                <a:cs typeface="Calibri"/>
              </a:rPr>
              <a:t> </a:t>
            </a:r>
            <a:r>
              <a:rPr sz="3200" b="1" spc="-10">
                <a:latin typeface="Calibri"/>
                <a:cs typeface="Calibri"/>
              </a:rPr>
              <a:t>efficiency</a:t>
            </a:r>
            <a:r>
              <a:rPr sz="3200" spc="-10">
                <a:latin typeface="Calibri"/>
                <a:cs typeface="Calibri"/>
              </a:rPr>
              <a:t>:</a:t>
            </a:r>
            <a:r>
              <a:rPr sz="3200" spc="-60">
                <a:latin typeface="Calibri"/>
                <a:cs typeface="Calibri"/>
              </a:rPr>
              <a:t> </a:t>
            </a:r>
            <a:r>
              <a:rPr sz="3200">
                <a:latin typeface="Calibri"/>
                <a:cs typeface="Calibri"/>
              </a:rPr>
              <a:t>when</a:t>
            </a:r>
            <a:r>
              <a:rPr sz="3200" spc="-60">
                <a:latin typeface="Calibri"/>
                <a:cs typeface="Calibri"/>
              </a:rPr>
              <a:t> </a:t>
            </a:r>
            <a:r>
              <a:rPr lang="en-CA" sz="3200">
                <a:latin typeface="Calibri"/>
                <a:cs typeface="Calibri"/>
              </a:rPr>
              <a:t>a market player can achieve highest possible benefit at lowest possible cost such that any other use of resources would involve lower benefits per unit costs</a:t>
            </a:r>
            <a:endParaRPr sz="3200">
              <a:latin typeface="Calibri"/>
              <a:cs typeface="Calibri"/>
            </a:endParaRPr>
          </a:p>
          <a:p>
            <a:pPr marL="897255" marR="100330" lvl="1" indent="-427990">
              <a:buFont typeface="Arial MT"/>
              <a:buChar char="○"/>
              <a:tabLst>
                <a:tab pos="897255" algn="l"/>
              </a:tabLst>
            </a:pPr>
            <a:r>
              <a:rPr sz="3200">
                <a:latin typeface="Calibri"/>
                <a:cs typeface="Calibri"/>
              </a:rPr>
              <a:t>MC</a:t>
            </a:r>
            <a:r>
              <a:rPr sz="3200" spc="-50">
                <a:latin typeface="Calibri"/>
                <a:cs typeface="Calibri"/>
              </a:rPr>
              <a:t> </a:t>
            </a:r>
            <a:r>
              <a:rPr sz="3200">
                <a:latin typeface="Calibri"/>
                <a:cs typeface="Calibri"/>
              </a:rPr>
              <a:t>=</a:t>
            </a:r>
            <a:r>
              <a:rPr sz="3200" spc="-50">
                <a:latin typeface="Calibri"/>
                <a:cs typeface="Calibri"/>
              </a:rPr>
              <a:t> </a:t>
            </a:r>
            <a:r>
              <a:rPr sz="3200">
                <a:latin typeface="Calibri"/>
                <a:cs typeface="Calibri"/>
              </a:rPr>
              <a:t>MB</a:t>
            </a:r>
            <a:r>
              <a:rPr sz="3200" spc="-40">
                <a:latin typeface="Calibri"/>
                <a:cs typeface="Calibri"/>
              </a:rPr>
              <a:t> </a:t>
            </a:r>
            <a:r>
              <a:rPr sz="3200">
                <a:latin typeface="Arial MT"/>
                <a:cs typeface="Arial MT"/>
              </a:rPr>
              <a:t>→</a:t>
            </a:r>
            <a:r>
              <a:rPr sz="3200" spc="-180">
                <a:latin typeface="Arial MT"/>
                <a:cs typeface="Arial MT"/>
              </a:rPr>
              <a:t> </a:t>
            </a:r>
            <a:r>
              <a:rPr sz="3200">
                <a:latin typeface="Calibri"/>
                <a:cs typeface="Calibri"/>
              </a:rPr>
              <a:t>producing</a:t>
            </a:r>
            <a:r>
              <a:rPr sz="3200" spc="-50">
                <a:latin typeface="Calibri"/>
                <a:cs typeface="Calibri"/>
              </a:rPr>
              <a:t> </a:t>
            </a:r>
            <a:r>
              <a:rPr sz="3200">
                <a:latin typeface="Calibri"/>
                <a:cs typeface="Calibri"/>
              </a:rPr>
              <a:t>the</a:t>
            </a:r>
            <a:r>
              <a:rPr sz="3200" spc="-45">
                <a:latin typeface="Calibri"/>
                <a:cs typeface="Calibri"/>
              </a:rPr>
              <a:t> </a:t>
            </a:r>
            <a:r>
              <a:rPr sz="3200">
                <a:latin typeface="Calibri"/>
                <a:cs typeface="Calibri"/>
              </a:rPr>
              <a:t>most</a:t>
            </a:r>
            <a:r>
              <a:rPr sz="3200" spc="-50">
                <a:latin typeface="Calibri"/>
                <a:cs typeface="Calibri"/>
              </a:rPr>
              <a:t> </a:t>
            </a:r>
            <a:r>
              <a:rPr sz="3200">
                <a:latin typeface="Calibri"/>
                <a:cs typeface="Calibri"/>
              </a:rPr>
              <a:t>efficient</a:t>
            </a:r>
            <a:r>
              <a:rPr sz="3200" spc="-45">
                <a:latin typeface="Calibri"/>
                <a:cs typeface="Calibri"/>
              </a:rPr>
              <a:t> </a:t>
            </a:r>
            <a:r>
              <a:rPr sz="3200" spc="-10">
                <a:latin typeface="Calibri"/>
                <a:cs typeface="Calibri"/>
              </a:rPr>
              <a:t>combination</a:t>
            </a:r>
            <a:r>
              <a:rPr sz="3200" spc="-50">
                <a:latin typeface="Calibri"/>
                <a:cs typeface="Calibri"/>
              </a:rPr>
              <a:t> </a:t>
            </a:r>
            <a:r>
              <a:rPr sz="3200">
                <a:latin typeface="Calibri"/>
                <a:cs typeface="Calibri"/>
              </a:rPr>
              <a:t>of</a:t>
            </a:r>
            <a:r>
              <a:rPr sz="3200" spc="-45">
                <a:latin typeface="Calibri"/>
                <a:cs typeface="Calibri"/>
              </a:rPr>
              <a:t> </a:t>
            </a:r>
            <a:r>
              <a:rPr sz="3200" spc="-25">
                <a:latin typeface="Calibri"/>
                <a:cs typeface="Calibri"/>
              </a:rPr>
              <a:t>the </a:t>
            </a:r>
            <a:r>
              <a:rPr sz="3200">
                <a:latin typeface="Calibri"/>
                <a:cs typeface="Calibri"/>
              </a:rPr>
              <a:t>2</a:t>
            </a:r>
            <a:r>
              <a:rPr sz="3200" spc="-65">
                <a:latin typeface="Calibri"/>
                <a:cs typeface="Calibri"/>
              </a:rPr>
              <a:t> </a:t>
            </a:r>
            <a:r>
              <a:rPr sz="3200">
                <a:latin typeface="Calibri"/>
                <a:cs typeface="Calibri"/>
              </a:rPr>
              <a:t>goods,</a:t>
            </a:r>
            <a:r>
              <a:rPr sz="3200" spc="-60">
                <a:latin typeface="Calibri"/>
                <a:cs typeface="Calibri"/>
              </a:rPr>
              <a:t> </a:t>
            </a:r>
            <a:r>
              <a:rPr sz="3200">
                <a:latin typeface="Calibri"/>
                <a:cs typeface="Calibri"/>
              </a:rPr>
              <a:t>at</a:t>
            </a:r>
            <a:r>
              <a:rPr sz="3200" spc="-55">
                <a:latin typeface="Calibri"/>
                <a:cs typeface="Calibri"/>
              </a:rPr>
              <a:t> </a:t>
            </a:r>
            <a:r>
              <a:rPr sz="3200" b="1" spc="-10">
                <a:latin typeface="Calibri"/>
                <a:cs typeface="Calibri"/>
              </a:rPr>
              <a:t>equilibrium</a:t>
            </a:r>
            <a:r>
              <a:rPr sz="3200" b="1" spc="-60">
                <a:latin typeface="Calibri"/>
                <a:cs typeface="Calibri"/>
              </a:rPr>
              <a:t> </a:t>
            </a:r>
            <a:r>
              <a:rPr sz="3200" b="1" spc="-10">
                <a:latin typeface="Calibri"/>
                <a:cs typeface="Calibri"/>
              </a:rPr>
              <a:t>(EQM)</a:t>
            </a:r>
            <a:endParaRPr sz="3200">
              <a:latin typeface="Calibri"/>
              <a:cs typeface="Calibri"/>
            </a:endParaRPr>
          </a:p>
        </p:txBody>
      </p:sp>
      <p:sp>
        <p:nvSpPr>
          <p:cNvPr id="4" name="object 4"/>
          <p:cNvSpPr txBox="1">
            <a:spLocks noGrp="1"/>
          </p:cNvSpPr>
          <p:nvPr>
            <p:ph type="title"/>
          </p:nvPr>
        </p:nvSpPr>
        <p:spPr>
          <a:prstGeom prst="rect">
            <a:avLst/>
          </a:prstGeom>
        </p:spPr>
        <p:txBody>
          <a:bodyPr vert="horz" wrap="square" lIns="0" tIns="385292" rIns="0" bIns="0" rtlCol="0">
            <a:spAutoFit/>
          </a:bodyPr>
          <a:lstStyle/>
          <a:p>
            <a:pPr marL="165100">
              <a:lnSpc>
                <a:spcPct val="100000"/>
              </a:lnSpc>
              <a:spcBef>
                <a:spcPts val="100"/>
              </a:spcBef>
            </a:pPr>
            <a:r>
              <a:rPr sz="4200"/>
              <a:t>2.</a:t>
            </a:r>
            <a:r>
              <a:rPr sz="4200" spc="-75"/>
              <a:t> </a:t>
            </a:r>
            <a:r>
              <a:rPr sz="4200"/>
              <a:t>PPF</a:t>
            </a:r>
            <a:r>
              <a:rPr sz="4200" spc="-70"/>
              <a:t> </a:t>
            </a:r>
            <a:r>
              <a:rPr sz="4200"/>
              <a:t>-</a:t>
            </a:r>
            <a:r>
              <a:rPr sz="4200" spc="-70"/>
              <a:t> </a:t>
            </a:r>
            <a:r>
              <a:rPr sz="4200"/>
              <a:t>Using</a:t>
            </a:r>
            <a:r>
              <a:rPr sz="4200" spc="-70"/>
              <a:t> </a:t>
            </a:r>
            <a:r>
              <a:rPr sz="4200"/>
              <a:t>Resources</a:t>
            </a:r>
            <a:r>
              <a:rPr sz="4200" spc="-70"/>
              <a:t> </a:t>
            </a:r>
            <a:r>
              <a:rPr sz="4200" spc="-10"/>
              <a:t>Efficiently</a:t>
            </a:r>
            <a:endParaRPr sz="42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46687" rIns="0" bIns="0" rtlCol="0">
            <a:spAutoFit/>
          </a:bodyPr>
          <a:lstStyle/>
          <a:p>
            <a:pPr marL="272415">
              <a:lnSpc>
                <a:spcPct val="100000"/>
              </a:lnSpc>
              <a:spcBef>
                <a:spcPts val="100"/>
              </a:spcBef>
            </a:pPr>
            <a:r>
              <a:t>9.</a:t>
            </a:r>
            <a:r>
              <a:rPr spc="-90"/>
              <a:t> </a:t>
            </a:r>
            <a:r>
              <a:t>Utility</a:t>
            </a:r>
            <a:r>
              <a:rPr spc="-90"/>
              <a:t> </a:t>
            </a:r>
            <a:r>
              <a:t>&amp;</a:t>
            </a:r>
            <a:r>
              <a:rPr spc="-85"/>
              <a:t> </a:t>
            </a:r>
            <a:r>
              <a:t>Demand</a:t>
            </a:r>
            <a:r>
              <a:rPr spc="-90"/>
              <a:t> </a:t>
            </a:r>
            <a:r>
              <a:t>-</a:t>
            </a:r>
            <a:r>
              <a:rPr spc="-85"/>
              <a:t> </a:t>
            </a:r>
            <a:r>
              <a:t>Price</a:t>
            </a:r>
            <a:r>
              <a:rPr spc="-90"/>
              <a:t> </a:t>
            </a:r>
            <a:r>
              <a:t>&amp;</a:t>
            </a:r>
            <a:r>
              <a:rPr spc="-85"/>
              <a:t> </a:t>
            </a:r>
            <a:r>
              <a:t>Income</a:t>
            </a:r>
            <a:r>
              <a:rPr spc="-90"/>
              <a:t> </a:t>
            </a:r>
            <a:r>
              <a:rPr spc="-20"/>
              <a:t>Effect,</a:t>
            </a:r>
            <a:r>
              <a:rPr spc="-90"/>
              <a:t> </a:t>
            </a:r>
            <a:r>
              <a:t>Best</a:t>
            </a:r>
            <a:r>
              <a:rPr spc="-85"/>
              <a:t> </a:t>
            </a:r>
            <a:r>
              <a:rPr spc="-20"/>
              <a:t>Affordable</a:t>
            </a:r>
            <a:r>
              <a:rPr spc="-90"/>
              <a:t> </a:t>
            </a:r>
            <a:r>
              <a:rPr spc="-10"/>
              <a:t>Choice</a:t>
            </a:r>
          </a:p>
        </p:txBody>
      </p:sp>
      <p:sp>
        <p:nvSpPr>
          <p:cNvPr id="3" name="object 3"/>
          <p:cNvSpPr txBox="1"/>
          <p:nvPr/>
        </p:nvSpPr>
        <p:spPr>
          <a:xfrm>
            <a:off x="1393406" y="1949549"/>
            <a:ext cx="15282544" cy="5378450"/>
          </a:xfrm>
          <a:prstGeom prst="rect">
            <a:avLst/>
          </a:prstGeom>
        </p:spPr>
        <p:txBody>
          <a:bodyPr vert="horz" wrap="square" lIns="0" tIns="12700" rIns="0" bIns="0" rtlCol="0">
            <a:spAutoFit/>
          </a:bodyPr>
          <a:lstStyle/>
          <a:p>
            <a:pPr marL="12700" marR="5080">
              <a:lnSpc>
                <a:spcPct val="114999"/>
              </a:lnSpc>
              <a:spcBef>
                <a:spcPts val="100"/>
              </a:spcBef>
              <a:tabLst>
                <a:tab pos="5107305" algn="l"/>
                <a:tab pos="13367385" algn="l"/>
              </a:tabLst>
            </a:pPr>
            <a:r>
              <a:rPr sz="2500" b="1" u="heavy">
                <a:solidFill>
                  <a:srgbClr val="1155CC"/>
                </a:solidFill>
                <a:uFill>
                  <a:solidFill>
                    <a:srgbClr val="1155CC"/>
                  </a:solidFill>
                </a:uFill>
                <a:latin typeface="Calibri"/>
                <a:cs typeface="Calibri"/>
              </a:rPr>
              <a:t>Q31:</a:t>
            </a:r>
            <a:r>
              <a:rPr sz="2500" b="1">
                <a:solidFill>
                  <a:srgbClr val="1155CC"/>
                </a:solidFill>
                <a:latin typeface="Calibri"/>
                <a:cs typeface="Calibri"/>
              </a:rPr>
              <a:t> </a:t>
            </a:r>
            <a:r>
              <a:rPr sz="2500">
                <a:latin typeface="Calibri"/>
                <a:cs typeface="Calibri"/>
              </a:rPr>
              <a:t>The price </a:t>
            </a:r>
            <a:r>
              <a:rPr sz="2500" spc="-10">
                <a:latin typeface="Calibri"/>
                <a:cs typeface="Calibri"/>
              </a:rPr>
              <a:t>effect explains </a:t>
            </a:r>
            <a:r>
              <a:rPr sz="2500">
                <a:latin typeface="Calibri"/>
                <a:cs typeface="Calibri"/>
              </a:rPr>
              <a:t>the </a:t>
            </a:r>
            <a:r>
              <a:rPr sz="2500" u="heavy">
                <a:uFill>
                  <a:solidFill>
                    <a:srgbClr val="000000"/>
                  </a:solidFill>
                </a:uFill>
                <a:latin typeface="Times New Roman"/>
                <a:cs typeface="Times New Roman"/>
              </a:rPr>
              <a:t>	</a:t>
            </a:r>
            <a:r>
              <a:rPr sz="2500">
                <a:latin typeface="Calibri"/>
                <a:cs typeface="Calibri"/>
              </a:rPr>
              <a:t>of</a:t>
            </a:r>
            <a:r>
              <a:rPr sz="2500" spc="-35">
                <a:latin typeface="Calibri"/>
                <a:cs typeface="Calibri"/>
              </a:rPr>
              <a:t> </a:t>
            </a:r>
            <a:r>
              <a:rPr sz="2500">
                <a:latin typeface="Calibri"/>
                <a:cs typeface="Calibri"/>
              </a:rPr>
              <a:t>the</a:t>
            </a:r>
            <a:r>
              <a:rPr sz="2500" spc="-35">
                <a:latin typeface="Calibri"/>
                <a:cs typeface="Calibri"/>
              </a:rPr>
              <a:t> </a:t>
            </a:r>
            <a:r>
              <a:rPr sz="2500">
                <a:latin typeface="Calibri"/>
                <a:cs typeface="Calibri"/>
              </a:rPr>
              <a:t>demand</a:t>
            </a:r>
            <a:r>
              <a:rPr sz="2500" spc="-35">
                <a:latin typeface="Calibri"/>
                <a:cs typeface="Calibri"/>
              </a:rPr>
              <a:t> </a:t>
            </a:r>
            <a:r>
              <a:rPr sz="2500">
                <a:latin typeface="Calibri"/>
                <a:cs typeface="Calibri"/>
              </a:rPr>
              <a:t>curve,</a:t>
            </a:r>
            <a:r>
              <a:rPr sz="2500" spc="-35">
                <a:latin typeface="Calibri"/>
                <a:cs typeface="Calibri"/>
              </a:rPr>
              <a:t> </a:t>
            </a:r>
            <a:r>
              <a:rPr sz="2500">
                <a:latin typeface="Calibri"/>
                <a:cs typeface="Calibri"/>
              </a:rPr>
              <a:t>while</a:t>
            </a:r>
            <a:r>
              <a:rPr sz="2500" spc="-35">
                <a:latin typeface="Calibri"/>
                <a:cs typeface="Calibri"/>
              </a:rPr>
              <a:t> </a:t>
            </a:r>
            <a:r>
              <a:rPr sz="2500">
                <a:latin typeface="Calibri"/>
                <a:cs typeface="Calibri"/>
              </a:rPr>
              <a:t>the</a:t>
            </a:r>
            <a:r>
              <a:rPr sz="2500" spc="-35">
                <a:latin typeface="Calibri"/>
                <a:cs typeface="Calibri"/>
              </a:rPr>
              <a:t> </a:t>
            </a:r>
            <a:r>
              <a:rPr sz="2500">
                <a:latin typeface="Calibri"/>
                <a:cs typeface="Calibri"/>
              </a:rPr>
              <a:t>income</a:t>
            </a:r>
            <a:r>
              <a:rPr sz="2500" spc="-35">
                <a:latin typeface="Calibri"/>
                <a:cs typeface="Calibri"/>
              </a:rPr>
              <a:t> </a:t>
            </a:r>
            <a:r>
              <a:rPr sz="2500" spc="-10">
                <a:latin typeface="Calibri"/>
                <a:cs typeface="Calibri"/>
              </a:rPr>
              <a:t>effect</a:t>
            </a:r>
            <a:r>
              <a:rPr sz="2500" spc="-35">
                <a:latin typeface="Calibri"/>
                <a:cs typeface="Calibri"/>
              </a:rPr>
              <a:t> </a:t>
            </a:r>
            <a:r>
              <a:rPr sz="2500" spc="-10">
                <a:latin typeface="Calibri"/>
                <a:cs typeface="Calibri"/>
              </a:rPr>
              <a:t>explains</a:t>
            </a:r>
            <a:r>
              <a:rPr sz="2500" spc="-35">
                <a:latin typeface="Calibri"/>
                <a:cs typeface="Calibri"/>
              </a:rPr>
              <a:t> </a:t>
            </a:r>
            <a:r>
              <a:rPr sz="2500">
                <a:latin typeface="Calibri"/>
                <a:cs typeface="Calibri"/>
              </a:rPr>
              <a:t>the</a:t>
            </a:r>
            <a:r>
              <a:rPr sz="2500" spc="-35">
                <a:latin typeface="Calibri"/>
                <a:cs typeface="Calibri"/>
              </a:rPr>
              <a:t> </a:t>
            </a:r>
            <a:r>
              <a:rPr sz="2500" u="heavy">
                <a:uFill>
                  <a:solidFill>
                    <a:srgbClr val="000000"/>
                  </a:solidFill>
                </a:uFill>
                <a:latin typeface="Times New Roman"/>
                <a:cs typeface="Times New Roman"/>
              </a:rPr>
              <a:t>	</a:t>
            </a:r>
            <a:r>
              <a:rPr sz="2500">
                <a:latin typeface="Calibri"/>
                <a:cs typeface="Calibri"/>
              </a:rPr>
              <a:t>of</a:t>
            </a:r>
            <a:r>
              <a:rPr sz="2500" spc="-30">
                <a:latin typeface="Calibri"/>
                <a:cs typeface="Calibri"/>
              </a:rPr>
              <a:t> </a:t>
            </a:r>
            <a:r>
              <a:rPr sz="2500">
                <a:latin typeface="Calibri"/>
                <a:cs typeface="Calibri"/>
              </a:rPr>
              <a:t>the</a:t>
            </a:r>
            <a:r>
              <a:rPr sz="2500" spc="-30">
                <a:latin typeface="Calibri"/>
                <a:cs typeface="Calibri"/>
              </a:rPr>
              <a:t> </a:t>
            </a:r>
            <a:r>
              <a:rPr sz="2500" spc="-10">
                <a:latin typeface="Calibri"/>
                <a:cs typeface="Calibri"/>
              </a:rPr>
              <a:t>demand curve.</a:t>
            </a:r>
            <a:endParaRPr sz="2500">
              <a:latin typeface="Calibri"/>
              <a:cs typeface="Calibri"/>
            </a:endParaRPr>
          </a:p>
          <a:p>
            <a:pPr marL="926465" indent="-460375">
              <a:lnSpc>
                <a:spcPct val="100000"/>
              </a:lnSpc>
              <a:spcBef>
                <a:spcPts val="450"/>
              </a:spcBef>
              <a:buAutoNum type="alphaLcPeriod"/>
              <a:tabLst>
                <a:tab pos="926465" algn="l"/>
              </a:tabLst>
            </a:pPr>
            <a:r>
              <a:rPr sz="2500" spc="-10">
                <a:latin typeface="Calibri"/>
                <a:cs typeface="Calibri"/>
              </a:rPr>
              <a:t>vertical</a:t>
            </a:r>
            <a:r>
              <a:rPr sz="2500" spc="-55">
                <a:latin typeface="Calibri"/>
                <a:cs typeface="Calibri"/>
              </a:rPr>
              <a:t> </a:t>
            </a:r>
            <a:r>
              <a:rPr sz="2500" spc="-20">
                <a:latin typeface="Calibri"/>
                <a:cs typeface="Calibri"/>
              </a:rPr>
              <a:t>intercept,</a:t>
            </a:r>
            <a:r>
              <a:rPr sz="2500" spc="-55">
                <a:latin typeface="Calibri"/>
                <a:cs typeface="Calibri"/>
              </a:rPr>
              <a:t> </a:t>
            </a:r>
            <a:r>
              <a:rPr sz="2500" spc="-10">
                <a:latin typeface="Calibri"/>
                <a:cs typeface="Calibri"/>
              </a:rPr>
              <a:t>horizontal</a:t>
            </a:r>
            <a:r>
              <a:rPr sz="2500" spc="-50">
                <a:latin typeface="Calibri"/>
                <a:cs typeface="Calibri"/>
              </a:rPr>
              <a:t> </a:t>
            </a:r>
            <a:r>
              <a:rPr sz="2500" spc="-10">
                <a:latin typeface="Calibri"/>
                <a:cs typeface="Calibri"/>
              </a:rPr>
              <a:t>intercept</a:t>
            </a:r>
            <a:endParaRPr sz="2500">
              <a:latin typeface="Calibri"/>
              <a:cs typeface="Calibri"/>
            </a:endParaRPr>
          </a:p>
          <a:p>
            <a:pPr marL="926465" indent="-474980">
              <a:lnSpc>
                <a:spcPct val="100000"/>
              </a:lnSpc>
              <a:spcBef>
                <a:spcPts val="450"/>
              </a:spcBef>
              <a:buAutoNum type="alphaLcPeriod"/>
              <a:tabLst>
                <a:tab pos="926465" algn="l"/>
              </a:tabLst>
            </a:pPr>
            <a:r>
              <a:rPr sz="2500">
                <a:latin typeface="Calibri"/>
                <a:cs typeface="Calibri"/>
              </a:rPr>
              <a:t>curviness,</a:t>
            </a:r>
            <a:r>
              <a:rPr sz="2500" spc="-60">
                <a:latin typeface="Calibri"/>
                <a:cs typeface="Calibri"/>
              </a:rPr>
              <a:t> </a:t>
            </a:r>
            <a:r>
              <a:rPr sz="2500">
                <a:latin typeface="Calibri"/>
                <a:cs typeface="Calibri"/>
              </a:rPr>
              <a:t>the</a:t>
            </a:r>
            <a:r>
              <a:rPr sz="2500" spc="-55">
                <a:latin typeface="Calibri"/>
                <a:cs typeface="Calibri"/>
              </a:rPr>
              <a:t> </a:t>
            </a:r>
            <a:r>
              <a:rPr sz="2500" spc="-10">
                <a:latin typeface="Calibri"/>
                <a:cs typeface="Calibri"/>
              </a:rPr>
              <a:t>vertical</a:t>
            </a:r>
            <a:r>
              <a:rPr sz="2500" spc="-60">
                <a:latin typeface="Calibri"/>
                <a:cs typeface="Calibri"/>
              </a:rPr>
              <a:t> </a:t>
            </a:r>
            <a:r>
              <a:rPr sz="2500" spc="-10">
                <a:latin typeface="Calibri"/>
                <a:cs typeface="Calibri"/>
              </a:rPr>
              <a:t>intercept</a:t>
            </a:r>
            <a:endParaRPr sz="2500">
              <a:latin typeface="Calibri"/>
              <a:cs typeface="Calibri"/>
            </a:endParaRPr>
          </a:p>
          <a:p>
            <a:pPr marL="926465" indent="-442595">
              <a:lnSpc>
                <a:spcPct val="100000"/>
              </a:lnSpc>
              <a:spcBef>
                <a:spcPts val="450"/>
              </a:spcBef>
              <a:buAutoNum type="alphaLcPeriod"/>
              <a:tabLst>
                <a:tab pos="926465" algn="l"/>
              </a:tabLst>
            </a:pPr>
            <a:r>
              <a:rPr sz="2500">
                <a:latin typeface="Calibri"/>
                <a:cs typeface="Calibri"/>
              </a:rPr>
              <a:t>slope,</a:t>
            </a:r>
            <a:r>
              <a:rPr sz="2500" spc="-30">
                <a:latin typeface="Calibri"/>
                <a:cs typeface="Calibri"/>
              </a:rPr>
              <a:t> </a:t>
            </a:r>
            <a:r>
              <a:rPr sz="2500" spc="-10">
                <a:latin typeface="Calibri"/>
                <a:cs typeface="Calibri"/>
              </a:rPr>
              <a:t>shifts</a:t>
            </a:r>
            <a:endParaRPr sz="2500">
              <a:latin typeface="Calibri"/>
              <a:cs typeface="Calibri"/>
            </a:endParaRPr>
          </a:p>
          <a:p>
            <a:pPr>
              <a:lnSpc>
                <a:spcPct val="100000"/>
              </a:lnSpc>
              <a:spcBef>
                <a:spcPts val="844"/>
              </a:spcBef>
            </a:pPr>
            <a:endParaRPr sz="2500">
              <a:latin typeface="Calibri"/>
              <a:cs typeface="Calibri"/>
            </a:endParaRPr>
          </a:p>
          <a:p>
            <a:pPr marL="12700">
              <a:lnSpc>
                <a:spcPct val="100000"/>
              </a:lnSpc>
            </a:pPr>
            <a:r>
              <a:rPr sz="2500" b="1" u="heavy">
                <a:solidFill>
                  <a:srgbClr val="1155CC"/>
                </a:solidFill>
                <a:uFill>
                  <a:solidFill>
                    <a:srgbClr val="1155CC"/>
                  </a:solidFill>
                </a:uFill>
                <a:latin typeface="Calibri"/>
                <a:cs typeface="Calibri"/>
              </a:rPr>
              <a:t>Q32:</a:t>
            </a:r>
            <a:r>
              <a:rPr sz="2500" b="1" spc="-55">
                <a:solidFill>
                  <a:srgbClr val="1155CC"/>
                </a:solidFill>
                <a:latin typeface="Calibri"/>
                <a:cs typeface="Calibri"/>
              </a:rPr>
              <a:t> </a:t>
            </a:r>
            <a:r>
              <a:rPr sz="2500">
                <a:latin typeface="Calibri"/>
                <a:cs typeface="Calibri"/>
              </a:rPr>
              <a:t>Looking</a:t>
            </a:r>
            <a:r>
              <a:rPr sz="2500" spc="-65">
                <a:latin typeface="Calibri"/>
                <a:cs typeface="Calibri"/>
              </a:rPr>
              <a:t> </a:t>
            </a:r>
            <a:r>
              <a:rPr sz="2500">
                <a:latin typeface="Calibri"/>
                <a:cs typeface="Calibri"/>
              </a:rPr>
              <a:t>at</a:t>
            </a:r>
            <a:r>
              <a:rPr sz="2500" spc="-60">
                <a:latin typeface="Calibri"/>
                <a:cs typeface="Calibri"/>
              </a:rPr>
              <a:t> </a:t>
            </a:r>
            <a:r>
              <a:rPr sz="2500">
                <a:latin typeface="Calibri"/>
                <a:cs typeface="Calibri"/>
              </a:rPr>
              <a:t>the</a:t>
            </a:r>
            <a:r>
              <a:rPr sz="2500" spc="-65">
                <a:latin typeface="Calibri"/>
                <a:cs typeface="Calibri"/>
              </a:rPr>
              <a:t> </a:t>
            </a:r>
            <a:r>
              <a:rPr sz="2500" spc="-10">
                <a:latin typeface="Calibri"/>
                <a:cs typeface="Calibri"/>
              </a:rPr>
              <a:t>diagram</a:t>
            </a:r>
            <a:r>
              <a:rPr sz="2500" spc="-60">
                <a:latin typeface="Calibri"/>
                <a:cs typeface="Calibri"/>
              </a:rPr>
              <a:t> </a:t>
            </a:r>
            <a:r>
              <a:rPr sz="2500">
                <a:latin typeface="Calibri"/>
                <a:cs typeface="Calibri"/>
              </a:rPr>
              <a:t>on</a:t>
            </a:r>
            <a:r>
              <a:rPr sz="2500" spc="-65">
                <a:latin typeface="Calibri"/>
                <a:cs typeface="Calibri"/>
              </a:rPr>
              <a:t> </a:t>
            </a:r>
            <a:r>
              <a:rPr sz="2500">
                <a:latin typeface="Calibri"/>
                <a:cs typeface="Calibri"/>
              </a:rPr>
              <a:t>the</a:t>
            </a:r>
            <a:r>
              <a:rPr sz="2500" spc="-60">
                <a:latin typeface="Calibri"/>
                <a:cs typeface="Calibri"/>
              </a:rPr>
              <a:t> </a:t>
            </a:r>
            <a:r>
              <a:rPr sz="2500">
                <a:latin typeface="Calibri"/>
                <a:cs typeface="Calibri"/>
              </a:rPr>
              <a:t>right,</a:t>
            </a:r>
            <a:r>
              <a:rPr sz="2500" spc="-60">
                <a:latin typeface="Calibri"/>
                <a:cs typeface="Calibri"/>
              </a:rPr>
              <a:t> </a:t>
            </a:r>
            <a:r>
              <a:rPr sz="2500">
                <a:latin typeface="Calibri"/>
                <a:cs typeface="Calibri"/>
              </a:rPr>
              <a:t>where</a:t>
            </a:r>
            <a:r>
              <a:rPr sz="2500" spc="-65">
                <a:latin typeface="Calibri"/>
                <a:cs typeface="Calibri"/>
              </a:rPr>
              <a:t> </a:t>
            </a:r>
            <a:r>
              <a:rPr sz="2500">
                <a:latin typeface="Calibri"/>
                <a:cs typeface="Calibri"/>
              </a:rPr>
              <a:t>is</a:t>
            </a:r>
            <a:r>
              <a:rPr sz="2500" spc="-60">
                <a:latin typeface="Calibri"/>
                <a:cs typeface="Calibri"/>
              </a:rPr>
              <a:t> </a:t>
            </a:r>
            <a:r>
              <a:rPr sz="2500">
                <a:latin typeface="Calibri"/>
                <a:cs typeface="Calibri"/>
              </a:rPr>
              <a:t>the</a:t>
            </a:r>
            <a:r>
              <a:rPr sz="2500" spc="-65">
                <a:latin typeface="Calibri"/>
                <a:cs typeface="Calibri"/>
              </a:rPr>
              <a:t> </a:t>
            </a:r>
            <a:r>
              <a:rPr sz="2500">
                <a:latin typeface="Calibri"/>
                <a:cs typeface="Calibri"/>
              </a:rPr>
              <a:t>best</a:t>
            </a:r>
            <a:r>
              <a:rPr sz="2500" spc="-60">
                <a:latin typeface="Calibri"/>
                <a:cs typeface="Calibri"/>
              </a:rPr>
              <a:t> </a:t>
            </a:r>
            <a:r>
              <a:rPr sz="2500" spc="-10">
                <a:latin typeface="Calibri"/>
                <a:cs typeface="Calibri"/>
              </a:rPr>
              <a:t>affordable</a:t>
            </a:r>
            <a:r>
              <a:rPr sz="2500" spc="-65">
                <a:latin typeface="Calibri"/>
                <a:cs typeface="Calibri"/>
              </a:rPr>
              <a:t> </a:t>
            </a:r>
            <a:r>
              <a:rPr sz="2500" spc="-10">
                <a:latin typeface="Calibri"/>
                <a:cs typeface="Calibri"/>
              </a:rPr>
              <a:t>choice?</a:t>
            </a:r>
            <a:endParaRPr sz="2500">
              <a:latin typeface="Calibri"/>
              <a:cs typeface="Calibri"/>
            </a:endParaRPr>
          </a:p>
          <a:p>
            <a:pPr marL="926465" indent="-460375">
              <a:lnSpc>
                <a:spcPct val="100000"/>
              </a:lnSpc>
              <a:spcBef>
                <a:spcPts val="1500"/>
              </a:spcBef>
              <a:buAutoNum type="alphaLcPeriod"/>
              <a:tabLst>
                <a:tab pos="926465" algn="l"/>
              </a:tabLst>
            </a:pPr>
            <a:r>
              <a:rPr sz="2500">
                <a:latin typeface="Calibri"/>
                <a:cs typeface="Calibri"/>
              </a:rPr>
              <a:t>Point</a:t>
            </a:r>
            <a:r>
              <a:rPr sz="2500" spc="-105">
                <a:latin typeface="Calibri"/>
                <a:cs typeface="Calibri"/>
              </a:rPr>
              <a:t> </a:t>
            </a:r>
            <a:r>
              <a:rPr sz="2500" spc="-50">
                <a:latin typeface="Calibri"/>
                <a:cs typeface="Calibri"/>
              </a:rPr>
              <a:t>1</a:t>
            </a:r>
            <a:endParaRPr sz="2500">
              <a:latin typeface="Calibri"/>
              <a:cs typeface="Calibri"/>
            </a:endParaRPr>
          </a:p>
          <a:p>
            <a:pPr marL="926465" indent="-474980">
              <a:lnSpc>
                <a:spcPct val="100000"/>
              </a:lnSpc>
              <a:spcBef>
                <a:spcPts val="1500"/>
              </a:spcBef>
              <a:buAutoNum type="alphaLcPeriod"/>
              <a:tabLst>
                <a:tab pos="926465" algn="l"/>
              </a:tabLst>
            </a:pPr>
            <a:r>
              <a:rPr sz="2500">
                <a:latin typeface="Calibri"/>
                <a:cs typeface="Calibri"/>
              </a:rPr>
              <a:t>Point</a:t>
            </a:r>
            <a:r>
              <a:rPr sz="2500" spc="-105">
                <a:latin typeface="Calibri"/>
                <a:cs typeface="Calibri"/>
              </a:rPr>
              <a:t> </a:t>
            </a:r>
            <a:r>
              <a:rPr sz="2500" spc="-50">
                <a:latin typeface="Calibri"/>
                <a:cs typeface="Calibri"/>
              </a:rPr>
              <a:t>2</a:t>
            </a:r>
            <a:endParaRPr sz="2500">
              <a:latin typeface="Calibri"/>
              <a:cs typeface="Calibri"/>
            </a:endParaRPr>
          </a:p>
          <a:p>
            <a:pPr marL="926465" indent="-442595">
              <a:lnSpc>
                <a:spcPct val="100000"/>
              </a:lnSpc>
              <a:spcBef>
                <a:spcPts val="1500"/>
              </a:spcBef>
              <a:buAutoNum type="alphaLcPeriod"/>
              <a:tabLst>
                <a:tab pos="926465" algn="l"/>
              </a:tabLst>
            </a:pPr>
            <a:r>
              <a:rPr sz="2500">
                <a:latin typeface="Calibri"/>
                <a:cs typeface="Calibri"/>
              </a:rPr>
              <a:t>Point</a:t>
            </a:r>
            <a:r>
              <a:rPr sz="2500" spc="-105">
                <a:latin typeface="Calibri"/>
                <a:cs typeface="Calibri"/>
              </a:rPr>
              <a:t> </a:t>
            </a:r>
            <a:r>
              <a:rPr sz="2500" spc="-50">
                <a:latin typeface="Calibri"/>
                <a:cs typeface="Calibri"/>
              </a:rPr>
              <a:t>3</a:t>
            </a:r>
            <a:endParaRPr sz="2500">
              <a:latin typeface="Calibri"/>
              <a:cs typeface="Calibri"/>
            </a:endParaRPr>
          </a:p>
          <a:p>
            <a:pPr marL="926465" indent="-474980">
              <a:lnSpc>
                <a:spcPct val="100000"/>
              </a:lnSpc>
              <a:spcBef>
                <a:spcPts val="1500"/>
              </a:spcBef>
              <a:buAutoNum type="alphaLcPeriod"/>
              <a:tabLst>
                <a:tab pos="926465" algn="l"/>
              </a:tabLst>
            </a:pPr>
            <a:r>
              <a:rPr sz="2500">
                <a:latin typeface="Calibri"/>
                <a:cs typeface="Calibri"/>
              </a:rPr>
              <a:t>Point</a:t>
            </a:r>
            <a:r>
              <a:rPr sz="2500" spc="-105">
                <a:latin typeface="Calibri"/>
                <a:cs typeface="Calibri"/>
              </a:rPr>
              <a:t> </a:t>
            </a:r>
            <a:r>
              <a:rPr sz="2500" spc="-50">
                <a:latin typeface="Calibri"/>
                <a:cs typeface="Calibri"/>
              </a:rPr>
              <a:t>4</a:t>
            </a:r>
            <a:endParaRPr sz="2500">
              <a:latin typeface="Calibri"/>
              <a:cs typeface="Calibri"/>
            </a:endParaRPr>
          </a:p>
        </p:txBody>
      </p:sp>
      <p:pic>
        <p:nvPicPr>
          <p:cNvPr id="4" name="object 4"/>
          <p:cNvPicPr/>
          <p:nvPr/>
        </p:nvPicPr>
        <p:blipFill>
          <a:blip r:embed="rId2" cstate="print"/>
          <a:stretch>
            <a:fillRect/>
          </a:stretch>
        </p:blipFill>
        <p:spPr>
          <a:xfrm>
            <a:off x="11596705" y="4190249"/>
            <a:ext cx="4036069" cy="4223951"/>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73208" y="3333294"/>
            <a:ext cx="7539355" cy="2287905"/>
          </a:xfrm>
          <a:prstGeom prst="rect">
            <a:avLst/>
          </a:prstGeom>
        </p:spPr>
        <p:txBody>
          <a:bodyPr vert="horz" wrap="square" lIns="0" tIns="15240" rIns="0" bIns="0" rtlCol="0">
            <a:spAutoFit/>
          </a:bodyPr>
          <a:lstStyle/>
          <a:p>
            <a:pPr marL="12700" marR="5080" indent="191135">
              <a:lnSpc>
                <a:spcPct val="122100"/>
              </a:lnSpc>
              <a:spcBef>
                <a:spcPts val="120"/>
              </a:spcBef>
              <a:tabLst>
                <a:tab pos="1368425" algn="l"/>
                <a:tab pos="2844800" algn="l"/>
                <a:tab pos="3213735" algn="l"/>
                <a:tab pos="4338955" algn="l"/>
                <a:tab pos="5111115" algn="l"/>
                <a:tab pos="6745605" algn="l"/>
              </a:tabLst>
            </a:pPr>
            <a:r>
              <a:rPr sz="3050" b="0" spc="155">
                <a:latin typeface="Arial MT"/>
                <a:cs typeface="Arial MT"/>
              </a:rPr>
              <a:t>We</a:t>
            </a:r>
            <a:r>
              <a:rPr sz="3050" b="0" spc="240">
                <a:latin typeface="Arial MT"/>
                <a:cs typeface="Arial MT"/>
              </a:rPr>
              <a:t> </a:t>
            </a:r>
            <a:r>
              <a:rPr sz="3050" b="0" spc="114">
                <a:latin typeface="Arial MT"/>
                <a:cs typeface="Arial MT"/>
              </a:rPr>
              <a:t>hope</a:t>
            </a:r>
            <a:r>
              <a:rPr sz="3050" b="0" spc="229">
                <a:latin typeface="Arial MT"/>
                <a:cs typeface="Arial MT"/>
              </a:rPr>
              <a:t> </a:t>
            </a:r>
            <a:r>
              <a:rPr sz="3050" b="0" spc="110">
                <a:latin typeface="Arial MT"/>
                <a:cs typeface="Arial MT"/>
              </a:rPr>
              <a:t>you</a:t>
            </a:r>
            <a:r>
              <a:rPr sz="3050" b="0" spc="300">
                <a:latin typeface="Arial MT"/>
                <a:cs typeface="Arial MT"/>
              </a:rPr>
              <a:t> </a:t>
            </a:r>
            <a:r>
              <a:rPr sz="3050" b="0" spc="125">
                <a:latin typeface="Arial MT"/>
                <a:cs typeface="Arial MT"/>
              </a:rPr>
              <a:t>have</a:t>
            </a:r>
            <a:r>
              <a:rPr sz="3050" b="0" spc="275">
                <a:latin typeface="Arial MT"/>
                <a:cs typeface="Arial MT"/>
              </a:rPr>
              <a:t> </a:t>
            </a:r>
            <a:r>
              <a:rPr sz="3050" b="0" spc="95">
                <a:latin typeface="Arial MT"/>
                <a:cs typeface="Arial MT"/>
              </a:rPr>
              <a:t>been</a:t>
            </a:r>
            <a:r>
              <a:rPr sz="3050" b="0" spc="240">
                <a:latin typeface="Arial MT"/>
                <a:cs typeface="Arial MT"/>
              </a:rPr>
              <a:t> </a:t>
            </a:r>
            <a:r>
              <a:rPr sz="3050" b="0" spc="140">
                <a:latin typeface="Arial MT"/>
                <a:cs typeface="Arial MT"/>
              </a:rPr>
              <a:t>enjoying</a:t>
            </a:r>
            <a:r>
              <a:rPr sz="3050" b="0">
                <a:latin typeface="Arial MT"/>
                <a:cs typeface="Arial MT"/>
              </a:rPr>
              <a:t>	</a:t>
            </a:r>
            <a:r>
              <a:rPr sz="3050" b="0" spc="125">
                <a:latin typeface="Arial MT"/>
                <a:cs typeface="Arial MT"/>
              </a:rPr>
              <a:t>the </a:t>
            </a:r>
            <a:r>
              <a:rPr sz="3000" b="0" spc="100">
                <a:latin typeface="Arial MT"/>
                <a:cs typeface="Arial MT"/>
              </a:rPr>
              <a:t>review</a:t>
            </a:r>
            <a:r>
              <a:rPr sz="3000" b="0">
                <a:latin typeface="Arial MT"/>
                <a:cs typeface="Arial MT"/>
              </a:rPr>
              <a:t>	</a:t>
            </a:r>
            <a:r>
              <a:rPr sz="3000" b="0" spc="-10">
                <a:latin typeface="Arial MT"/>
                <a:cs typeface="Arial MT"/>
              </a:rPr>
              <a:t>session</a:t>
            </a:r>
            <a:r>
              <a:rPr sz="3000" b="0">
                <a:latin typeface="Arial MT"/>
                <a:cs typeface="Arial MT"/>
              </a:rPr>
              <a:t>	so</a:t>
            </a:r>
            <a:r>
              <a:rPr sz="3000" b="0" spc="360">
                <a:latin typeface="Arial MT"/>
                <a:cs typeface="Arial MT"/>
              </a:rPr>
              <a:t> </a:t>
            </a:r>
            <a:r>
              <a:rPr sz="3000" b="0" spc="245">
                <a:latin typeface="Arial MT"/>
                <a:cs typeface="Arial MT"/>
              </a:rPr>
              <a:t>for!</a:t>
            </a:r>
            <a:r>
              <a:rPr sz="3000" b="0" spc="15">
                <a:latin typeface="Arial MT"/>
                <a:cs typeface="Arial MT"/>
              </a:rPr>
              <a:t> </a:t>
            </a:r>
            <a:r>
              <a:rPr sz="3000" b="0" spc="190">
                <a:latin typeface="Arial MT"/>
                <a:cs typeface="Arial MT"/>
              </a:rPr>
              <a:t>When</a:t>
            </a:r>
            <a:r>
              <a:rPr sz="3000" b="0" spc="360">
                <a:latin typeface="Arial MT"/>
                <a:cs typeface="Arial MT"/>
              </a:rPr>
              <a:t> </a:t>
            </a:r>
            <a:r>
              <a:rPr sz="3000" b="0" spc="125">
                <a:latin typeface="Arial MT"/>
                <a:cs typeface="Arial MT"/>
              </a:rPr>
              <a:t>you</a:t>
            </a:r>
            <a:r>
              <a:rPr sz="3000" b="0" spc="310">
                <a:latin typeface="Arial MT"/>
                <a:cs typeface="Arial MT"/>
              </a:rPr>
              <a:t> </a:t>
            </a:r>
            <a:r>
              <a:rPr sz="3000" b="0" spc="170">
                <a:latin typeface="Arial MT"/>
                <a:cs typeface="Arial MT"/>
              </a:rPr>
              <a:t>hove</a:t>
            </a:r>
            <a:r>
              <a:rPr sz="3000" b="0" spc="210">
                <a:latin typeface="Arial MT"/>
                <a:cs typeface="Arial MT"/>
              </a:rPr>
              <a:t> </a:t>
            </a:r>
            <a:r>
              <a:rPr sz="3000" b="0" spc="130">
                <a:latin typeface="Arial MT"/>
                <a:cs typeface="Arial MT"/>
              </a:rPr>
              <a:t>a </a:t>
            </a:r>
            <a:r>
              <a:rPr sz="3000" b="0" spc="100">
                <a:latin typeface="Arial MT"/>
                <a:cs typeface="Arial MT"/>
              </a:rPr>
              <a:t>chance,</a:t>
            </a:r>
            <a:r>
              <a:rPr sz="3000" b="0" spc="190">
                <a:latin typeface="Arial MT"/>
                <a:cs typeface="Arial MT"/>
              </a:rPr>
              <a:t> </a:t>
            </a:r>
            <a:r>
              <a:rPr sz="3000" b="0" spc="125">
                <a:latin typeface="Arial MT"/>
                <a:cs typeface="Arial MT"/>
              </a:rPr>
              <a:t>please</a:t>
            </a:r>
            <a:r>
              <a:rPr sz="3000" b="0" spc="280">
                <a:latin typeface="Arial MT"/>
                <a:cs typeface="Arial MT"/>
              </a:rPr>
              <a:t> </a:t>
            </a:r>
            <a:r>
              <a:rPr sz="3000" b="0">
                <a:latin typeface="Arial MT"/>
                <a:cs typeface="Arial MT"/>
              </a:rPr>
              <a:t>Bill</a:t>
            </a:r>
            <a:r>
              <a:rPr sz="3000" b="0" spc="310">
                <a:latin typeface="Arial MT"/>
                <a:cs typeface="Arial MT"/>
              </a:rPr>
              <a:t> </a:t>
            </a:r>
            <a:r>
              <a:rPr sz="3000" b="0" spc="-25">
                <a:latin typeface="Arial MT"/>
                <a:cs typeface="Arial MT"/>
              </a:rPr>
              <a:t>out</a:t>
            </a:r>
            <a:r>
              <a:rPr sz="3000" b="0">
                <a:latin typeface="Arial MT"/>
                <a:cs typeface="Arial MT"/>
              </a:rPr>
              <a:t>	</a:t>
            </a:r>
            <a:r>
              <a:rPr sz="3000" b="0" spc="114">
                <a:latin typeface="Arial MT"/>
                <a:cs typeface="Arial MT"/>
              </a:rPr>
              <a:t>our</a:t>
            </a:r>
            <a:r>
              <a:rPr sz="3000" b="0">
                <a:latin typeface="Arial MT"/>
                <a:cs typeface="Arial MT"/>
              </a:rPr>
              <a:t>	</a:t>
            </a:r>
            <a:r>
              <a:rPr sz="3000" b="0" spc="75">
                <a:latin typeface="Arial MT"/>
                <a:cs typeface="Arial MT"/>
              </a:rPr>
              <a:t>survey.</a:t>
            </a:r>
            <a:r>
              <a:rPr sz="3000" b="0" spc="254">
                <a:latin typeface="Arial MT"/>
                <a:cs typeface="Arial MT"/>
              </a:rPr>
              <a:t> </a:t>
            </a:r>
            <a:r>
              <a:rPr sz="3000" b="0" spc="170">
                <a:latin typeface="Arial MT"/>
                <a:cs typeface="Arial MT"/>
              </a:rPr>
              <a:t>We </a:t>
            </a:r>
            <a:r>
              <a:rPr sz="3100" b="0" spc="150">
                <a:latin typeface="Arial MT"/>
                <a:cs typeface="Arial MT"/>
              </a:rPr>
              <a:t>appreciate</a:t>
            </a:r>
            <a:r>
              <a:rPr sz="3100" b="0" spc="434">
                <a:latin typeface="Arial MT"/>
                <a:cs typeface="Arial MT"/>
              </a:rPr>
              <a:t> </a:t>
            </a:r>
            <a:r>
              <a:rPr sz="3100" b="0" spc="40">
                <a:latin typeface="Arial MT"/>
                <a:cs typeface="Arial MT"/>
              </a:rPr>
              <a:t>your</a:t>
            </a:r>
            <a:r>
              <a:rPr sz="3100" b="0">
                <a:latin typeface="Arial MT"/>
                <a:cs typeface="Arial MT"/>
              </a:rPr>
              <a:t>	</a:t>
            </a:r>
            <a:r>
              <a:rPr sz="3100" b="0" spc="85">
                <a:latin typeface="Arial MT"/>
                <a:cs typeface="Arial MT"/>
              </a:rPr>
              <a:t>feedback.</a:t>
            </a:r>
            <a:endParaRPr sz="3100">
              <a:latin typeface="Arial MT"/>
              <a:cs typeface="Arial MT"/>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276850" y="7658100"/>
            <a:ext cx="12792075" cy="2628900"/>
          </a:xfrm>
          <a:prstGeom prst="rect">
            <a:avLst/>
          </a:prstGeom>
        </p:spPr>
      </p:pic>
      <p:pic>
        <p:nvPicPr>
          <p:cNvPr id="3" name="object 3"/>
          <p:cNvPicPr/>
          <p:nvPr/>
        </p:nvPicPr>
        <p:blipFill>
          <a:blip r:embed="rId3" cstate="print"/>
          <a:stretch>
            <a:fillRect/>
          </a:stretch>
        </p:blipFill>
        <p:spPr>
          <a:xfrm>
            <a:off x="476250" y="657225"/>
            <a:ext cx="17545050" cy="3448050"/>
          </a:xfrm>
          <a:prstGeom prst="rect">
            <a:avLst/>
          </a:prstGeom>
        </p:spPr>
      </p:pic>
      <p:pic>
        <p:nvPicPr>
          <p:cNvPr id="4" name="object 4"/>
          <p:cNvPicPr/>
          <p:nvPr/>
        </p:nvPicPr>
        <p:blipFill>
          <a:blip r:embed="rId4" cstate="print"/>
          <a:stretch>
            <a:fillRect/>
          </a:stretch>
        </p:blipFill>
        <p:spPr>
          <a:xfrm>
            <a:off x="5753100" y="4438650"/>
            <a:ext cx="1828800" cy="352425"/>
          </a:xfrm>
          <a:prstGeom prst="rect">
            <a:avLst/>
          </a:prstGeom>
        </p:spPr>
      </p:pic>
      <p:sp>
        <p:nvSpPr>
          <p:cNvPr id="5" name="object 5"/>
          <p:cNvSpPr txBox="1">
            <a:spLocks noGrp="1"/>
          </p:cNvSpPr>
          <p:nvPr>
            <p:ph type="title"/>
          </p:nvPr>
        </p:nvSpPr>
        <p:spPr>
          <a:xfrm>
            <a:off x="10473680" y="4284662"/>
            <a:ext cx="1682750" cy="497840"/>
          </a:xfrm>
          <a:prstGeom prst="rect">
            <a:avLst/>
          </a:prstGeom>
        </p:spPr>
        <p:txBody>
          <a:bodyPr vert="horz" wrap="square" lIns="0" tIns="12700" rIns="0" bIns="0" rtlCol="0">
            <a:spAutoFit/>
          </a:bodyPr>
          <a:lstStyle/>
          <a:p>
            <a:pPr marL="12700">
              <a:lnSpc>
                <a:spcPct val="100000"/>
              </a:lnSpc>
              <a:spcBef>
                <a:spcPts val="100"/>
              </a:spcBef>
            </a:pPr>
            <a:r>
              <a:rPr sz="3100" b="0" spc="-450">
                <a:latin typeface="Arial Black"/>
                <a:cs typeface="Arial Black"/>
              </a:rPr>
              <a:t>Focabook</a:t>
            </a:r>
            <a:endParaRPr sz="3100">
              <a:latin typeface="Arial Black"/>
              <a:cs typeface="Arial Black"/>
            </a:endParaRPr>
          </a:p>
        </p:txBody>
      </p:sp>
      <p:sp>
        <p:nvSpPr>
          <p:cNvPr id="6" name="object 6"/>
          <p:cNvSpPr txBox="1"/>
          <p:nvPr/>
        </p:nvSpPr>
        <p:spPr>
          <a:xfrm>
            <a:off x="1441093" y="5131700"/>
            <a:ext cx="15934055" cy="970915"/>
          </a:xfrm>
          <a:prstGeom prst="rect">
            <a:avLst/>
          </a:prstGeom>
        </p:spPr>
        <p:txBody>
          <a:bodyPr vert="horz" wrap="square" lIns="0" tIns="59055" rIns="0" bIns="0" rtlCol="0">
            <a:spAutoFit/>
          </a:bodyPr>
          <a:lstStyle/>
          <a:p>
            <a:pPr algn="ctr">
              <a:lnSpc>
                <a:spcPct val="100000"/>
              </a:lnSpc>
              <a:spcBef>
                <a:spcPts val="465"/>
              </a:spcBef>
            </a:pPr>
            <a:r>
              <a:rPr sz="2850" spc="-365">
                <a:latin typeface="Arial Black"/>
                <a:cs typeface="Arial Black"/>
              </a:rPr>
              <a:t>Are</a:t>
            </a:r>
            <a:r>
              <a:rPr sz="2850" spc="75">
                <a:latin typeface="Arial Black"/>
                <a:cs typeface="Arial Black"/>
              </a:rPr>
              <a:t> </a:t>
            </a:r>
            <a:r>
              <a:rPr sz="2850" spc="-409">
                <a:latin typeface="Arial Black"/>
                <a:cs typeface="Arial Black"/>
              </a:rPr>
              <a:t>you</a:t>
            </a:r>
            <a:r>
              <a:rPr sz="2850" spc="105">
                <a:latin typeface="Arial Black"/>
                <a:cs typeface="Arial Black"/>
              </a:rPr>
              <a:t> </a:t>
            </a:r>
            <a:r>
              <a:rPr sz="2850" spc="-260">
                <a:latin typeface="Arial Black"/>
                <a:cs typeface="Arial Black"/>
              </a:rPr>
              <a:t>loo</a:t>
            </a:r>
            <a:r>
              <a:rPr sz="4275" spc="-390" baseline="2923">
                <a:latin typeface="Arial Black"/>
                <a:cs typeface="Arial Black"/>
              </a:rPr>
              <a:t>kin</a:t>
            </a:r>
            <a:r>
              <a:rPr sz="4275" spc="-390" baseline="-8771">
                <a:latin typeface="Arial Black"/>
                <a:cs typeface="Arial Black"/>
              </a:rPr>
              <a:t>e</a:t>
            </a:r>
            <a:r>
              <a:rPr sz="4275" spc="-750" baseline="-8771">
                <a:latin typeface="Arial Black"/>
                <a:cs typeface="Arial Black"/>
              </a:rPr>
              <a:t> </a:t>
            </a:r>
            <a:r>
              <a:rPr sz="4275" spc="-277" baseline="-9746">
                <a:latin typeface="Arial Black"/>
                <a:cs typeface="Arial Black"/>
              </a:rPr>
              <a:t>*••</a:t>
            </a:r>
            <a:r>
              <a:rPr sz="4275" spc="-367" baseline="-9746">
                <a:latin typeface="Arial Black"/>
                <a:cs typeface="Arial Black"/>
              </a:rPr>
              <a:t> </a:t>
            </a:r>
            <a:r>
              <a:rPr sz="4275" spc="375" baseline="-9746">
                <a:latin typeface="Arial Black"/>
                <a:cs typeface="Arial Black"/>
              </a:rPr>
              <a:t>•</a:t>
            </a:r>
            <a:r>
              <a:rPr sz="2850" spc="250">
                <a:latin typeface="Arial Black"/>
                <a:cs typeface="Arial Black"/>
              </a:rPr>
              <a:t>n</a:t>
            </a:r>
            <a:r>
              <a:rPr sz="2850" spc="-520">
                <a:latin typeface="Arial Black"/>
                <a:cs typeface="Arial Black"/>
              </a:rPr>
              <a:t> </a:t>
            </a:r>
            <a:r>
              <a:rPr sz="2850" spc="-320">
                <a:latin typeface="Arial Black"/>
                <a:cs typeface="Arial Black"/>
              </a:rPr>
              <a:t>internship</a:t>
            </a:r>
            <a:r>
              <a:rPr sz="2850" spc="310">
                <a:latin typeface="Arial Black"/>
                <a:cs typeface="Arial Black"/>
              </a:rPr>
              <a:t> </a:t>
            </a:r>
            <a:r>
              <a:rPr sz="2850" spc="-355">
                <a:latin typeface="Arial Black"/>
                <a:cs typeface="Arial Black"/>
              </a:rPr>
              <a:t>this</a:t>
            </a:r>
            <a:r>
              <a:rPr sz="2850" spc="95">
                <a:latin typeface="Arial Black"/>
                <a:cs typeface="Arial Black"/>
              </a:rPr>
              <a:t> </a:t>
            </a:r>
            <a:r>
              <a:rPr sz="2850" spc="-484">
                <a:latin typeface="Arial Black"/>
                <a:cs typeface="Arial Black"/>
              </a:rPr>
              <a:t>summer</a:t>
            </a:r>
            <a:r>
              <a:rPr sz="2850" spc="280">
                <a:latin typeface="Arial Black"/>
                <a:cs typeface="Arial Black"/>
              </a:rPr>
              <a:t> </a:t>
            </a:r>
            <a:r>
              <a:rPr sz="2850" spc="-370">
                <a:latin typeface="Arial Black"/>
                <a:cs typeface="Arial Black"/>
              </a:rPr>
              <a:t>or</a:t>
            </a:r>
            <a:r>
              <a:rPr sz="2850" spc="130">
                <a:latin typeface="Arial Black"/>
                <a:cs typeface="Arial Black"/>
              </a:rPr>
              <a:t> </a:t>
            </a:r>
            <a:r>
              <a:rPr sz="2850" spc="-305">
                <a:latin typeface="Arial Black"/>
                <a:cs typeface="Arial Black"/>
              </a:rPr>
              <a:t>in</a:t>
            </a:r>
            <a:r>
              <a:rPr sz="2850" spc="70">
                <a:latin typeface="Arial Black"/>
                <a:cs typeface="Arial Black"/>
              </a:rPr>
              <a:t> </a:t>
            </a:r>
            <a:r>
              <a:rPr sz="2850" spc="-360">
                <a:latin typeface="Arial Black"/>
                <a:cs typeface="Arial Black"/>
              </a:rPr>
              <a:t>the</a:t>
            </a:r>
            <a:r>
              <a:rPr sz="2850" spc="-10">
                <a:latin typeface="Arial Black"/>
                <a:cs typeface="Arial Black"/>
              </a:rPr>
              <a:t> </a:t>
            </a:r>
            <a:r>
              <a:rPr sz="2850" spc="-355">
                <a:latin typeface="Arial Black"/>
                <a:cs typeface="Arial Black"/>
              </a:rPr>
              <a:t>near</a:t>
            </a:r>
            <a:r>
              <a:rPr sz="2850" spc="315">
                <a:latin typeface="Arial Black"/>
                <a:cs typeface="Arial Black"/>
              </a:rPr>
              <a:t> </a:t>
            </a:r>
            <a:r>
              <a:rPr sz="2850" spc="-305">
                <a:latin typeface="Arial Black"/>
                <a:cs typeface="Arial Black"/>
              </a:rPr>
              <a:t>future?</a:t>
            </a:r>
            <a:r>
              <a:rPr sz="2850" spc="30">
                <a:latin typeface="Arial Black"/>
                <a:cs typeface="Arial Black"/>
              </a:rPr>
              <a:t> </a:t>
            </a:r>
            <a:r>
              <a:rPr sz="2850" spc="-450">
                <a:latin typeface="Arial Black"/>
                <a:cs typeface="Arial Black"/>
              </a:rPr>
              <a:t>Come</a:t>
            </a:r>
            <a:r>
              <a:rPr sz="2850" spc="125">
                <a:latin typeface="Arial Black"/>
                <a:cs typeface="Arial Black"/>
              </a:rPr>
              <a:t> </a:t>
            </a:r>
            <a:r>
              <a:rPr sz="2850" spc="-355">
                <a:latin typeface="Arial Black"/>
                <a:cs typeface="Arial Black"/>
              </a:rPr>
              <a:t>to</a:t>
            </a:r>
            <a:r>
              <a:rPr sz="2850" spc="-15">
                <a:latin typeface="Arial Black"/>
                <a:cs typeface="Arial Black"/>
              </a:rPr>
              <a:t> </a:t>
            </a:r>
            <a:r>
              <a:rPr sz="2850" spc="-385">
                <a:latin typeface="Arial Black"/>
                <a:cs typeface="Arial Black"/>
              </a:rPr>
              <a:t>CMP's</a:t>
            </a:r>
            <a:r>
              <a:rPr sz="2850" spc="145">
                <a:latin typeface="Arial Black"/>
                <a:cs typeface="Arial Black"/>
              </a:rPr>
              <a:t> </a:t>
            </a:r>
            <a:r>
              <a:rPr sz="2850" spc="-355">
                <a:latin typeface="Arial Black"/>
                <a:cs typeface="Arial Black"/>
              </a:rPr>
              <a:t>INTERNSHIP</a:t>
            </a:r>
            <a:endParaRPr sz="2850">
              <a:latin typeface="Arial Black"/>
              <a:cs typeface="Arial Black"/>
            </a:endParaRPr>
          </a:p>
          <a:p>
            <a:pPr marR="102870" algn="ctr">
              <a:lnSpc>
                <a:spcPct val="100000"/>
              </a:lnSpc>
              <a:spcBef>
                <a:spcPts val="355"/>
              </a:spcBef>
            </a:pPr>
            <a:r>
              <a:rPr sz="2750" spc="-190">
                <a:latin typeface="Arial Black"/>
                <a:cs typeface="Arial Black"/>
              </a:rPr>
              <a:t>NIGHT</a:t>
            </a:r>
            <a:r>
              <a:rPr sz="2750" spc="229">
                <a:latin typeface="Arial Black"/>
                <a:cs typeface="Arial Black"/>
              </a:rPr>
              <a:t> </a:t>
            </a:r>
            <a:r>
              <a:rPr sz="2750" spc="-300">
                <a:latin typeface="Arial Black"/>
                <a:cs typeface="Arial Black"/>
              </a:rPr>
              <a:t>(November</a:t>
            </a:r>
            <a:r>
              <a:rPr sz="2750" spc="430">
                <a:latin typeface="Arial Black"/>
                <a:cs typeface="Arial Black"/>
              </a:rPr>
              <a:t> </a:t>
            </a:r>
            <a:r>
              <a:rPr sz="2750" spc="-340">
                <a:latin typeface="Arial Black"/>
                <a:cs typeface="Arial Black"/>
              </a:rPr>
              <a:t>24,</a:t>
            </a:r>
            <a:r>
              <a:rPr sz="2750" spc="-35">
                <a:latin typeface="Arial Black"/>
                <a:cs typeface="Arial Black"/>
              </a:rPr>
              <a:t> </a:t>
            </a:r>
            <a:r>
              <a:rPr sz="2750" spc="-260">
                <a:latin typeface="Arial Black"/>
                <a:cs typeface="Arial Black"/>
              </a:rPr>
              <a:t>2022)</a:t>
            </a:r>
            <a:r>
              <a:rPr sz="2750" spc="260">
                <a:latin typeface="Arial Black"/>
                <a:cs typeface="Arial Black"/>
              </a:rPr>
              <a:t> </a:t>
            </a:r>
            <a:r>
              <a:rPr sz="2750" spc="-310">
                <a:latin typeface="Arial Black"/>
                <a:cs typeface="Arial Black"/>
              </a:rPr>
              <a:t>to</a:t>
            </a:r>
            <a:r>
              <a:rPr sz="2750" spc="50">
                <a:latin typeface="Arial Black"/>
                <a:cs typeface="Arial Black"/>
              </a:rPr>
              <a:t> </a:t>
            </a:r>
            <a:r>
              <a:rPr sz="2750" spc="-325">
                <a:latin typeface="Arial Black"/>
                <a:cs typeface="Arial Black"/>
              </a:rPr>
              <a:t>heor</a:t>
            </a:r>
            <a:r>
              <a:rPr sz="2750" spc="245">
                <a:latin typeface="Arial Black"/>
                <a:cs typeface="Arial Black"/>
              </a:rPr>
              <a:t> </a:t>
            </a:r>
            <a:r>
              <a:rPr sz="2750" spc="-265">
                <a:latin typeface="Arial Black"/>
                <a:cs typeface="Arial Black"/>
              </a:rPr>
              <a:t>about</a:t>
            </a:r>
            <a:r>
              <a:rPr sz="2750" spc="140">
                <a:latin typeface="Arial Black"/>
                <a:cs typeface="Arial Black"/>
              </a:rPr>
              <a:t> </a:t>
            </a:r>
            <a:r>
              <a:rPr sz="2750" spc="-315">
                <a:latin typeface="Arial Black"/>
                <a:cs typeface="Arial Black"/>
              </a:rPr>
              <a:t>upper</a:t>
            </a:r>
            <a:r>
              <a:rPr sz="2750" spc="320">
                <a:latin typeface="Arial Black"/>
                <a:cs typeface="Arial Black"/>
              </a:rPr>
              <a:t> </a:t>
            </a:r>
            <a:r>
              <a:rPr sz="2750" spc="-320">
                <a:latin typeface="Arial Black"/>
                <a:cs typeface="Arial Black"/>
              </a:rPr>
              <a:t>yeor</a:t>
            </a:r>
            <a:r>
              <a:rPr sz="2750" spc="245">
                <a:latin typeface="Arial Black"/>
                <a:cs typeface="Arial Black"/>
              </a:rPr>
              <a:t> </a:t>
            </a:r>
            <a:r>
              <a:rPr sz="2750" spc="-330">
                <a:latin typeface="Arial Black"/>
                <a:cs typeface="Arial Black"/>
              </a:rPr>
              <a:t>students'</a:t>
            </a:r>
            <a:r>
              <a:rPr sz="2750" spc="160">
                <a:latin typeface="Arial Black"/>
                <a:cs typeface="Arial Black"/>
              </a:rPr>
              <a:t> </a:t>
            </a:r>
            <a:r>
              <a:rPr sz="2750" spc="-280">
                <a:latin typeface="Arial Black"/>
                <a:cs typeface="Arial Black"/>
              </a:rPr>
              <a:t>internship</a:t>
            </a:r>
            <a:r>
              <a:rPr sz="2750" spc="290">
                <a:latin typeface="Arial Black"/>
                <a:cs typeface="Arial Black"/>
              </a:rPr>
              <a:t> </a:t>
            </a:r>
            <a:r>
              <a:rPr sz="2750" spc="-385">
                <a:latin typeface="Arial Black"/>
                <a:cs typeface="Arial Black"/>
              </a:rPr>
              <a:t>experiences!</a:t>
            </a:r>
            <a:endParaRPr sz="2750">
              <a:latin typeface="Arial Black"/>
              <a:cs typeface="Arial Black"/>
            </a:endParaRPr>
          </a:p>
        </p:txBody>
      </p:sp>
      <p:sp>
        <p:nvSpPr>
          <p:cNvPr id="7" name="object 7"/>
          <p:cNvSpPr txBox="1"/>
          <p:nvPr/>
        </p:nvSpPr>
        <p:spPr>
          <a:xfrm>
            <a:off x="1287066" y="6608762"/>
            <a:ext cx="15478125" cy="452120"/>
          </a:xfrm>
          <a:prstGeom prst="rect">
            <a:avLst/>
          </a:prstGeom>
        </p:spPr>
        <p:txBody>
          <a:bodyPr vert="horz" wrap="square" lIns="0" tIns="12700" rIns="0" bIns="0" rtlCol="0">
            <a:spAutoFit/>
          </a:bodyPr>
          <a:lstStyle/>
          <a:p>
            <a:pPr marL="38100">
              <a:lnSpc>
                <a:spcPct val="100000"/>
              </a:lnSpc>
              <a:spcBef>
                <a:spcPts val="100"/>
              </a:spcBef>
              <a:tabLst>
                <a:tab pos="1176020" algn="l"/>
                <a:tab pos="3177540" algn="l"/>
                <a:tab pos="10691495" algn="l"/>
              </a:tabLst>
            </a:pPr>
            <a:r>
              <a:rPr sz="2800" spc="-10">
                <a:latin typeface="Arial MT"/>
                <a:cs typeface="Arial MT"/>
              </a:rPr>
              <a:t>They’</a:t>
            </a:r>
            <a:r>
              <a:rPr sz="2800">
                <a:latin typeface="Arial MT"/>
                <a:cs typeface="Arial MT"/>
              </a:rPr>
              <a:t>	</a:t>
            </a:r>
            <a:r>
              <a:rPr sz="4200" spc="120" baseline="-7936">
                <a:latin typeface="Arial MT"/>
                <a:cs typeface="Arial MT"/>
              </a:rPr>
              <a:t>e</a:t>
            </a:r>
            <a:r>
              <a:rPr sz="4200" spc="120" baseline="3968">
                <a:latin typeface="Arial MT"/>
                <a:cs typeface="Arial MT"/>
              </a:rPr>
              <a:t>iv</a:t>
            </a:r>
            <a:r>
              <a:rPr sz="2800" spc="80">
                <a:latin typeface="Arial MT"/>
                <a:cs typeface="Arial MT"/>
              </a:rPr>
              <a:t>e</a:t>
            </a:r>
            <a:r>
              <a:rPr sz="2800" spc="-40">
                <a:latin typeface="Arial MT"/>
                <a:cs typeface="Arial MT"/>
              </a:rPr>
              <a:t> </a:t>
            </a:r>
            <a:r>
              <a:rPr sz="2800">
                <a:latin typeface="Arial MT"/>
                <a:cs typeface="Arial MT"/>
              </a:rPr>
              <a:t>you</a:t>
            </a:r>
            <a:r>
              <a:rPr sz="2800" spc="105">
                <a:latin typeface="Arial MT"/>
                <a:cs typeface="Arial MT"/>
              </a:rPr>
              <a:t> </a:t>
            </a:r>
            <a:r>
              <a:rPr sz="2800" spc="-25">
                <a:latin typeface="Arial MT"/>
                <a:cs typeface="Arial MT"/>
              </a:rPr>
              <a:t>oil</a:t>
            </a:r>
            <a:r>
              <a:rPr sz="2800">
                <a:latin typeface="Arial MT"/>
                <a:cs typeface="Arial MT"/>
              </a:rPr>
              <a:t>	</a:t>
            </a:r>
            <a:r>
              <a:rPr sz="2800" spc="65">
                <a:latin typeface="Arial MT"/>
                <a:cs typeface="Arial MT"/>
              </a:rPr>
              <a:t>of</a:t>
            </a:r>
            <a:r>
              <a:rPr sz="2800" spc="325">
                <a:latin typeface="Arial MT"/>
                <a:cs typeface="Arial MT"/>
              </a:rPr>
              <a:t> </a:t>
            </a:r>
            <a:r>
              <a:rPr sz="2800" spc="50">
                <a:latin typeface="Arial MT"/>
                <a:cs typeface="Arial MT"/>
              </a:rPr>
              <a:t>their</a:t>
            </a:r>
            <a:r>
              <a:rPr sz="2800" spc="325">
                <a:latin typeface="Arial MT"/>
                <a:cs typeface="Arial MT"/>
              </a:rPr>
              <a:t> </a:t>
            </a:r>
            <a:r>
              <a:rPr sz="2800">
                <a:latin typeface="Arial MT"/>
                <a:cs typeface="Arial MT"/>
              </a:rPr>
              <a:t>best</a:t>
            </a:r>
            <a:r>
              <a:rPr sz="2800" spc="335">
                <a:latin typeface="Arial MT"/>
                <a:cs typeface="Arial MT"/>
              </a:rPr>
              <a:t> </a:t>
            </a:r>
            <a:r>
              <a:rPr sz="2800">
                <a:latin typeface="Arial MT"/>
                <a:cs typeface="Arial MT"/>
              </a:rPr>
              <a:t>tips</a:t>
            </a:r>
            <a:r>
              <a:rPr sz="2800" spc="180">
                <a:latin typeface="Arial MT"/>
                <a:cs typeface="Arial MT"/>
              </a:rPr>
              <a:t> </a:t>
            </a:r>
            <a:r>
              <a:rPr sz="2800">
                <a:latin typeface="Arial MT"/>
                <a:cs typeface="Arial MT"/>
              </a:rPr>
              <a:t>and</a:t>
            </a:r>
            <a:r>
              <a:rPr sz="2800" spc="155">
                <a:latin typeface="Arial MT"/>
                <a:cs typeface="Arial MT"/>
              </a:rPr>
              <a:t> </a:t>
            </a:r>
            <a:r>
              <a:rPr sz="2800" spc="65">
                <a:latin typeface="Arial MT"/>
                <a:cs typeface="Arial MT"/>
              </a:rPr>
              <a:t>intel,</a:t>
            </a:r>
            <a:r>
              <a:rPr sz="2800" spc="20">
                <a:latin typeface="Arial MT"/>
                <a:cs typeface="Arial MT"/>
              </a:rPr>
              <a:t> </a:t>
            </a:r>
            <a:r>
              <a:rPr sz="2800" spc="100">
                <a:latin typeface="Arial MT"/>
                <a:cs typeface="Arial MT"/>
              </a:rPr>
              <a:t>ocd</a:t>
            </a:r>
            <a:r>
              <a:rPr sz="2800" spc="200">
                <a:latin typeface="Arial MT"/>
                <a:cs typeface="Arial MT"/>
              </a:rPr>
              <a:t> </a:t>
            </a:r>
            <a:r>
              <a:rPr sz="2800" spc="45">
                <a:latin typeface="Arial MT"/>
                <a:cs typeface="Arial MT"/>
              </a:rPr>
              <a:t>they'll</a:t>
            </a:r>
            <a:r>
              <a:rPr sz="2800" spc="185">
                <a:latin typeface="Arial MT"/>
                <a:cs typeface="Arial MT"/>
              </a:rPr>
              <a:t> </a:t>
            </a:r>
            <a:r>
              <a:rPr sz="2800" spc="-10">
                <a:latin typeface="Arial MT"/>
                <a:cs typeface="Arial MT"/>
              </a:rPr>
              <a:t>answer</a:t>
            </a:r>
            <a:r>
              <a:rPr sz="2800">
                <a:latin typeface="Arial MT"/>
                <a:cs typeface="Arial MT"/>
              </a:rPr>
              <a:t>	any</a:t>
            </a:r>
            <a:r>
              <a:rPr sz="2800" spc="105">
                <a:latin typeface="Arial MT"/>
                <a:cs typeface="Arial MT"/>
              </a:rPr>
              <a:t> </a:t>
            </a:r>
            <a:r>
              <a:rPr sz="2800">
                <a:latin typeface="Arial MT"/>
                <a:cs typeface="Arial MT"/>
              </a:rPr>
              <a:t>questions</a:t>
            </a:r>
            <a:r>
              <a:rPr sz="2800" spc="229">
                <a:latin typeface="Arial MT"/>
                <a:cs typeface="Arial MT"/>
              </a:rPr>
              <a:t> </a:t>
            </a:r>
            <a:r>
              <a:rPr sz="2800">
                <a:latin typeface="Arial MT"/>
                <a:cs typeface="Arial MT"/>
              </a:rPr>
              <a:t>you</a:t>
            </a:r>
            <a:r>
              <a:rPr sz="2800" spc="55">
                <a:latin typeface="Arial MT"/>
                <a:cs typeface="Arial MT"/>
              </a:rPr>
              <a:t> </a:t>
            </a:r>
            <a:r>
              <a:rPr sz="2800">
                <a:latin typeface="Arial MT"/>
                <a:cs typeface="Arial MT"/>
              </a:rPr>
              <a:t>have</a:t>
            </a:r>
            <a:r>
              <a:rPr sz="2800" spc="70">
                <a:latin typeface="Arial MT"/>
                <a:cs typeface="Arial MT"/>
              </a:rPr>
              <a:t> </a:t>
            </a:r>
            <a:r>
              <a:rPr sz="2800">
                <a:latin typeface="Arial MT"/>
                <a:cs typeface="Arial MT"/>
              </a:rPr>
              <a:t>you</a:t>
            </a:r>
            <a:r>
              <a:rPr sz="2800" spc="85">
                <a:latin typeface="Arial MT"/>
                <a:cs typeface="Arial MT"/>
              </a:rPr>
              <a:t> </a:t>
            </a:r>
            <a:r>
              <a:rPr sz="4200" spc="-75" baseline="-10912">
                <a:latin typeface="Arial MT"/>
                <a:cs typeface="Arial MT"/>
              </a:rPr>
              <a:t>•</a:t>
            </a:r>
            <a:endParaRPr sz="4200" baseline="-10912">
              <a:latin typeface="Arial MT"/>
              <a:cs typeface="Arial MT"/>
            </a:endParaRPr>
          </a:p>
        </p:txBody>
      </p:sp>
      <p:sp>
        <p:nvSpPr>
          <p:cNvPr id="8" name="object 8"/>
          <p:cNvSpPr txBox="1"/>
          <p:nvPr/>
        </p:nvSpPr>
        <p:spPr>
          <a:xfrm>
            <a:off x="16950994" y="6584950"/>
            <a:ext cx="606425" cy="452120"/>
          </a:xfrm>
          <a:prstGeom prst="rect">
            <a:avLst/>
          </a:prstGeom>
        </p:spPr>
        <p:txBody>
          <a:bodyPr vert="horz" wrap="square" lIns="0" tIns="12700" rIns="0" bIns="0" rtlCol="0">
            <a:spAutoFit/>
          </a:bodyPr>
          <a:lstStyle/>
          <a:p>
            <a:pPr marL="38100">
              <a:lnSpc>
                <a:spcPct val="100000"/>
              </a:lnSpc>
              <a:spcBef>
                <a:spcPts val="100"/>
              </a:spcBef>
            </a:pPr>
            <a:r>
              <a:rPr sz="4200" spc="75" baseline="-11904">
                <a:latin typeface="Arial MT"/>
                <a:cs typeface="Arial MT"/>
              </a:rPr>
              <a:t>e</a:t>
            </a:r>
            <a:r>
              <a:rPr sz="2800" spc="50">
                <a:latin typeface="Arial MT"/>
                <a:cs typeface="Arial MT"/>
              </a:rPr>
              <a:t>ht</a:t>
            </a:r>
            <a:endParaRPr sz="2800">
              <a:latin typeface="Arial MT"/>
              <a:cs typeface="Arial MT"/>
            </a:endParaRPr>
          </a:p>
        </p:txBody>
      </p:sp>
      <p:sp>
        <p:nvSpPr>
          <p:cNvPr id="9" name="object 9"/>
          <p:cNvSpPr txBox="1"/>
          <p:nvPr/>
        </p:nvSpPr>
        <p:spPr>
          <a:xfrm>
            <a:off x="1460539" y="7099300"/>
            <a:ext cx="15870555" cy="429259"/>
          </a:xfrm>
          <a:prstGeom prst="rect">
            <a:avLst/>
          </a:prstGeom>
        </p:spPr>
        <p:txBody>
          <a:bodyPr vert="horz" wrap="square" lIns="0" tIns="12700" rIns="0" bIns="0" rtlCol="0">
            <a:spAutoFit/>
          </a:bodyPr>
          <a:lstStyle/>
          <a:p>
            <a:pPr marL="12700">
              <a:lnSpc>
                <a:spcPct val="100000"/>
              </a:lnSpc>
              <a:spcBef>
                <a:spcPts val="100"/>
              </a:spcBef>
              <a:tabLst>
                <a:tab pos="1514475" algn="l"/>
                <a:tab pos="4481195" algn="l"/>
                <a:tab pos="6405880" algn="l"/>
                <a:tab pos="15452090" algn="l"/>
              </a:tabLst>
            </a:pPr>
            <a:r>
              <a:rPr sz="2650" spc="65">
                <a:latin typeface="Arial MT"/>
                <a:cs typeface="Arial MT"/>
              </a:rPr>
              <a:t>hove</a:t>
            </a:r>
            <a:r>
              <a:rPr sz="2650" spc="300">
                <a:latin typeface="Arial MT"/>
                <a:cs typeface="Arial MT"/>
              </a:rPr>
              <a:t> </a:t>
            </a:r>
            <a:r>
              <a:rPr sz="2650" spc="25">
                <a:latin typeface="Arial MT"/>
                <a:cs typeface="Arial MT"/>
              </a:rPr>
              <a:t>for</a:t>
            </a:r>
            <a:r>
              <a:rPr sz="2650">
                <a:latin typeface="Arial MT"/>
                <a:cs typeface="Arial MT"/>
              </a:rPr>
              <a:t>	them.</a:t>
            </a:r>
            <a:r>
              <a:rPr sz="2650" spc="165">
                <a:latin typeface="Arial MT"/>
                <a:cs typeface="Arial MT"/>
              </a:rPr>
              <a:t> </a:t>
            </a:r>
            <a:r>
              <a:rPr sz="2650">
                <a:solidFill>
                  <a:srgbClr val="F47E18"/>
                </a:solidFill>
                <a:latin typeface="Arial MT"/>
                <a:cs typeface="Arial MT"/>
              </a:rPr>
              <a:t>Free</a:t>
            </a:r>
            <a:r>
              <a:rPr sz="2650" spc="405">
                <a:solidFill>
                  <a:srgbClr val="F47E18"/>
                </a:solidFill>
                <a:latin typeface="Arial MT"/>
                <a:cs typeface="Arial MT"/>
              </a:rPr>
              <a:t> </a:t>
            </a:r>
            <a:r>
              <a:rPr sz="2650" spc="60">
                <a:solidFill>
                  <a:srgbClr val="FF7E05"/>
                </a:solidFill>
                <a:latin typeface="Arial MT"/>
                <a:cs typeface="Arial MT"/>
              </a:rPr>
              <a:t>dinner</a:t>
            </a:r>
            <a:r>
              <a:rPr sz="2650">
                <a:solidFill>
                  <a:srgbClr val="FF7E05"/>
                </a:solidFill>
                <a:latin typeface="Arial MT"/>
                <a:cs typeface="Arial MT"/>
              </a:rPr>
              <a:t>	</a:t>
            </a:r>
            <a:r>
              <a:rPr sz="2650">
                <a:solidFill>
                  <a:srgbClr val="F98208"/>
                </a:solidFill>
                <a:latin typeface="Arial MT"/>
                <a:cs typeface="Arial MT"/>
              </a:rPr>
              <a:t>oncl</a:t>
            </a:r>
            <a:r>
              <a:rPr sz="2650" spc="185">
                <a:solidFill>
                  <a:srgbClr val="F98208"/>
                </a:solidFill>
                <a:latin typeface="Arial MT"/>
                <a:cs typeface="Arial MT"/>
              </a:rPr>
              <a:t> </a:t>
            </a:r>
            <a:r>
              <a:rPr sz="2650" spc="-10">
                <a:solidFill>
                  <a:srgbClr val="FF8505"/>
                </a:solidFill>
                <a:latin typeface="Arial MT"/>
                <a:cs typeface="Arial MT"/>
              </a:rPr>
              <a:t>snacks</a:t>
            </a:r>
            <a:r>
              <a:rPr sz="2650">
                <a:solidFill>
                  <a:srgbClr val="FF8505"/>
                </a:solidFill>
                <a:latin typeface="Arial MT"/>
                <a:cs typeface="Arial MT"/>
              </a:rPr>
              <a:t>	</a:t>
            </a:r>
            <a:r>
              <a:rPr sz="2650" spc="65">
                <a:solidFill>
                  <a:srgbClr val="FB7B03"/>
                </a:solidFill>
                <a:latin typeface="Arial MT"/>
                <a:cs typeface="Arial MT"/>
              </a:rPr>
              <a:t>will</a:t>
            </a:r>
            <a:r>
              <a:rPr sz="2650" spc="245">
                <a:solidFill>
                  <a:srgbClr val="FB7B03"/>
                </a:solidFill>
                <a:latin typeface="Arial MT"/>
                <a:cs typeface="Arial MT"/>
              </a:rPr>
              <a:t> </a:t>
            </a:r>
            <a:r>
              <a:rPr sz="2650">
                <a:solidFill>
                  <a:srgbClr val="FF8201"/>
                </a:solidFill>
                <a:latin typeface="Arial MT"/>
                <a:cs typeface="Arial MT"/>
              </a:rPr>
              <a:t>be</a:t>
            </a:r>
            <a:r>
              <a:rPr sz="2650" spc="330">
                <a:solidFill>
                  <a:srgbClr val="FF8201"/>
                </a:solidFill>
                <a:latin typeface="Arial MT"/>
                <a:cs typeface="Arial MT"/>
              </a:rPr>
              <a:t> </a:t>
            </a:r>
            <a:r>
              <a:rPr sz="2650" spc="80">
                <a:solidFill>
                  <a:srgbClr val="F98300"/>
                </a:solidFill>
                <a:latin typeface="Arial MT"/>
                <a:cs typeface="Arial MT"/>
              </a:rPr>
              <a:t>provided!</a:t>
            </a:r>
            <a:r>
              <a:rPr sz="2650" spc="235">
                <a:solidFill>
                  <a:srgbClr val="F98300"/>
                </a:solidFill>
                <a:latin typeface="Arial MT"/>
                <a:cs typeface="Arial MT"/>
              </a:rPr>
              <a:t> </a:t>
            </a:r>
            <a:r>
              <a:rPr sz="2650">
                <a:latin typeface="Arial MT"/>
                <a:cs typeface="Arial MT"/>
              </a:rPr>
              <a:t>Follow</a:t>
            </a:r>
            <a:r>
              <a:rPr sz="2650" spc="295">
                <a:latin typeface="Arial MT"/>
                <a:cs typeface="Arial MT"/>
              </a:rPr>
              <a:t> </a:t>
            </a:r>
            <a:r>
              <a:rPr sz="2650">
                <a:latin typeface="Arial MT"/>
                <a:cs typeface="Arial MT"/>
              </a:rPr>
              <a:t>us</a:t>
            </a:r>
            <a:r>
              <a:rPr sz="2650" spc="200">
                <a:latin typeface="Arial MT"/>
                <a:cs typeface="Arial MT"/>
              </a:rPr>
              <a:t> </a:t>
            </a:r>
            <a:r>
              <a:rPr sz="2650" spc="85">
                <a:latin typeface="Arial MT"/>
                <a:cs typeface="Arial MT"/>
              </a:rPr>
              <a:t>on</a:t>
            </a:r>
            <a:r>
              <a:rPr sz="2650" spc="245">
                <a:latin typeface="Arial MT"/>
                <a:cs typeface="Arial MT"/>
              </a:rPr>
              <a:t> </a:t>
            </a:r>
            <a:r>
              <a:rPr sz="2650" spc="125">
                <a:latin typeface="Arial MT"/>
                <a:cs typeface="Arial MT"/>
              </a:rPr>
              <a:t>lnstogrom</a:t>
            </a:r>
            <a:r>
              <a:rPr sz="2650" spc="325">
                <a:latin typeface="Arial MT"/>
                <a:cs typeface="Arial MT"/>
              </a:rPr>
              <a:t> </a:t>
            </a:r>
            <a:r>
              <a:rPr sz="2650" spc="125">
                <a:latin typeface="Arial MT"/>
                <a:cs typeface="Arial MT"/>
              </a:rPr>
              <a:t>ond</a:t>
            </a:r>
            <a:r>
              <a:rPr sz="2650" spc="215">
                <a:latin typeface="Arial MT"/>
                <a:cs typeface="Arial MT"/>
              </a:rPr>
              <a:t> </a:t>
            </a:r>
            <a:r>
              <a:rPr sz="2650" spc="-10">
                <a:latin typeface="Arial MT"/>
                <a:cs typeface="Arial MT"/>
              </a:rPr>
              <a:t>Facebook</a:t>
            </a:r>
            <a:r>
              <a:rPr sz="2650">
                <a:latin typeface="Arial MT"/>
                <a:cs typeface="Arial MT"/>
              </a:rPr>
              <a:t>	</a:t>
            </a:r>
            <a:r>
              <a:rPr sz="2650" spc="-25">
                <a:latin typeface="Arial MT"/>
                <a:cs typeface="Arial MT"/>
              </a:rPr>
              <a:t>for</a:t>
            </a:r>
            <a:endParaRPr sz="2650">
              <a:latin typeface="Arial MT"/>
              <a:cs typeface="Arial MT"/>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85292" rIns="0" bIns="0" rtlCol="0">
            <a:spAutoFit/>
          </a:bodyPr>
          <a:lstStyle/>
          <a:p>
            <a:pPr marL="165100">
              <a:lnSpc>
                <a:spcPct val="100000"/>
              </a:lnSpc>
              <a:spcBef>
                <a:spcPts val="100"/>
              </a:spcBef>
            </a:pPr>
            <a:r>
              <a:rPr sz="4200"/>
              <a:t>6.</a:t>
            </a:r>
            <a:r>
              <a:rPr sz="4200" spc="-95"/>
              <a:t> </a:t>
            </a:r>
            <a:r>
              <a:rPr sz="4200"/>
              <a:t>Global</a:t>
            </a:r>
            <a:r>
              <a:rPr sz="4200" spc="-90"/>
              <a:t> </a:t>
            </a:r>
            <a:r>
              <a:rPr sz="4200"/>
              <a:t>Market</a:t>
            </a:r>
            <a:r>
              <a:rPr sz="4200" spc="-90"/>
              <a:t> </a:t>
            </a:r>
            <a:r>
              <a:rPr sz="4200"/>
              <a:t>in</a:t>
            </a:r>
            <a:r>
              <a:rPr sz="4200" spc="-95"/>
              <a:t> </a:t>
            </a:r>
            <a:r>
              <a:rPr sz="4200" spc="-10"/>
              <a:t>Action</a:t>
            </a:r>
            <a:endParaRPr sz="4200"/>
          </a:p>
        </p:txBody>
      </p:sp>
      <p:sp>
        <p:nvSpPr>
          <p:cNvPr id="3" name="object 3"/>
          <p:cNvSpPr txBox="1"/>
          <p:nvPr/>
        </p:nvSpPr>
        <p:spPr>
          <a:xfrm>
            <a:off x="1064705" y="1898335"/>
            <a:ext cx="15892144" cy="6322244"/>
          </a:xfrm>
          <a:prstGeom prst="rect">
            <a:avLst/>
          </a:prstGeom>
        </p:spPr>
        <p:txBody>
          <a:bodyPr vert="horz" wrap="square" lIns="0" tIns="210820" rIns="0" bIns="0" rtlCol="0">
            <a:spAutoFit/>
          </a:bodyPr>
          <a:lstStyle/>
          <a:p>
            <a:pPr marL="440055" indent="-427355">
              <a:lnSpc>
                <a:spcPct val="100000"/>
              </a:lnSpc>
              <a:spcBef>
                <a:spcPts val="1660"/>
              </a:spcBef>
              <a:buFont typeface="Arial"/>
              <a:buChar char="●"/>
              <a:tabLst>
                <a:tab pos="440055" algn="l"/>
              </a:tabLst>
            </a:pPr>
            <a:r>
              <a:rPr sz="3200" b="1" spc="-10">
                <a:latin typeface="Calibri"/>
                <a:cs typeface="Calibri"/>
              </a:rPr>
              <a:t>national</a:t>
            </a:r>
            <a:r>
              <a:rPr sz="3200" b="1" spc="-65">
                <a:latin typeface="Calibri"/>
                <a:cs typeface="Calibri"/>
              </a:rPr>
              <a:t> </a:t>
            </a:r>
            <a:r>
              <a:rPr sz="3200" b="1" spc="-20">
                <a:latin typeface="Calibri"/>
                <a:cs typeface="Calibri"/>
              </a:rPr>
              <a:t>comparative</a:t>
            </a:r>
            <a:r>
              <a:rPr sz="3200" b="1" spc="-65">
                <a:latin typeface="Calibri"/>
                <a:cs typeface="Calibri"/>
              </a:rPr>
              <a:t> </a:t>
            </a:r>
            <a:r>
              <a:rPr sz="3200" b="1" spc="-20">
                <a:latin typeface="Calibri"/>
                <a:cs typeface="Calibri"/>
              </a:rPr>
              <a:t>advantage</a:t>
            </a:r>
            <a:r>
              <a:rPr sz="3200" b="1" spc="-55">
                <a:latin typeface="Calibri"/>
                <a:cs typeface="Calibri"/>
              </a:rPr>
              <a:t> </a:t>
            </a:r>
            <a:r>
              <a:rPr sz="3200">
                <a:latin typeface="Calibri"/>
                <a:cs typeface="Calibri"/>
              </a:rPr>
              <a:t>(a</a:t>
            </a:r>
            <a:r>
              <a:rPr sz="3200" spc="-60">
                <a:latin typeface="Calibri"/>
                <a:cs typeface="Calibri"/>
              </a:rPr>
              <a:t> </a:t>
            </a:r>
            <a:r>
              <a:rPr sz="3200">
                <a:latin typeface="Calibri"/>
                <a:cs typeface="Calibri"/>
              </a:rPr>
              <a:t>nation</a:t>
            </a:r>
            <a:r>
              <a:rPr sz="3200" spc="-65">
                <a:latin typeface="Calibri"/>
                <a:cs typeface="Calibri"/>
              </a:rPr>
              <a:t> </a:t>
            </a:r>
            <a:r>
              <a:rPr sz="3200">
                <a:latin typeface="Calibri"/>
                <a:cs typeface="Calibri"/>
              </a:rPr>
              <a:t>can</a:t>
            </a:r>
            <a:r>
              <a:rPr sz="3200" spc="-60">
                <a:latin typeface="Calibri"/>
                <a:cs typeface="Calibri"/>
              </a:rPr>
              <a:t> </a:t>
            </a:r>
            <a:r>
              <a:rPr sz="3200">
                <a:latin typeface="Calibri"/>
                <a:cs typeface="Calibri"/>
              </a:rPr>
              <a:t>produce</a:t>
            </a:r>
            <a:r>
              <a:rPr sz="3200" spc="-65">
                <a:latin typeface="Calibri"/>
                <a:cs typeface="Calibri"/>
              </a:rPr>
              <a:t> </a:t>
            </a:r>
            <a:r>
              <a:rPr sz="3200">
                <a:latin typeface="Calibri"/>
                <a:cs typeface="Calibri"/>
              </a:rPr>
              <a:t>a</a:t>
            </a:r>
            <a:r>
              <a:rPr sz="3200" spc="-65">
                <a:latin typeface="Calibri"/>
                <a:cs typeface="Calibri"/>
              </a:rPr>
              <a:t> </a:t>
            </a:r>
            <a:r>
              <a:rPr sz="3200" spc="-10">
                <a:latin typeface="Calibri"/>
                <a:cs typeface="Calibri"/>
              </a:rPr>
              <a:t>good/service</a:t>
            </a:r>
            <a:r>
              <a:rPr sz="3200" spc="-60">
                <a:latin typeface="Calibri"/>
                <a:cs typeface="Calibri"/>
              </a:rPr>
              <a:t> </a:t>
            </a:r>
            <a:r>
              <a:rPr sz="3200">
                <a:latin typeface="Calibri"/>
                <a:cs typeface="Calibri"/>
              </a:rPr>
              <a:t>at</a:t>
            </a:r>
            <a:r>
              <a:rPr sz="3200" spc="-65">
                <a:latin typeface="Calibri"/>
                <a:cs typeface="Calibri"/>
              </a:rPr>
              <a:t> </a:t>
            </a:r>
            <a:r>
              <a:rPr sz="3200">
                <a:latin typeface="Calibri"/>
                <a:cs typeface="Calibri"/>
              </a:rPr>
              <a:t>a</a:t>
            </a:r>
            <a:r>
              <a:rPr sz="3200" spc="-60">
                <a:latin typeface="Calibri"/>
                <a:cs typeface="Calibri"/>
              </a:rPr>
              <a:t> </a:t>
            </a:r>
            <a:r>
              <a:rPr sz="3200">
                <a:latin typeface="Calibri"/>
                <a:cs typeface="Calibri"/>
              </a:rPr>
              <a:t>lower</a:t>
            </a:r>
            <a:r>
              <a:rPr sz="3200" spc="-65">
                <a:latin typeface="Calibri"/>
                <a:cs typeface="Calibri"/>
              </a:rPr>
              <a:t> </a:t>
            </a:r>
            <a:r>
              <a:rPr sz="3200">
                <a:latin typeface="Calibri"/>
                <a:cs typeface="Calibri"/>
              </a:rPr>
              <a:t>OC</a:t>
            </a:r>
            <a:r>
              <a:rPr sz="3200" spc="-65">
                <a:latin typeface="Calibri"/>
                <a:cs typeface="Calibri"/>
              </a:rPr>
              <a:t> </a:t>
            </a:r>
            <a:r>
              <a:rPr sz="3200">
                <a:latin typeface="Calibri"/>
                <a:cs typeface="Calibri"/>
              </a:rPr>
              <a:t>than</a:t>
            </a:r>
            <a:r>
              <a:rPr sz="3200" spc="-60">
                <a:latin typeface="Calibri"/>
                <a:cs typeface="Calibri"/>
              </a:rPr>
              <a:t> </a:t>
            </a:r>
            <a:r>
              <a:rPr sz="3200">
                <a:latin typeface="Calibri"/>
                <a:cs typeface="Calibri"/>
              </a:rPr>
              <a:t>any</a:t>
            </a:r>
            <a:r>
              <a:rPr sz="3200" spc="-65">
                <a:latin typeface="Calibri"/>
                <a:cs typeface="Calibri"/>
              </a:rPr>
              <a:t> </a:t>
            </a:r>
            <a:r>
              <a:rPr sz="3200">
                <a:latin typeface="Calibri"/>
                <a:cs typeface="Calibri"/>
              </a:rPr>
              <a:t>other</a:t>
            </a:r>
            <a:r>
              <a:rPr sz="3200" spc="-60">
                <a:latin typeface="Calibri"/>
                <a:cs typeface="Calibri"/>
              </a:rPr>
              <a:t> </a:t>
            </a:r>
            <a:r>
              <a:rPr sz="3200">
                <a:latin typeface="Calibri"/>
                <a:cs typeface="Calibri"/>
              </a:rPr>
              <a:t>nation)</a:t>
            </a:r>
            <a:r>
              <a:rPr sz="3200" spc="-65">
                <a:latin typeface="Calibri"/>
                <a:cs typeface="Calibri"/>
              </a:rPr>
              <a:t> </a:t>
            </a:r>
            <a:r>
              <a:rPr sz="3200">
                <a:latin typeface="Calibri"/>
                <a:cs typeface="Calibri"/>
              </a:rPr>
              <a:t>&gt;</a:t>
            </a:r>
            <a:r>
              <a:rPr sz="3200" spc="-65">
                <a:latin typeface="Calibri"/>
                <a:cs typeface="Calibri"/>
              </a:rPr>
              <a:t> </a:t>
            </a:r>
            <a:r>
              <a:rPr sz="3200" spc="-20">
                <a:latin typeface="Calibri"/>
                <a:cs typeface="Calibri"/>
              </a:rPr>
              <a:t>trade</a:t>
            </a:r>
            <a:endParaRPr sz="3200">
              <a:latin typeface="Calibri"/>
              <a:cs typeface="Calibri"/>
            </a:endParaRPr>
          </a:p>
          <a:p>
            <a:pPr marL="897255" lvl="1" indent="-427355">
              <a:lnSpc>
                <a:spcPct val="100000"/>
              </a:lnSpc>
              <a:spcBef>
                <a:spcPts val="1560"/>
              </a:spcBef>
              <a:buFont typeface="Arial"/>
              <a:buChar char="○"/>
              <a:tabLst>
                <a:tab pos="897255" algn="l"/>
              </a:tabLst>
            </a:pPr>
            <a:r>
              <a:rPr sz="3200" b="1">
                <a:latin typeface="Calibri"/>
                <a:cs typeface="Calibri"/>
              </a:rPr>
              <a:t>imports</a:t>
            </a:r>
            <a:r>
              <a:rPr sz="3200">
                <a:latin typeface="Calibri"/>
                <a:cs typeface="Calibri"/>
              </a:rPr>
              <a:t>:</a:t>
            </a:r>
            <a:r>
              <a:rPr sz="3200" spc="-90">
                <a:latin typeface="Calibri"/>
                <a:cs typeface="Calibri"/>
              </a:rPr>
              <a:t> </a:t>
            </a:r>
            <a:r>
              <a:rPr sz="3200">
                <a:latin typeface="Calibri"/>
                <a:cs typeface="Calibri"/>
              </a:rPr>
              <a:t>buy</a:t>
            </a:r>
            <a:r>
              <a:rPr sz="3200" spc="-85">
                <a:latin typeface="Calibri"/>
                <a:cs typeface="Calibri"/>
              </a:rPr>
              <a:t> </a:t>
            </a:r>
            <a:r>
              <a:rPr sz="3200">
                <a:latin typeface="Calibri"/>
                <a:cs typeface="Calibri"/>
              </a:rPr>
              <a:t>goods/services</a:t>
            </a:r>
            <a:r>
              <a:rPr sz="3200" spc="-85">
                <a:latin typeface="Calibri"/>
                <a:cs typeface="Calibri"/>
              </a:rPr>
              <a:t> </a:t>
            </a:r>
            <a:r>
              <a:rPr sz="3200">
                <a:latin typeface="Calibri"/>
                <a:cs typeface="Calibri"/>
              </a:rPr>
              <a:t>from</a:t>
            </a:r>
            <a:r>
              <a:rPr sz="3200" spc="-85">
                <a:latin typeface="Calibri"/>
                <a:cs typeface="Calibri"/>
              </a:rPr>
              <a:t> </a:t>
            </a:r>
            <a:r>
              <a:rPr sz="3200">
                <a:latin typeface="Calibri"/>
                <a:cs typeface="Calibri"/>
              </a:rPr>
              <a:t>other</a:t>
            </a:r>
            <a:r>
              <a:rPr sz="3200" spc="-85">
                <a:latin typeface="Calibri"/>
                <a:cs typeface="Calibri"/>
              </a:rPr>
              <a:t> </a:t>
            </a:r>
            <a:r>
              <a:rPr sz="3200" spc="-10">
                <a:latin typeface="Calibri"/>
                <a:cs typeface="Calibri"/>
              </a:rPr>
              <a:t>countries</a:t>
            </a:r>
            <a:endParaRPr sz="3200">
              <a:latin typeface="Calibri"/>
              <a:cs typeface="Calibri"/>
            </a:endParaRPr>
          </a:p>
          <a:p>
            <a:pPr marL="897255" lvl="1" indent="-427355">
              <a:lnSpc>
                <a:spcPct val="100000"/>
              </a:lnSpc>
              <a:spcBef>
                <a:spcPts val="1560"/>
              </a:spcBef>
              <a:buFont typeface="Arial"/>
              <a:buChar char="○"/>
              <a:tabLst>
                <a:tab pos="897255" algn="l"/>
              </a:tabLst>
            </a:pPr>
            <a:r>
              <a:rPr sz="3200" b="1" spc="-10">
                <a:latin typeface="Calibri"/>
                <a:cs typeface="Calibri"/>
              </a:rPr>
              <a:t>exports</a:t>
            </a:r>
            <a:r>
              <a:rPr sz="3200" spc="-10">
                <a:latin typeface="Calibri"/>
                <a:cs typeface="Calibri"/>
              </a:rPr>
              <a:t>:</a:t>
            </a:r>
            <a:r>
              <a:rPr sz="3200" spc="-75">
                <a:latin typeface="Calibri"/>
                <a:cs typeface="Calibri"/>
              </a:rPr>
              <a:t> </a:t>
            </a:r>
            <a:r>
              <a:rPr sz="3200">
                <a:latin typeface="Calibri"/>
                <a:cs typeface="Calibri"/>
              </a:rPr>
              <a:t>sell</a:t>
            </a:r>
            <a:r>
              <a:rPr sz="3200" spc="-70">
                <a:latin typeface="Calibri"/>
                <a:cs typeface="Calibri"/>
              </a:rPr>
              <a:t> </a:t>
            </a:r>
            <a:r>
              <a:rPr sz="3200">
                <a:latin typeface="Calibri"/>
                <a:cs typeface="Calibri"/>
              </a:rPr>
              <a:t>goods/services</a:t>
            </a:r>
            <a:r>
              <a:rPr sz="3200" spc="-70">
                <a:latin typeface="Calibri"/>
                <a:cs typeface="Calibri"/>
              </a:rPr>
              <a:t> </a:t>
            </a:r>
            <a:r>
              <a:rPr sz="3200">
                <a:latin typeface="Calibri"/>
                <a:cs typeface="Calibri"/>
              </a:rPr>
              <a:t>to</a:t>
            </a:r>
            <a:r>
              <a:rPr sz="3200" spc="-75">
                <a:latin typeface="Calibri"/>
                <a:cs typeface="Calibri"/>
              </a:rPr>
              <a:t> </a:t>
            </a:r>
            <a:r>
              <a:rPr sz="3200">
                <a:latin typeface="Calibri"/>
                <a:cs typeface="Calibri"/>
              </a:rPr>
              <a:t>other</a:t>
            </a:r>
            <a:r>
              <a:rPr sz="3200" spc="-70">
                <a:latin typeface="Calibri"/>
                <a:cs typeface="Calibri"/>
              </a:rPr>
              <a:t> </a:t>
            </a:r>
            <a:r>
              <a:rPr sz="3200" spc="-10">
                <a:latin typeface="Calibri"/>
                <a:cs typeface="Calibri"/>
              </a:rPr>
              <a:t>countries</a:t>
            </a:r>
            <a:endParaRPr sz="3200">
              <a:latin typeface="Calibri"/>
              <a:cs typeface="Calibri"/>
            </a:endParaRPr>
          </a:p>
          <a:p>
            <a:pPr marL="440055" indent="-427355">
              <a:lnSpc>
                <a:spcPct val="100000"/>
              </a:lnSpc>
              <a:spcBef>
                <a:spcPts val="1560"/>
              </a:spcBef>
              <a:buFont typeface="Arial MT"/>
              <a:buChar char="●"/>
              <a:tabLst>
                <a:tab pos="440055" algn="l"/>
              </a:tabLst>
            </a:pPr>
            <a:r>
              <a:rPr sz="3200">
                <a:latin typeface="Calibri"/>
                <a:cs typeface="Calibri"/>
              </a:rPr>
              <a:t>6</a:t>
            </a:r>
            <a:r>
              <a:rPr sz="3200" spc="-50">
                <a:latin typeface="Calibri"/>
                <a:cs typeface="Calibri"/>
              </a:rPr>
              <a:t> </a:t>
            </a:r>
            <a:r>
              <a:rPr sz="3200">
                <a:latin typeface="Calibri"/>
                <a:cs typeface="Calibri"/>
              </a:rPr>
              <a:t>Possible</a:t>
            </a:r>
            <a:r>
              <a:rPr sz="3200" spc="-45">
                <a:latin typeface="Calibri"/>
                <a:cs typeface="Calibri"/>
              </a:rPr>
              <a:t> </a:t>
            </a:r>
            <a:r>
              <a:rPr sz="3200" spc="-10">
                <a:latin typeface="Calibri"/>
                <a:cs typeface="Calibri"/>
              </a:rPr>
              <a:t>Situations:</a:t>
            </a:r>
            <a:endParaRPr sz="3200">
              <a:latin typeface="Calibri"/>
              <a:cs typeface="Calibri"/>
            </a:endParaRPr>
          </a:p>
          <a:p>
            <a:pPr marL="1354455" lvl="1" indent="-478790">
              <a:lnSpc>
                <a:spcPct val="100000"/>
              </a:lnSpc>
              <a:spcBef>
                <a:spcPts val="50"/>
              </a:spcBef>
              <a:buFont typeface="Courier New" panose="02070309020205020404" pitchFamily="49" charset="0"/>
              <a:buChar char="o"/>
              <a:tabLst>
                <a:tab pos="1354455" algn="l"/>
              </a:tabLst>
            </a:pPr>
            <a:r>
              <a:rPr sz="3200">
                <a:latin typeface="Calibri"/>
                <a:cs typeface="Calibri"/>
              </a:rPr>
              <a:t>No</a:t>
            </a:r>
            <a:r>
              <a:rPr sz="3200" spc="-45">
                <a:latin typeface="Calibri"/>
                <a:cs typeface="Calibri"/>
              </a:rPr>
              <a:t> </a:t>
            </a:r>
            <a:r>
              <a:rPr sz="3200" spc="-10">
                <a:latin typeface="Calibri"/>
                <a:cs typeface="Calibri"/>
              </a:rPr>
              <a:t>trade</a:t>
            </a:r>
            <a:endParaRPr sz="3200">
              <a:latin typeface="Calibri"/>
              <a:cs typeface="Calibri"/>
            </a:endParaRPr>
          </a:p>
          <a:p>
            <a:pPr marL="1354455" lvl="1" indent="-478790">
              <a:lnSpc>
                <a:spcPct val="100000"/>
              </a:lnSpc>
              <a:spcBef>
                <a:spcPts val="50"/>
              </a:spcBef>
              <a:buFont typeface="Courier New" panose="02070309020205020404" pitchFamily="49" charset="0"/>
              <a:buChar char="o"/>
              <a:tabLst>
                <a:tab pos="1354455" algn="l"/>
              </a:tabLst>
            </a:pPr>
            <a:r>
              <a:rPr sz="3200">
                <a:latin typeface="Calibri"/>
                <a:cs typeface="Calibri"/>
              </a:rPr>
              <a:t>Free</a:t>
            </a:r>
            <a:r>
              <a:rPr sz="3200" spc="-55">
                <a:latin typeface="Calibri"/>
                <a:cs typeface="Calibri"/>
              </a:rPr>
              <a:t> </a:t>
            </a:r>
            <a:r>
              <a:rPr sz="3200">
                <a:latin typeface="Calibri"/>
                <a:cs typeface="Calibri"/>
              </a:rPr>
              <a:t>trade</a:t>
            </a:r>
            <a:r>
              <a:rPr sz="3200" spc="-55">
                <a:latin typeface="Calibri"/>
                <a:cs typeface="Calibri"/>
              </a:rPr>
              <a:t> </a:t>
            </a:r>
            <a:r>
              <a:rPr sz="3200">
                <a:latin typeface="Calibri"/>
                <a:cs typeface="Calibri"/>
              </a:rPr>
              <a:t>where</a:t>
            </a:r>
            <a:r>
              <a:rPr sz="3200" spc="-55">
                <a:latin typeface="Calibri"/>
                <a:cs typeface="Calibri"/>
              </a:rPr>
              <a:t> </a:t>
            </a:r>
            <a:r>
              <a:rPr sz="3200">
                <a:latin typeface="Calibri"/>
                <a:cs typeface="Calibri"/>
              </a:rPr>
              <a:t>the</a:t>
            </a:r>
            <a:r>
              <a:rPr sz="3200" spc="-55">
                <a:latin typeface="Calibri"/>
                <a:cs typeface="Calibri"/>
              </a:rPr>
              <a:t> </a:t>
            </a:r>
            <a:r>
              <a:rPr sz="3200">
                <a:latin typeface="Calibri"/>
                <a:cs typeface="Calibri"/>
              </a:rPr>
              <a:t>world</a:t>
            </a:r>
            <a:r>
              <a:rPr sz="3200" spc="-55">
                <a:latin typeface="Calibri"/>
                <a:cs typeface="Calibri"/>
              </a:rPr>
              <a:t> </a:t>
            </a:r>
            <a:r>
              <a:rPr sz="3200">
                <a:latin typeface="Calibri"/>
                <a:cs typeface="Calibri"/>
              </a:rPr>
              <a:t>price</a:t>
            </a:r>
            <a:r>
              <a:rPr sz="3200" spc="-50">
                <a:latin typeface="Calibri"/>
                <a:cs typeface="Calibri"/>
              </a:rPr>
              <a:t> </a:t>
            </a:r>
            <a:r>
              <a:rPr sz="3200">
                <a:latin typeface="Calibri"/>
                <a:cs typeface="Calibri"/>
              </a:rPr>
              <a:t>(Pw)</a:t>
            </a:r>
            <a:r>
              <a:rPr sz="3200" spc="-55">
                <a:latin typeface="Calibri"/>
                <a:cs typeface="Calibri"/>
              </a:rPr>
              <a:t> </a:t>
            </a:r>
            <a:r>
              <a:rPr sz="3200">
                <a:latin typeface="Calibri"/>
                <a:cs typeface="Calibri"/>
              </a:rPr>
              <a:t>is</a:t>
            </a:r>
            <a:r>
              <a:rPr sz="3200" spc="-30">
                <a:latin typeface="Calibri"/>
                <a:cs typeface="Calibri"/>
              </a:rPr>
              <a:t> </a:t>
            </a:r>
            <a:r>
              <a:rPr sz="3200" i="1">
                <a:latin typeface="Calibri"/>
                <a:cs typeface="Calibri"/>
              </a:rPr>
              <a:t>below</a:t>
            </a:r>
            <a:r>
              <a:rPr sz="3200" i="1" spc="-50">
                <a:latin typeface="Calibri"/>
                <a:cs typeface="Calibri"/>
              </a:rPr>
              <a:t> </a:t>
            </a:r>
            <a:r>
              <a:rPr sz="3200">
                <a:latin typeface="Calibri"/>
                <a:cs typeface="Calibri"/>
              </a:rPr>
              <a:t>the</a:t>
            </a:r>
            <a:r>
              <a:rPr sz="3200" spc="-55">
                <a:latin typeface="Calibri"/>
                <a:cs typeface="Calibri"/>
              </a:rPr>
              <a:t> </a:t>
            </a:r>
            <a:r>
              <a:rPr sz="3200">
                <a:latin typeface="Calibri"/>
                <a:cs typeface="Calibri"/>
              </a:rPr>
              <a:t>EQM</a:t>
            </a:r>
            <a:r>
              <a:rPr sz="3200" spc="-55">
                <a:latin typeface="Calibri"/>
                <a:cs typeface="Calibri"/>
              </a:rPr>
              <a:t> </a:t>
            </a:r>
            <a:r>
              <a:rPr sz="3200">
                <a:latin typeface="Calibri"/>
                <a:cs typeface="Calibri"/>
              </a:rPr>
              <a:t>price</a:t>
            </a:r>
            <a:r>
              <a:rPr sz="3200" spc="-55">
                <a:latin typeface="Calibri"/>
                <a:cs typeface="Calibri"/>
              </a:rPr>
              <a:t> </a:t>
            </a:r>
            <a:r>
              <a:rPr sz="3200" spc="-20">
                <a:latin typeface="Calibri"/>
                <a:cs typeface="Calibri"/>
              </a:rPr>
              <a:t>(P*)</a:t>
            </a:r>
            <a:endParaRPr sz="3200">
              <a:latin typeface="Calibri"/>
              <a:cs typeface="Calibri"/>
            </a:endParaRPr>
          </a:p>
          <a:p>
            <a:pPr marL="1354455" lvl="1" indent="-478790">
              <a:lnSpc>
                <a:spcPct val="100000"/>
              </a:lnSpc>
              <a:spcBef>
                <a:spcPts val="50"/>
              </a:spcBef>
              <a:buFont typeface="Courier New" panose="02070309020205020404" pitchFamily="49" charset="0"/>
              <a:buChar char="o"/>
              <a:tabLst>
                <a:tab pos="1354455" algn="l"/>
              </a:tabLst>
            </a:pPr>
            <a:r>
              <a:rPr sz="3200">
                <a:latin typeface="Calibri"/>
                <a:cs typeface="Calibri"/>
              </a:rPr>
              <a:t>Free</a:t>
            </a:r>
            <a:r>
              <a:rPr sz="3200" spc="-55">
                <a:latin typeface="Calibri"/>
                <a:cs typeface="Calibri"/>
              </a:rPr>
              <a:t> </a:t>
            </a:r>
            <a:r>
              <a:rPr sz="3200">
                <a:latin typeface="Calibri"/>
                <a:cs typeface="Calibri"/>
              </a:rPr>
              <a:t>trade</a:t>
            </a:r>
            <a:r>
              <a:rPr sz="3200" spc="-50">
                <a:latin typeface="Calibri"/>
                <a:cs typeface="Calibri"/>
              </a:rPr>
              <a:t> </a:t>
            </a:r>
            <a:r>
              <a:rPr sz="3200">
                <a:latin typeface="Calibri"/>
                <a:cs typeface="Calibri"/>
              </a:rPr>
              <a:t>where</a:t>
            </a:r>
            <a:r>
              <a:rPr sz="3200" spc="-55">
                <a:latin typeface="Calibri"/>
                <a:cs typeface="Calibri"/>
              </a:rPr>
              <a:t> </a:t>
            </a:r>
            <a:r>
              <a:rPr sz="3200">
                <a:latin typeface="Calibri"/>
                <a:cs typeface="Calibri"/>
              </a:rPr>
              <a:t>the</a:t>
            </a:r>
            <a:r>
              <a:rPr sz="3200" spc="-50">
                <a:latin typeface="Calibri"/>
                <a:cs typeface="Calibri"/>
              </a:rPr>
              <a:t> </a:t>
            </a:r>
            <a:r>
              <a:rPr sz="3200">
                <a:latin typeface="Calibri"/>
                <a:cs typeface="Calibri"/>
              </a:rPr>
              <a:t>world</a:t>
            </a:r>
            <a:r>
              <a:rPr sz="3200" spc="-55">
                <a:latin typeface="Calibri"/>
                <a:cs typeface="Calibri"/>
              </a:rPr>
              <a:t> </a:t>
            </a:r>
            <a:r>
              <a:rPr sz="3200">
                <a:latin typeface="Calibri"/>
                <a:cs typeface="Calibri"/>
              </a:rPr>
              <a:t>price</a:t>
            </a:r>
            <a:r>
              <a:rPr sz="3200" spc="-50">
                <a:latin typeface="Calibri"/>
                <a:cs typeface="Calibri"/>
              </a:rPr>
              <a:t> </a:t>
            </a:r>
            <a:r>
              <a:rPr sz="3200">
                <a:latin typeface="Calibri"/>
                <a:cs typeface="Calibri"/>
              </a:rPr>
              <a:t>(Pw)</a:t>
            </a:r>
            <a:r>
              <a:rPr sz="3200" spc="-50">
                <a:latin typeface="Calibri"/>
                <a:cs typeface="Calibri"/>
              </a:rPr>
              <a:t> </a:t>
            </a:r>
            <a:r>
              <a:rPr sz="3200">
                <a:latin typeface="Calibri"/>
                <a:cs typeface="Calibri"/>
              </a:rPr>
              <a:t>is</a:t>
            </a:r>
            <a:r>
              <a:rPr sz="3200" spc="-25">
                <a:latin typeface="Calibri"/>
                <a:cs typeface="Calibri"/>
              </a:rPr>
              <a:t> </a:t>
            </a:r>
            <a:r>
              <a:rPr sz="3200" i="1">
                <a:latin typeface="Calibri"/>
                <a:cs typeface="Calibri"/>
              </a:rPr>
              <a:t>above</a:t>
            </a:r>
            <a:r>
              <a:rPr sz="3200" i="1" spc="-55">
                <a:latin typeface="Calibri"/>
                <a:cs typeface="Calibri"/>
              </a:rPr>
              <a:t> </a:t>
            </a:r>
            <a:r>
              <a:rPr sz="3200">
                <a:latin typeface="Calibri"/>
                <a:cs typeface="Calibri"/>
              </a:rPr>
              <a:t>the</a:t>
            </a:r>
            <a:r>
              <a:rPr sz="3200" spc="-50">
                <a:latin typeface="Calibri"/>
                <a:cs typeface="Calibri"/>
              </a:rPr>
              <a:t> </a:t>
            </a:r>
            <a:r>
              <a:rPr sz="3200">
                <a:latin typeface="Calibri"/>
                <a:cs typeface="Calibri"/>
              </a:rPr>
              <a:t>EQM</a:t>
            </a:r>
            <a:r>
              <a:rPr sz="3200" spc="-55">
                <a:latin typeface="Calibri"/>
                <a:cs typeface="Calibri"/>
              </a:rPr>
              <a:t> </a:t>
            </a:r>
            <a:r>
              <a:rPr sz="3200">
                <a:latin typeface="Calibri"/>
                <a:cs typeface="Calibri"/>
              </a:rPr>
              <a:t>price</a:t>
            </a:r>
            <a:r>
              <a:rPr sz="3200" spc="-50">
                <a:latin typeface="Calibri"/>
                <a:cs typeface="Calibri"/>
              </a:rPr>
              <a:t> </a:t>
            </a:r>
            <a:r>
              <a:rPr sz="3200" spc="-20">
                <a:latin typeface="Calibri"/>
                <a:cs typeface="Calibri"/>
              </a:rPr>
              <a:t>(P*)</a:t>
            </a:r>
            <a:endParaRPr sz="3200">
              <a:latin typeface="Calibri"/>
              <a:cs typeface="Calibri"/>
            </a:endParaRPr>
          </a:p>
          <a:p>
            <a:pPr marL="1354455" lvl="1" indent="-478790">
              <a:lnSpc>
                <a:spcPct val="100000"/>
              </a:lnSpc>
              <a:spcBef>
                <a:spcPts val="50"/>
              </a:spcBef>
              <a:buFont typeface="Courier New" panose="02070309020205020404" pitchFamily="49" charset="0"/>
              <a:buChar char="o"/>
              <a:tabLst>
                <a:tab pos="1354455" algn="l"/>
              </a:tabLst>
            </a:pPr>
            <a:r>
              <a:rPr sz="3200" spc="-10">
                <a:latin typeface="Calibri"/>
                <a:cs typeface="Calibri"/>
              </a:rPr>
              <a:t>Tariffs</a:t>
            </a:r>
            <a:endParaRPr sz="3200">
              <a:latin typeface="Calibri"/>
              <a:cs typeface="Calibri"/>
            </a:endParaRPr>
          </a:p>
          <a:p>
            <a:pPr marL="1354455" lvl="1" indent="-478790">
              <a:lnSpc>
                <a:spcPct val="100000"/>
              </a:lnSpc>
              <a:spcBef>
                <a:spcPts val="50"/>
              </a:spcBef>
              <a:buFont typeface="Courier New" panose="02070309020205020404" pitchFamily="49" charset="0"/>
              <a:buChar char="o"/>
              <a:tabLst>
                <a:tab pos="1354455" algn="l"/>
              </a:tabLst>
            </a:pPr>
            <a:r>
              <a:rPr sz="3200">
                <a:latin typeface="Calibri"/>
                <a:cs typeface="Calibri"/>
              </a:rPr>
              <a:t>Import</a:t>
            </a:r>
            <a:r>
              <a:rPr sz="3200" spc="-105">
                <a:latin typeface="Calibri"/>
                <a:cs typeface="Calibri"/>
              </a:rPr>
              <a:t> </a:t>
            </a:r>
            <a:r>
              <a:rPr sz="3200" spc="-10">
                <a:latin typeface="Calibri"/>
                <a:cs typeface="Calibri"/>
              </a:rPr>
              <a:t>Quota</a:t>
            </a:r>
            <a:endParaRPr sz="3200">
              <a:latin typeface="Calibri"/>
              <a:cs typeface="Calibri"/>
            </a:endParaRPr>
          </a:p>
          <a:p>
            <a:pPr marL="1354455" lvl="1" indent="-478790">
              <a:lnSpc>
                <a:spcPct val="100000"/>
              </a:lnSpc>
              <a:spcBef>
                <a:spcPts val="50"/>
              </a:spcBef>
              <a:buFont typeface="Courier New" panose="02070309020205020404" pitchFamily="49" charset="0"/>
              <a:buChar char="o"/>
              <a:tabLst>
                <a:tab pos="1354455" algn="l"/>
              </a:tabLst>
            </a:pPr>
            <a:r>
              <a:rPr sz="3200">
                <a:latin typeface="Calibri"/>
                <a:cs typeface="Calibri"/>
              </a:rPr>
              <a:t>Export</a:t>
            </a:r>
            <a:r>
              <a:rPr sz="3200" spc="-100">
                <a:latin typeface="Calibri"/>
                <a:cs typeface="Calibri"/>
              </a:rPr>
              <a:t> </a:t>
            </a:r>
            <a:r>
              <a:rPr sz="3200" spc="-10">
                <a:latin typeface="Calibri"/>
                <a:cs typeface="Calibri"/>
              </a:rPr>
              <a:t>Subsidy</a:t>
            </a:r>
            <a:endParaRPr sz="3200">
              <a:latin typeface="Calibri"/>
              <a:cs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545849" y="1985812"/>
            <a:ext cx="8421648" cy="6714750"/>
          </a:xfrm>
          <a:prstGeom prst="rect">
            <a:avLst/>
          </a:prstGeom>
        </p:spPr>
      </p:pic>
      <p:sp>
        <p:nvSpPr>
          <p:cNvPr id="3" name="object 3"/>
          <p:cNvSpPr txBox="1">
            <a:spLocks noGrp="1"/>
          </p:cNvSpPr>
          <p:nvPr>
            <p:ph type="title"/>
          </p:nvPr>
        </p:nvSpPr>
        <p:spPr>
          <a:prstGeom prst="rect">
            <a:avLst/>
          </a:prstGeom>
        </p:spPr>
        <p:txBody>
          <a:bodyPr vert="horz" wrap="square" lIns="0" tIns="385292" rIns="0" bIns="0" rtlCol="0">
            <a:spAutoFit/>
          </a:bodyPr>
          <a:lstStyle/>
          <a:p>
            <a:pPr marL="165100">
              <a:lnSpc>
                <a:spcPct val="100000"/>
              </a:lnSpc>
              <a:spcBef>
                <a:spcPts val="100"/>
              </a:spcBef>
            </a:pPr>
            <a:r>
              <a:rPr sz="4200"/>
              <a:t>6.</a:t>
            </a:r>
            <a:r>
              <a:rPr sz="4200" spc="-85"/>
              <a:t> </a:t>
            </a:r>
            <a:r>
              <a:rPr sz="4200"/>
              <a:t>Global</a:t>
            </a:r>
            <a:r>
              <a:rPr sz="4200" spc="-85"/>
              <a:t> </a:t>
            </a:r>
            <a:r>
              <a:rPr sz="4200"/>
              <a:t>Market</a:t>
            </a:r>
            <a:r>
              <a:rPr sz="4200" spc="-85"/>
              <a:t> </a:t>
            </a:r>
            <a:r>
              <a:rPr sz="4200"/>
              <a:t>in</a:t>
            </a:r>
            <a:r>
              <a:rPr sz="4200" spc="-85"/>
              <a:t> </a:t>
            </a:r>
            <a:r>
              <a:rPr sz="4200"/>
              <a:t>Action</a:t>
            </a:r>
            <a:r>
              <a:rPr sz="4200" spc="-80"/>
              <a:t> </a:t>
            </a:r>
            <a:r>
              <a:rPr sz="4200"/>
              <a:t>-</a:t>
            </a:r>
            <a:r>
              <a:rPr sz="4200" spc="-85"/>
              <a:t> </a:t>
            </a:r>
            <a:r>
              <a:rPr sz="4200"/>
              <a:t>No</a:t>
            </a:r>
            <a:r>
              <a:rPr sz="4200" spc="-85"/>
              <a:t> </a:t>
            </a:r>
            <a:r>
              <a:rPr sz="4200" spc="-10"/>
              <a:t>Trade</a:t>
            </a:r>
            <a:endParaRPr sz="4200"/>
          </a:p>
        </p:txBody>
      </p:sp>
      <p:sp>
        <p:nvSpPr>
          <p:cNvPr id="4" name="object 4"/>
          <p:cNvSpPr txBox="1"/>
          <p:nvPr/>
        </p:nvSpPr>
        <p:spPr>
          <a:xfrm>
            <a:off x="1064692" y="1847497"/>
            <a:ext cx="7141209" cy="2402840"/>
          </a:xfrm>
          <a:prstGeom prst="rect">
            <a:avLst/>
          </a:prstGeom>
        </p:spPr>
        <p:txBody>
          <a:bodyPr vert="horz" wrap="square" lIns="0" tIns="210820" rIns="0" bIns="0" rtlCol="0">
            <a:spAutoFit/>
          </a:bodyPr>
          <a:lstStyle/>
          <a:p>
            <a:pPr marL="440055" indent="-427355">
              <a:lnSpc>
                <a:spcPct val="100000"/>
              </a:lnSpc>
              <a:spcBef>
                <a:spcPts val="1660"/>
              </a:spcBef>
              <a:buFont typeface="Arial MT"/>
              <a:buChar char="●"/>
              <a:tabLst>
                <a:tab pos="440055" algn="l"/>
              </a:tabLst>
            </a:pPr>
            <a:r>
              <a:rPr sz="2600">
                <a:latin typeface="Calibri"/>
                <a:cs typeface="Calibri"/>
              </a:rPr>
              <a:t>Eg.</a:t>
            </a:r>
            <a:r>
              <a:rPr sz="2600" spc="-60">
                <a:latin typeface="Calibri"/>
                <a:cs typeface="Calibri"/>
              </a:rPr>
              <a:t> </a:t>
            </a:r>
            <a:r>
              <a:rPr sz="2600">
                <a:latin typeface="Calibri"/>
                <a:cs typeface="Calibri"/>
              </a:rPr>
              <a:t>Consider</a:t>
            </a:r>
            <a:r>
              <a:rPr sz="2600" spc="-60">
                <a:latin typeface="Calibri"/>
                <a:cs typeface="Calibri"/>
              </a:rPr>
              <a:t> </a:t>
            </a:r>
            <a:r>
              <a:rPr sz="2600">
                <a:latin typeface="Calibri"/>
                <a:cs typeface="Calibri"/>
              </a:rPr>
              <a:t>the</a:t>
            </a:r>
            <a:r>
              <a:rPr sz="2600" spc="-60">
                <a:latin typeface="Calibri"/>
                <a:cs typeface="Calibri"/>
              </a:rPr>
              <a:t> </a:t>
            </a:r>
            <a:r>
              <a:rPr sz="2600">
                <a:latin typeface="Calibri"/>
                <a:cs typeface="Calibri"/>
              </a:rPr>
              <a:t>Canadian</a:t>
            </a:r>
            <a:r>
              <a:rPr sz="2600" spc="-60">
                <a:latin typeface="Calibri"/>
                <a:cs typeface="Calibri"/>
              </a:rPr>
              <a:t> </a:t>
            </a:r>
            <a:r>
              <a:rPr sz="2600">
                <a:latin typeface="Calibri"/>
                <a:cs typeface="Calibri"/>
              </a:rPr>
              <a:t>domestic</a:t>
            </a:r>
            <a:r>
              <a:rPr sz="2600" spc="-60">
                <a:latin typeface="Calibri"/>
                <a:cs typeface="Calibri"/>
              </a:rPr>
              <a:t> </a:t>
            </a:r>
            <a:r>
              <a:rPr sz="2600">
                <a:latin typeface="Calibri"/>
                <a:cs typeface="Calibri"/>
              </a:rPr>
              <a:t>jeans</a:t>
            </a:r>
            <a:r>
              <a:rPr sz="2600" spc="-60">
                <a:latin typeface="Calibri"/>
                <a:cs typeface="Calibri"/>
              </a:rPr>
              <a:t> </a:t>
            </a:r>
            <a:r>
              <a:rPr sz="2600" spc="-10">
                <a:latin typeface="Calibri"/>
                <a:cs typeface="Calibri"/>
              </a:rPr>
              <a:t>market:</a:t>
            </a:r>
            <a:endParaRPr sz="2600">
              <a:latin typeface="Calibri"/>
              <a:cs typeface="Calibri"/>
            </a:endParaRPr>
          </a:p>
          <a:p>
            <a:pPr marL="897255" lvl="1" indent="-427355">
              <a:lnSpc>
                <a:spcPct val="100000"/>
              </a:lnSpc>
              <a:spcBef>
                <a:spcPts val="1560"/>
              </a:spcBef>
              <a:buFont typeface="Arial MT"/>
              <a:buChar char="○"/>
              <a:tabLst>
                <a:tab pos="897255" algn="l"/>
              </a:tabLst>
            </a:pPr>
            <a:r>
              <a:rPr sz="2600">
                <a:latin typeface="Calibri"/>
                <a:cs typeface="Calibri"/>
              </a:rPr>
              <a:t>at</a:t>
            </a:r>
            <a:r>
              <a:rPr sz="2600" spc="-65">
                <a:latin typeface="Calibri"/>
                <a:cs typeface="Calibri"/>
              </a:rPr>
              <a:t> </a:t>
            </a:r>
            <a:r>
              <a:rPr sz="2600">
                <a:latin typeface="Calibri"/>
                <a:cs typeface="Calibri"/>
              </a:rPr>
              <a:t>first,</a:t>
            </a:r>
            <a:r>
              <a:rPr sz="2600" spc="-65">
                <a:latin typeface="Calibri"/>
                <a:cs typeface="Calibri"/>
              </a:rPr>
              <a:t> </a:t>
            </a:r>
            <a:r>
              <a:rPr sz="2600">
                <a:latin typeface="Calibri"/>
                <a:cs typeface="Calibri"/>
              </a:rPr>
              <a:t>the</a:t>
            </a:r>
            <a:r>
              <a:rPr sz="2600" spc="-65">
                <a:latin typeface="Calibri"/>
                <a:cs typeface="Calibri"/>
              </a:rPr>
              <a:t> </a:t>
            </a:r>
            <a:r>
              <a:rPr sz="2600" spc="-10">
                <a:latin typeface="Calibri"/>
                <a:cs typeface="Calibri"/>
              </a:rPr>
              <a:t>market</a:t>
            </a:r>
            <a:r>
              <a:rPr sz="2600" spc="-65">
                <a:latin typeface="Calibri"/>
                <a:cs typeface="Calibri"/>
              </a:rPr>
              <a:t> </a:t>
            </a:r>
            <a:r>
              <a:rPr sz="2600">
                <a:latin typeface="Calibri"/>
                <a:cs typeface="Calibri"/>
              </a:rPr>
              <a:t>is</a:t>
            </a:r>
            <a:r>
              <a:rPr sz="2600" spc="-65">
                <a:latin typeface="Calibri"/>
                <a:cs typeface="Calibri"/>
              </a:rPr>
              <a:t> </a:t>
            </a:r>
            <a:r>
              <a:rPr sz="2600">
                <a:latin typeface="Calibri"/>
                <a:cs typeface="Calibri"/>
              </a:rPr>
              <a:t>at</a:t>
            </a:r>
            <a:r>
              <a:rPr sz="2600" spc="-65">
                <a:latin typeface="Calibri"/>
                <a:cs typeface="Calibri"/>
              </a:rPr>
              <a:t> </a:t>
            </a:r>
            <a:r>
              <a:rPr sz="2600" spc="-25">
                <a:latin typeface="Calibri"/>
                <a:cs typeface="Calibri"/>
              </a:rPr>
              <a:t>EQM</a:t>
            </a:r>
            <a:endParaRPr sz="2600">
              <a:latin typeface="Calibri"/>
              <a:cs typeface="Calibri"/>
            </a:endParaRPr>
          </a:p>
          <a:p>
            <a:pPr marL="897255" lvl="1" indent="-427355">
              <a:lnSpc>
                <a:spcPct val="100000"/>
              </a:lnSpc>
              <a:spcBef>
                <a:spcPts val="1560"/>
              </a:spcBef>
              <a:buFont typeface="Arial MT"/>
              <a:buChar char="○"/>
              <a:tabLst>
                <a:tab pos="897255" algn="l"/>
              </a:tabLst>
            </a:pPr>
            <a:r>
              <a:rPr sz="2600">
                <a:latin typeface="Calibri"/>
                <a:cs typeface="Calibri"/>
              </a:rPr>
              <a:t>no</a:t>
            </a:r>
            <a:r>
              <a:rPr sz="2600" spc="-40">
                <a:latin typeface="Calibri"/>
                <a:cs typeface="Calibri"/>
              </a:rPr>
              <a:t> </a:t>
            </a:r>
            <a:r>
              <a:rPr sz="2600" spc="-10">
                <a:latin typeface="Calibri"/>
                <a:cs typeface="Calibri"/>
              </a:rPr>
              <a:t>trade</a:t>
            </a:r>
            <a:endParaRPr sz="2600">
              <a:latin typeface="Calibri"/>
              <a:cs typeface="Calibri"/>
            </a:endParaRPr>
          </a:p>
          <a:p>
            <a:pPr marL="897255" lvl="1" indent="-427355">
              <a:lnSpc>
                <a:spcPct val="100000"/>
              </a:lnSpc>
              <a:spcBef>
                <a:spcPts val="1560"/>
              </a:spcBef>
              <a:buFont typeface="Arial MT"/>
              <a:buChar char="○"/>
              <a:tabLst>
                <a:tab pos="897255" algn="l"/>
              </a:tabLst>
            </a:pPr>
            <a:r>
              <a:rPr sz="2600">
                <a:latin typeface="Calibri"/>
                <a:cs typeface="Calibri"/>
              </a:rPr>
              <a:t>P*</a:t>
            </a:r>
            <a:r>
              <a:rPr sz="2600" spc="-25">
                <a:latin typeface="Calibri"/>
                <a:cs typeface="Calibri"/>
              </a:rPr>
              <a:t> </a:t>
            </a:r>
            <a:r>
              <a:rPr sz="2600">
                <a:latin typeface="Calibri"/>
                <a:cs typeface="Calibri"/>
              </a:rPr>
              <a:t>=</a:t>
            </a:r>
            <a:r>
              <a:rPr sz="2600" spc="-20">
                <a:latin typeface="Calibri"/>
                <a:cs typeface="Calibri"/>
              </a:rPr>
              <a:t> </a:t>
            </a:r>
            <a:r>
              <a:rPr sz="2600">
                <a:latin typeface="Calibri"/>
                <a:cs typeface="Calibri"/>
              </a:rPr>
              <a:t>$8,</a:t>
            </a:r>
            <a:r>
              <a:rPr sz="2600" spc="-20">
                <a:latin typeface="Calibri"/>
                <a:cs typeface="Calibri"/>
              </a:rPr>
              <a:t> </a:t>
            </a:r>
            <a:r>
              <a:rPr sz="2600">
                <a:latin typeface="Calibri"/>
                <a:cs typeface="Calibri"/>
              </a:rPr>
              <a:t>Q*</a:t>
            </a:r>
            <a:r>
              <a:rPr sz="2600" spc="-20">
                <a:latin typeface="Calibri"/>
                <a:cs typeface="Calibri"/>
              </a:rPr>
              <a:t> </a:t>
            </a:r>
            <a:r>
              <a:rPr sz="2600">
                <a:latin typeface="Calibri"/>
                <a:cs typeface="Calibri"/>
              </a:rPr>
              <a:t>=</a:t>
            </a:r>
            <a:r>
              <a:rPr sz="2600" spc="-20">
                <a:latin typeface="Calibri"/>
                <a:cs typeface="Calibri"/>
              </a:rPr>
              <a:t> </a:t>
            </a:r>
            <a:r>
              <a:rPr sz="2600" spc="-50">
                <a:latin typeface="Calibri"/>
                <a:cs typeface="Calibri"/>
              </a:rPr>
              <a:t>4</a:t>
            </a:r>
            <a:endParaRPr sz="2600">
              <a:latin typeface="Calibri"/>
              <a:cs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161425" y="4311626"/>
            <a:ext cx="5886583" cy="4535364"/>
          </a:xfrm>
          <a:prstGeom prst="rect">
            <a:avLst/>
          </a:prstGeom>
        </p:spPr>
      </p:pic>
      <p:pic>
        <p:nvPicPr>
          <p:cNvPr id="3" name="object 3"/>
          <p:cNvPicPr/>
          <p:nvPr/>
        </p:nvPicPr>
        <p:blipFill>
          <a:blip r:embed="rId3" cstate="print"/>
          <a:stretch>
            <a:fillRect/>
          </a:stretch>
        </p:blipFill>
        <p:spPr>
          <a:xfrm>
            <a:off x="15845980" y="0"/>
            <a:ext cx="2442019" cy="2391833"/>
          </a:xfrm>
          <a:prstGeom prst="rect">
            <a:avLst/>
          </a:prstGeom>
        </p:spPr>
      </p:pic>
      <p:grpSp>
        <p:nvGrpSpPr>
          <p:cNvPr id="4" name="object 4"/>
          <p:cNvGrpSpPr/>
          <p:nvPr/>
        </p:nvGrpSpPr>
        <p:grpSpPr>
          <a:xfrm>
            <a:off x="0" y="4137607"/>
            <a:ext cx="18288635" cy="6149975"/>
            <a:chOff x="0" y="4137607"/>
            <a:chExt cx="18288635" cy="6149975"/>
          </a:xfrm>
        </p:grpSpPr>
        <p:sp>
          <p:nvSpPr>
            <p:cNvPr id="5" name="object 5"/>
            <p:cNvSpPr/>
            <p:nvPr/>
          </p:nvSpPr>
          <p:spPr>
            <a:xfrm>
              <a:off x="0" y="8987969"/>
              <a:ext cx="18288635" cy="1299210"/>
            </a:xfrm>
            <a:custGeom>
              <a:avLst/>
              <a:gdLst/>
              <a:ahLst/>
              <a:cxnLst/>
              <a:rect l="l" t="t" r="r" b="b"/>
              <a:pathLst>
                <a:path w="18288635" h="1299209">
                  <a:moveTo>
                    <a:pt x="18288118" y="1299037"/>
                  </a:moveTo>
                  <a:lnTo>
                    <a:pt x="0" y="1299037"/>
                  </a:lnTo>
                  <a:lnTo>
                    <a:pt x="0" y="0"/>
                  </a:lnTo>
                  <a:lnTo>
                    <a:pt x="18288118" y="0"/>
                  </a:lnTo>
                  <a:lnTo>
                    <a:pt x="18288118" y="1299037"/>
                  </a:lnTo>
                  <a:close/>
                </a:path>
              </a:pathLst>
            </a:custGeom>
            <a:solidFill>
              <a:srgbClr val="FDC099"/>
            </a:solidFill>
          </p:spPr>
          <p:txBody>
            <a:bodyPr wrap="square" lIns="0" tIns="0" rIns="0" bIns="0" rtlCol="0"/>
            <a:lstStyle/>
            <a:p>
              <a:endParaRPr/>
            </a:p>
          </p:txBody>
        </p:sp>
        <p:pic>
          <p:nvPicPr>
            <p:cNvPr id="6" name="object 6"/>
            <p:cNvPicPr/>
            <p:nvPr/>
          </p:nvPicPr>
          <p:blipFill>
            <a:blip r:embed="rId4" cstate="print"/>
            <a:stretch>
              <a:fillRect/>
            </a:stretch>
          </p:blipFill>
          <p:spPr>
            <a:xfrm>
              <a:off x="107744" y="9061043"/>
              <a:ext cx="1716190" cy="1175658"/>
            </a:xfrm>
            <a:prstGeom prst="rect">
              <a:avLst/>
            </a:prstGeom>
          </p:spPr>
        </p:pic>
        <p:pic>
          <p:nvPicPr>
            <p:cNvPr id="7" name="object 7"/>
            <p:cNvPicPr/>
            <p:nvPr/>
          </p:nvPicPr>
          <p:blipFill>
            <a:blip r:embed="rId5" cstate="print"/>
            <a:stretch>
              <a:fillRect/>
            </a:stretch>
          </p:blipFill>
          <p:spPr>
            <a:xfrm>
              <a:off x="9576325" y="4137607"/>
              <a:ext cx="5959916" cy="4852367"/>
            </a:xfrm>
            <a:prstGeom prst="rect">
              <a:avLst/>
            </a:prstGeom>
          </p:spPr>
        </p:pic>
        <p:pic>
          <p:nvPicPr>
            <p:cNvPr id="8" name="object 8"/>
            <p:cNvPicPr/>
            <p:nvPr/>
          </p:nvPicPr>
          <p:blipFill>
            <a:blip r:embed="rId6" cstate="print"/>
            <a:stretch>
              <a:fillRect/>
            </a:stretch>
          </p:blipFill>
          <p:spPr>
            <a:xfrm>
              <a:off x="15845978" y="7130810"/>
              <a:ext cx="2442021" cy="3156189"/>
            </a:xfrm>
            <a:prstGeom prst="rect">
              <a:avLst/>
            </a:prstGeom>
          </p:spPr>
        </p:pic>
        <p:sp>
          <p:nvSpPr>
            <p:cNvPr id="9" name="object 9"/>
            <p:cNvSpPr/>
            <p:nvPr/>
          </p:nvSpPr>
          <p:spPr>
            <a:xfrm>
              <a:off x="8474774" y="6236150"/>
              <a:ext cx="1243965" cy="461009"/>
            </a:xfrm>
            <a:custGeom>
              <a:avLst/>
              <a:gdLst/>
              <a:ahLst/>
              <a:cxnLst/>
              <a:rect l="l" t="t" r="r" b="b"/>
              <a:pathLst>
                <a:path w="1243965" h="461009">
                  <a:moveTo>
                    <a:pt x="1013399" y="460799"/>
                  </a:moveTo>
                  <a:lnTo>
                    <a:pt x="1013399" y="345599"/>
                  </a:lnTo>
                  <a:lnTo>
                    <a:pt x="0" y="345599"/>
                  </a:lnTo>
                  <a:lnTo>
                    <a:pt x="0" y="115199"/>
                  </a:lnTo>
                  <a:lnTo>
                    <a:pt x="1013399" y="115199"/>
                  </a:lnTo>
                  <a:lnTo>
                    <a:pt x="1013399" y="0"/>
                  </a:lnTo>
                  <a:lnTo>
                    <a:pt x="1243799" y="230399"/>
                  </a:lnTo>
                  <a:lnTo>
                    <a:pt x="1013399" y="460799"/>
                  </a:lnTo>
                  <a:close/>
                </a:path>
              </a:pathLst>
            </a:custGeom>
            <a:solidFill>
              <a:srgbClr val="FDC099"/>
            </a:solidFill>
          </p:spPr>
          <p:txBody>
            <a:bodyPr wrap="square" lIns="0" tIns="0" rIns="0" bIns="0" rtlCol="0"/>
            <a:lstStyle/>
            <a:p>
              <a:endParaRPr/>
            </a:p>
          </p:txBody>
        </p:sp>
        <p:sp>
          <p:nvSpPr>
            <p:cNvPr id="10" name="object 10"/>
            <p:cNvSpPr/>
            <p:nvPr/>
          </p:nvSpPr>
          <p:spPr>
            <a:xfrm>
              <a:off x="8474774" y="6236150"/>
              <a:ext cx="1243965" cy="461009"/>
            </a:xfrm>
            <a:custGeom>
              <a:avLst/>
              <a:gdLst/>
              <a:ahLst/>
              <a:cxnLst/>
              <a:rect l="l" t="t" r="r" b="b"/>
              <a:pathLst>
                <a:path w="1243965" h="461009">
                  <a:moveTo>
                    <a:pt x="0" y="115199"/>
                  </a:moveTo>
                  <a:lnTo>
                    <a:pt x="1013399" y="115199"/>
                  </a:lnTo>
                  <a:lnTo>
                    <a:pt x="1013399" y="0"/>
                  </a:lnTo>
                  <a:lnTo>
                    <a:pt x="1243799" y="230399"/>
                  </a:lnTo>
                  <a:lnTo>
                    <a:pt x="1013399" y="460799"/>
                  </a:lnTo>
                  <a:lnTo>
                    <a:pt x="1013399" y="345599"/>
                  </a:lnTo>
                  <a:lnTo>
                    <a:pt x="0" y="345599"/>
                  </a:lnTo>
                  <a:lnTo>
                    <a:pt x="0" y="115199"/>
                  </a:lnTo>
                  <a:close/>
                </a:path>
              </a:pathLst>
            </a:custGeom>
            <a:ln w="9524">
              <a:solidFill>
                <a:srgbClr val="FFFFFF"/>
              </a:solidFill>
            </a:ln>
          </p:spPr>
          <p:txBody>
            <a:bodyPr wrap="square" lIns="0" tIns="0" rIns="0" bIns="0" rtlCol="0"/>
            <a:lstStyle/>
            <a:p>
              <a:endParaRPr/>
            </a:p>
          </p:txBody>
        </p:sp>
      </p:grpSp>
      <p:sp>
        <p:nvSpPr>
          <p:cNvPr id="11" name="object 11"/>
          <p:cNvSpPr txBox="1">
            <a:spLocks noGrp="1"/>
          </p:cNvSpPr>
          <p:nvPr>
            <p:ph type="title"/>
          </p:nvPr>
        </p:nvSpPr>
        <p:spPr>
          <a:prstGeom prst="rect">
            <a:avLst/>
          </a:prstGeom>
        </p:spPr>
        <p:txBody>
          <a:bodyPr vert="horz" wrap="square" lIns="0" tIns="385292" rIns="0" bIns="0" rtlCol="0">
            <a:spAutoFit/>
          </a:bodyPr>
          <a:lstStyle/>
          <a:p>
            <a:pPr marL="165100">
              <a:lnSpc>
                <a:spcPct val="100000"/>
              </a:lnSpc>
              <a:spcBef>
                <a:spcPts val="100"/>
              </a:spcBef>
            </a:pPr>
            <a:r>
              <a:rPr sz="4200"/>
              <a:t>6.</a:t>
            </a:r>
            <a:r>
              <a:rPr sz="4200" spc="-90"/>
              <a:t> </a:t>
            </a:r>
            <a:r>
              <a:rPr sz="4200"/>
              <a:t>Global</a:t>
            </a:r>
            <a:r>
              <a:rPr sz="4200" spc="-90"/>
              <a:t> </a:t>
            </a:r>
            <a:r>
              <a:rPr sz="4200"/>
              <a:t>Market</a:t>
            </a:r>
            <a:r>
              <a:rPr sz="4200" spc="-85"/>
              <a:t> </a:t>
            </a:r>
            <a:r>
              <a:rPr sz="4200"/>
              <a:t>in</a:t>
            </a:r>
            <a:r>
              <a:rPr sz="4200" spc="-90"/>
              <a:t> </a:t>
            </a:r>
            <a:r>
              <a:rPr sz="4200"/>
              <a:t>Action</a:t>
            </a:r>
            <a:r>
              <a:rPr sz="4200" spc="-85"/>
              <a:t> </a:t>
            </a:r>
            <a:r>
              <a:rPr sz="4200"/>
              <a:t>-</a:t>
            </a:r>
            <a:r>
              <a:rPr sz="4200" spc="-90"/>
              <a:t> </a:t>
            </a:r>
            <a:r>
              <a:rPr sz="4200" spc="-10"/>
              <a:t>Import</a:t>
            </a:r>
            <a:endParaRPr sz="4200"/>
          </a:p>
        </p:txBody>
      </p:sp>
      <p:sp>
        <p:nvSpPr>
          <p:cNvPr id="12" name="object 12"/>
          <p:cNvSpPr txBox="1"/>
          <p:nvPr/>
        </p:nvSpPr>
        <p:spPr>
          <a:xfrm>
            <a:off x="1257092" y="1643472"/>
            <a:ext cx="12854940" cy="2402840"/>
          </a:xfrm>
          <a:prstGeom prst="rect">
            <a:avLst/>
          </a:prstGeom>
        </p:spPr>
        <p:txBody>
          <a:bodyPr vert="horz" wrap="square" lIns="0" tIns="210820" rIns="0" bIns="0" rtlCol="0">
            <a:spAutoFit/>
          </a:bodyPr>
          <a:lstStyle/>
          <a:p>
            <a:pPr marL="440055" indent="-427355">
              <a:lnSpc>
                <a:spcPct val="100000"/>
              </a:lnSpc>
              <a:spcBef>
                <a:spcPts val="1660"/>
              </a:spcBef>
              <a:buFont typeface="Arial MT"/>
              <a:buChar char="●"/>
              <a:tabLst>
                <a:tab pos="440055" algn="l"/>
              </a:tabLst>
            </a:pPr>
            <a:r>
              <a:rPr sz="2600">
                <a:latin typeface="Calibri"/>
                <a:cs typeface="Calibri"/>
              </a:rPr>
              <a:t>Eg.</a:t>
            </a:r>
            <a:r>
              <a:rPr sz="2600" spc="-60">
                <a:latin typeface="Calibri"/>
                <a:cs typeface="Calibri"/>
              </a:rPr>
              <a:t> </a:t>
            </a:r>
            <a:r>
              <a:rPr sz="2600">
                <a:latin typeface="Calibri"/>
                <a:cs typeface="Calibri"/>
              </a:rPr>
              <a:t>Consider</a:t>
            </a:r>
            <a:r>
              <a:rPr sz="2600" spc="-60">
                <a:latin typeface="Calibri"/>
                <a:cs typeface="Calibri"/>
              </a:rPr>
              <a:t> </a:t>
            </a:r>
            <a:r>
              <a:rPr sz="2600">
                <a:latin typeface="Calibri"/>
                <a:cs typeface="Calibri"/>
              </a:rPr>
              <a:t>the</a:t>
            </a:r>
            <a:r>
              <a:rPr sz="2600" spc="-60">
                <a:latin typeface="Calibri"/>
                <a:cs typeface="Calibri"/>
              </a:rPr>
              <a:t> </a:t>
            </a:r>
            <a:r>
              <a:rPr sz="2600">
                <a:latin typeface="Calibri"/>
                <a:cs typeface="Calibri"/>
              </a:rPr>
              <a:t>Canadian</a:t>
            </a:r>
            <a:r>
              <a:rPr sz="2600" spc="-60">
                <a:latin typeface="Calibri"/>
                <a:cs typeface="Calibri"/>
              </a:rPr>
              <a:t> </a:t>
            </a:r>
            <a:r>
              <a:rPr sz="2600">
                <a:latin typeface="Calibri"/>
                <a:cs typeface="Calibri"/>
              </a:rPr>
              <a:t>domestic</a:t>
            </a:r>
            <a:r>
              <a:rPr sz="2600" spc="-60">
                <a:latin typeface="Calibri"/>
                <a:cs typeface="Calibri"/>
              </a:rPr>
              <a:t> </a:t>
            </a:r>
            <a:r>
              <a:rPr sz="2600">
                <a:latin typeface="Calibri"/>
                <a:cs typeface="Calibri"/>
              </a:rPr>
              <a:t>jeans</a:t>
            </a:r>
            <a:r>
              <a:rPr sz="2600" spc="-60">
                <a:latin typeface="Calibri"/>
                <a:cs typeface="Calibri"/>
              </a:rPr>
              <a:t> </a:t>
            </a:r>
            <a:r>
              <a:rPr sz="2600" spc="-10">
                <a:latin typeface="Calibri"/>
                <a:cs typeface="Calibri"/>
              </a:rPr>
              <a:t>market:</a:t>
            </a:r>
            <a:endParaRPr sz="2600">
              <a:latin typeface="Calibri"/>
              <a:cs typeface="Calibri"/>
            </a:endParaRPr>
          </a:p>
          <a:p>
            <a:pPr marL="897255" lvl="1" indent="-427355">
              <a:lnSpc>
                <a:spcPct val="100000"/>
              </a:lnSpc>
              <a:spcBef>
                <a:spcPts val="1560"/>
              </a:spcBef>
              <a:buFont typeface="Arial MT"/>
              <a:buChar char="○"/>
              <a:tabLst>
                <a:tab pos="897255" algn="l"/>
              </a:tabLst>
            </a:pPr>
            <a:r>
              <a:rPr sz="2600">
                <a:latin typeface="Calibri"/>
                <a:cs typeface="Calibri"/>
              </a:rPr>
              <a:t>Pw</a:t>
            </a:r>
            <a:r>
              <a:rPr sz="2600" spc="-40">
                <a:latin typeface="Calibri"/>
                <a:cs typeface="Calibri"/>
              </a:rPr>
              <a:t> </a:t>
            </a:r>
            <a:r>
              <a:rPr sz="2600">
                <a:latin typeface="Calibri"/>
                <a:cs typeface="Calibri"/>
              </a:rPr>
              <a:t>=</a:t>
            </a:r>
            <a:r>
              <a:rPr sz="2600" spc="-35">
                <a:latin typeface="Calibri"/>
                <a:cs typeface="Calibri"/>
              </a:rPr>
              <a:t> </a:t>
            </a:r>
            <a:r>
              <a:rPr sz="2600">
                <a:latin typeface="Calibri"/>
                <a:cs typeface="Calibri"/>
              </a:rPr>
              <a:t>$5</a:t>
            </a:r>
            <a:r>
              <a:rPr sz="2600" spc="-40">
                <a:latin typeface="Calibri"/>
                <a:cs typeface="Calibri"/>
              </a:rPr>
              <a:t> </a:t>
            </a:r>
            <a:r>
              <a:rPr sz="2600">
                <a:latin typeface="Calibri"/>
                <a:cs typeface="Calibri"/>
              </a:rPr>
              <a:t>which</a:t>
            </a:r>
            <a:r>
              <a:rPr sz="2600" spc="-35">
                <a:latin typeface="Calibri"/>
                <a:cs typeface="Calibri"/>
              </a:rPr>
              <a:t> </a:t>
            </a:r>
            <a:r>
              <a:rPr sz="2600">
                <a:latin typeface="Calibri"/>
                <a:cs typeface="Calibri"/>
              </a:rPr>
              <a:t>is</a:t>
            </a:r>
            <a:r>
              <a:rPr sz="2600" spc="-25">
                <a:latin typeface="Calibri"/>
                <a:cs typeface="Calibri"/>
              </a:rPr>
              <a:t> </a:t>
            </a:r>
            <a:r>
              <a:rPr sz="2600" i="1">
                <a:latin typeface="Calibri"/>
                <a:cs typeface="Calibri"/>
              </a:rPr>
              <a:t>lower</a:t>
            </a:r>
            <a:r>
              <a:rPr sz="2600" i="1" spc="-35">
                <a:latin typeface="Calibri"/>
                <a:cs typeface="Calibri"/>
              </a:rPr>
              <a:t> </a:t>
            </a:r>
            <a:r>
              <a:rPr sz="2600">
                <a:latin typeface="Calibri"/>
                <a:cs typeface="Calibri"/>
              </a:rPr>
              <a:t>than</a:t>
            </a:r>
            <a:r>
              <a:rPr sz="2600" spc="-35">
                <a:latin typeface="Calibri"/>
                <a:cs typeface="Calibri"/>
              </a:rPr>
              <a:t> </a:t>
            </a:r>
            <a:r>
              <a:rPr sz="2600" spc="-25">
                <a:latin typeface="Calibri"/>
                <a:cs typeface="Calibri"/>
              </a:rPr>
              <a:t>P*</a:t>
            </a:r>
            <a:endParaRPr sz="2600">
              <a:latin typeface="Calibri"/>
              <a:cs typeface="Calibri"/>
            </a:endParaRPr>
          </a:p>
          <a:p>
            <a:pPr marL="897255" lvl="1" indent="-427355">
              <a:lnSpc>
                <a:spcPct val="100000"/>
              </a:lnSpc>
              <a:spcBef>
                <a:spcPts val="1560"/>
              </a:spcBef>
              <a:buFont typeface="Arial MT"/>
              <a:buChar char="○"/>
              <a:tabLst>
                <a:tab pos="897255" algn="l"/>
              </a:tabLst>
            </a:pPr>
            <a:r>
              <a:rPr sz="2600" spc="-55">
                <a:latin typeface="Calibri"/>
                <a:cs typeface="Calibri"/>
              </a:rPr>
              <a:t>Now,</a:t>
            </a:r>
            <a:r>
              <a:rPr sz="2600" spc="-60">
                <a:latin typeface="Calibri"/>
                <a:cs typeface="Calibri"/>
              </a:rPr>
              <a:t> </a:t>
            </a:r>
            <a:r>
              <a:rPr sz="2600">
                <a:latin typeface="Calibri"/>
                <a:cs typeface="Calibri"/>
              </a:rPr>
              <a:t>the</a:t>
            </a:r>
            <a:r>
              <a:rPr sz="2600" spc="-55">
                <a:latin typeface="Calibri"/>
                <a:cs typeface="Calibri"/>
              </a:rPr>
              <a:t> </a:t>
            </a:r>
            <a:r>
              <a:rPr sz="2600">
                <a:latin typeface="Calibri"/>
                <a:cs typeface="Calibri"/>
              </a:rPr>
              <a:t>price</a:t>
            </a:r>
            <a:r>
              <a:rPr sz="2600" spc="-55">
                <a:latin typeface="Calibri"/>
                <a:cs typeface="Calibri"/>
              </a:rPr>
              <a:t> </a:t>
            </a:r>
            <a:r>
              <a:rPr sz="2600">
                <a:latin typeface="Calibri"/>
                <a:cs typeface="Calibri"/>
              </a:rPr>
              <a:t>for</a:t>
            </a:r>
            <a:r>
              <a:rPr sz="2600" spc="-55">
                <a:latin typeface="Calibri"/>
                <a:cs typeface="Calibri"/>
              </a:rPr>
              <a:t> </a:t>
            </a:r>
            <a:r>
              <a:rPr sz="2600">
                <a:latin typeface="Calibri"/>
                <a:cs typeface="Calibri"/>
              </a:rPr>
              <a:t>a</a:t>
            </a:r>
            <a:r>
              <a:rPr sz="2600" spc="-55">
                <a:latin typeface="Calibri"/>
                <a:cs typeface="Calibri"/>
              </a:rPr>
              <a:t> </a:t>
            </a:r>
            <a:r>
              <a:rPr sz="2600">
                <a:latin typeface="Calibri"/>
                <a:cs typeface="Calibri"/>
              </a:rPr>
              <a:t>pair</a:t>
            </a:r>
            <a:r>
              <a:rPr sz="2600" spc="-55">
                <a:latin typeface="Calibri"/>
                <a:cs typeface="Calibri"/>
              </a:rPr>
              <a:t> </a:t>
            </a:r>
            <a:r>
              <a:rPr sz="2600">
                <a:latin typeface="Calibri"/>
                <a:cs typeface="Calibri"/>
              </a:rPr>
              <a:t>of</a:t>
            </a:r>
            <a:r>
              <a:rPr sz="2600" spc="-55">
                <a:latin typeface="Calibri"/>
                <a:cs typeface="Calibri"/>
              </a:rPr>
              <a:t> </a:t>
            </a:r>
            <a:r>
              <a:rPr sz="2600">
                <a:latin typeface="Calibri"/>
                <a:cs typeface="Calibri"/>
              </a:rPr>
              <a:t>jeans</a:t>
            </a:r>
            <a:r>
              <a:rPr sz="2600" spc="-55">
                <a:latin typeface="Calibri"/>
                <a:cs typeface="Calibri"/>
              </a:rPr>
              <a:t> </a:t>
            </a:r>
            <a:r>
              <a:rPr sz="2600">
                <a:latin typeface="Calibri"/>
                <a:cs typeface="Calibri"/>
              </a:rPr>
              <a:t>is</a:t>
            </a:r>
            <a:r>
              <a:rPr sz="2600" spc="-55">
                <a:latin typeface="Calibri"/>
                <a:cs typeface="Calibri"/>
              </a:rPr>
              <a:t> </a:t>
            </a:r>
            <a:r>
              <a:rPr sz="2600">
                <a:latin typeface="Calibri"/>
                <a:cs typeface="Calibri"/>
              </a:rPr>
              <a:t>determined</a:t>
            </a:r>
            <a:r>
              <a:rPr sz="2600" spc="-55">
                <a:latin typeface="Calibri"/>
                <a:cs typeface="Calibri"/>
              </a:rPr>
              <a:t> </a:t>
            </a:r>
            <a:r>
              <a:rPr sz="2600">
                <a:latin typeface="Calibri"/>
                <a:cs typeface="Calibri"/>
              </a:rPr>
              <a:t>by</a:t>
            </a:r>
            <a:r>
              <a:rPr sz="2600" spc="-55">
                <a:latin typeface="Calibri"/>
                <a:cs typeface="Calibri"/>
              </a:rPr>
              <a:t> </a:t>
            </a:r>
            <a:r>
              <a:rPr sz="2600">
                <a:latin typeface="Calibri"/>
                <a:cs typeface="Calibri"/>
              </a:rPr>
              <a:t>the</a:t>
            </a:r>
            <a:r>
              <a:rPr sz="2600" spc="-55">
                <a:latin typeface="Calibri"/>
                <a:cs typeface="Calibri"/>
              </a:rPr>
              <a:t> </a:t>
            </a:r>
            <a:r>
              <a:rPr sz="2600">
                <a:latin typeface="Calibri"/>
                <a:cs typeface="Calibri"/>
              </a:rPr>
              <a:t>world</a:t>
            </a:r>
            <a:r>
              <a:rPr sz="2600" spc="-55">
                <a:latin typeface="Calibri"/>
                <a:cs typeface="Calibri"/>
              </a:rPr>
              <a:t> </a:t>
            </a:r>
            <a:r>
              <a:rPr sz="2600" spc="-10">
                <a:latin typeface="Calibri"/>
                <a:cs typeface="Calibri"/>
              </a:rPr>
              <a:t>market</a:t>
            </a:r>
            <a:r>
              <a:rPr sz="2600" spc="-55">
                <a:latin typeface="Calibri"/>
                <a:cs typeface="Calibri"/>
              </a:rPr>
              <a:t> </a:t>
            </a:r>
            <a:r>
              <a:rPr sz="2600">
                <a:latin typeface="Calibri"/>
                <a:cs typeface="Calibri"/>
              </a:rPr>
              <a:t>not</a:t>
            </a:r>
            <a:r>
              <a:rPr sz="2600" spc="-55">
                <a:latin typeface="Calibri"/>
                <a:cs typeface="Calibri"/>
              </a:rPr>
              <a:t> </a:t>
            </a:r>
            <a:r>
              <a:rPr sz="2600">
                <a:latin typeface="Calibri"/>
                <a:cs typeface="Calibri"/>
              </a:rPr>
              <a:t>Canadian</a:t>
            </a:r>
            <a:r>
              <a:rPr sz="2600" spc="-55">
                <a:latin typeface="Calibri"/>
                <a:cs typeface="Calibri"/>
              </a:rPr>
              <a:t> </a:t>
            </a:r>
            <a:r>
              <a:rPr sz="2600" spc="-10">
                <a:latin typeface="Calibri"/>
                <a:cs typeface="Calibri"/>
              </a:rPr>
              <a:t>market</a:t>
            </a:r>
            <a:endParaRPr sz="2600">
              <a:latin typeface="Calibri"/>
              <a:cs typeface="Calibri"/>
            </a:endParaRPr>
          </a:p>
          <a:p>
            <a:pPr marL="897255" lvl="1" indent="-427355">
              <a:lnSpc>
                <a:spcPct val="100000"/>
              </a:lnSpc>
              <a:spcBef>
                <a:spcPts val="1560"/>
              </a:spcBef>
              <a:buFont typeface="Arial MT"/>
              <a:buChar char="○"/>
              <a:tabLst>
                <a:tab pos="897255" algn="l"/>
              </a:tabLst>
            </a:pPr>
            <a:r>
              <a:rPr sz="2600">
                <a:latin typeface="Calibri"/>
                <a:cs typeface="Calibri"/>
              </a:rPr>
              <a:t>D</a:t>
            </a:r>
            <a:r>
              <a:rPr sz="2600" spc="-30">
                <a:latin typeface="Calibri"/>
                <a:cs typeface="Calibri"/>
              </a:rPr>
              <a:t> </a:t>
            </a:r>
            <a:r>
              <a:rPr sz="2600">
                <a:latin typeface="Calibri"/>
                <a:cs typeface="Calibri"/>
              </a:rPr>
              <a:t>&gt;</a:t>
            </a:r>
            <a:r>
              <a:rPr sz="2600" spc="-25">
                <a:latin typeface="Calibri"/>
                <a:cs typeface="Calibri"/>
              </a:rPr>
              <a:t> </a:t>
            </a:r>
            <a:r>
              <a:rPr sz="2600">
                <a:latin typeface="Calibri"/>
                <a:cs typeface="Calibri"/>
              </a:rPr>
              <a:t>S</a:t>
            </a:r>
            <a:r>
              <a:rPr sz="2600" spc="-25">
                <a:latin typeface="Calibri"/>
                <a:cs typeface="Calibri"/>
              </a:rPr>
              <a:t> </a:t>
            </a:r>
            <a:r>
              <a:rPr sz="2600">
                <a:latin typeface="Arial MT"/>
                <a:cs typeface="Arial MT"/>
              </a:rPr>
              <a:t>→</a:t>
            </a:r>
            <a:r>
              <a:rPr sz="2600" spc="-160">
                <a:latin typeface="Arial MT"/>
                <a:cs typeface="Arial MT"/>
              </a:rPr>
              <a:t> </a:t>
            </a:r>
            <a:r>
              <a:rPr sz="2600" spc="-10">
                <a:latin typeface="Calibri"/>
                <a:cs typeface="Calibri"/>
              </a:rPr>
              <a:t>shortage</a:t>
            </a:r>
            <a:r>
              <a:rPr sz="2600" spc="-15">
                <a:latin typeface="Calibri"/>
                <a:cs typeface="Calibri"/>
              </a:rPr>
              <a:t> </a:t>
            </a:r>
            <a:r>
              <a:rPr sz="2600" b="1">
                <a:latin typeface="Arial"/>
                <a:cs typeface="Arial"/>
              </a:rPr>
              <a:t>→</a:t>
            </a:r>
            <a:r>
              <a:rPr sz="2600" b="1" spc="-160">
                <a:latin typeface="Arial"/>
                <a:cs typeface="Arial"/>
              </a:rPr>
              <a:t> </a:t>
            </a:r>
            <a:r>
              <a:rPr sz="2600" b="1" spc="-10">
                <a:latin typeface="Calibri"/>
                <a:cs typeface="Calibri"/>
              </a:rPr>
              <a:t>import</a:t>
            </a:r>
            <a:endParaRPr sz="2600">
              <a:latin typeface="Calibri"/>
              <a:cs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837825" y="2162000"/>
            <a:ext cx="6832448" cy="6136981"/>
          </a:xfrm>
          <a:prstGeom prst="rect">
            <a:avLst/>
          </a:prstGeom>
        </p:spPr>
      </p:pic>
      <p:sp>
        <p:nvSpPr>
          <p:cNvPr id="3" name="object 3"/>
          <p:cNvSpPr txBox="1">
            <a:spLocks noGrp="1"/>
          </p:cNvSpPr>
          <p:nvPr>
            <p:ph type="title"/>
          </p:nvPr>
        </p:nvSpPr>
        <p:spPr>
          <a:prstGeom prst="rect">
            <a:avLst/>
          </a:prstGeom>
        </p:spPr>
        <p:txBody>
          <a:bodyPr vert="horz" wrap="square" lIns="0" tIns="385292" rIns="0" bIns="0" rtlCol="0">
            <a:spAutoFit/>
          </a:bodyPr>
          <a:lstStyle/>
          <a:p>
            <a:pPr marL="165100">
              <a:lnSpc>
                <a:spcPct val="100000"/>
              </a:lnSpc>
              <a:spcBef>
                <a:spcPts val="100"/>
              </a:spcBef>
            </a:pPr>
            <a:r>
              <a:rPr sz="4200"/>
              <a:t>6.</a:t>
            </a:r>
            <a:r>
              <a:rPr sz="4200" spc="-85"/>
              <a:t> </a:t>
            </a:r>
            <a:r>
              <a:rPr sz="4200"/>
              <a:t>Global</a:t>
            </a:r>
            <a:r>
              <a:rPr sz="4200" spc="-85"/>
              <a:t> </a:t>
            </a:r>
            <a:r>
              <a:rPr sz="4200"/>
              <a:t>Market</a:t>
            </a:r>
            <a:r>
              <a:rPr sz="4200" spc="-85"/>
              <a:t> </a:t>
            </a:r>
            <a:r>
              <a:rPr sz="4200"/>
              <a:t>in</a:t>
            </a:r>
            <a:r>
              <a:rPr sz="4200" spc="-85"/>
              <a:t> </a:t>
            </a:r>
            <a:r>
              <a:rPr sz="4200"/>
              <a:t>Action</a:t>
            </a:r>
            <a:r>
              <a:rPr sz="4200" spc="-80"/>
              <a:t> </a:t>
            </a:r>
            <a:r>
              <a:rPr sz="4200"/>
              <a:t>-</a:t>
            </a:r>
            <a:r>
              <a:rPr sz="4200" spc="-85"/>
              <a:t> </a:t>
            </a:r>
            <a:r>
              <a:rPr sz="4200"/>
              <a:t>No</a:t>
            </a:r>
            <a:r>
              <a:rPr sz="4200" spc="-85"/>
              <a:t> </a:t>
            </a:r>
            <a:r>
              <a:rPr sz="4200" spc="-10"/>
              <a:t>Trade</a:t>
            </a:r>
            <a:endParaRPr sz="4200"/>
          </a:p>
        </p:txBody>
      </p:sp>
      <p:sp>
        <p:nvSpPr>
          <p:cNvPr id="4" name="object 4"/>
          <p:cNvSpPr txBox="1"/>
          <p:nvPr/>
        </p:nvSpPr>
        <p:spPr>
          <a:xfrm>
            <a:off x="1064692" y="1847497"/>
            <a:ext cx="6838950" cy="2997200"/>
          </a:xfrm>
          <a:prstGeom prst="rect">
            <a:avLst/>
          </a:prstGeom>
        </p:spPr>
        <p:txBody>
          <a:bodyPr vert="horz" wrap="square" lIns="0" tIns="12700" rIns="0" bIns="0" rtlCol="0">
            <a:spAutoFit/>
          </a:bodyPr>
          <a:lstStyle/>
          <a:p>
            <a:pPr marL="440055" marR="5080" indent="-427990">
              <a:lnSpc>
                <a:spcPct val="150000"/>
              </a:lnSpc>
              <a:spcBef>
                <a:spcPts val="100"/>
              </a:spcBef>
              <a:buFont typeface="Arial MT"/>
              <a:buChar char="●"/>
              <a:tabLst>
                <a:tab pos="440055" algn="l"/>
              </a:tabLst>
            </a:pPr>
            <a:r>
              <a:rPr sz="2600">
                <a:latin typeface="Calibri"/>
                <a:cs typeface="Calibri"/>
              </a:rPr>
              <a:t>Eg.</a:t>
            </a:r>
            <a:r>
              <a:rPr sz="2600" spc="-70">
                <a:latin typeface="Calibri"/>
                <a:cs typeface="Calibri"/>
              </a:rPr>
              <a:t> </a:t>
            </a:r>
            <a:r>
              <a:rPr sz="2600">
                <a:latin typeface="Calibri"/>
                <a:cs typeface="Calibri"/>
              </a:rPr>
              <a:t>Consider</a:t>
            </a:r>
            <a:r>
              <a:rPr sz="2600" spc="-70">
                <a:latin typeface="Calibri"/>
                <a:cs typeface="Calibri"/>
              </a:rPr>
              <a:t> </a:t>
            </a:r>
            <a:r>
              <a:rPr sz="2600">
                <a:latin typeface="Calibri"/>
                <a:cs typeface="Calibri"/>
              </a:rPr>
              <a:t>the</a:t>
            </a:r>
            <a:r>
              <a:rPr sz="2600" spc="-70">
                <a:latin typeface="Calibri"/>
                <a:cs typeface="Calibri"/>
              </a:rPr>
              <a:t> </a:t>
            </a:r>
            <a:r>
              <a:rPr sz="2600">
                <a:latin typeface="Calibri"/>
                <a:cs typeface="Calibri"/>
              </a:rPr>
              <a:t>Canadian</a:t>
            </a:r>
            <a:r>
              <a:rPr sz="2600" spc="-65">
                <a:latin typeface="Calibri"/>
                <a:cs typeface="Calibri"/>
              </a:rPr>
              <a:t> </a:t>
            </a:r>
            <a:r>
              <a:rPr sz="2600">
                <a:latin typeface="Calibri"/>
                <a:cs typeface="Calibri"/>
              </a:rPr>
              <a:t>domestic</a:t>
            </a:r>
            <a:r>
              <a:rPr sz="2600" spc="-70">
                <a:latin typeface="Calibri"/>
                <a:cs typeface="Calibri"/>
              </a:rPr>
              <a:t> </a:t>
            </a:r>
            <a:r>
              <a:rPr sz="2600" spc="-10">
                <a:latin typeface="Calibri"/>
                <a:cs typeface="Calibri"/>
              </a:rPr>
              <a:t>regional</a:t>
            </a:r>
            <a:r>
              <a:rPr sz="2600" spc="-70">
                <a:latin typeface="Calibri"/>
                <a:cs typeface="Calibri"/>
              </a:rPr>
              <a:t> </a:t>
            </a:r>
            <a:r>
              <a:rPr sz="2600" spc="-25">
                <a:latin typeface="Calibri"/>
                <a:cs typeface="Calibri"/>
              </a:rPr>
              <a:t>jet </a:t>
            </a:r>
            <a:r>
              <a:rPr sz="2600" spc="-10">
                <a:latin typeface="Calibri"/>
                <a:cs typeface="Calibri"/>
              </a:rPr>
              <a:t>market:</a:t>
            </a:r>
            <a:endParaRPr sz="2600">
              <a:latin typeface="Calibri"/>
              <a:cs typeface="Calibri"/>
            </a:endParaRPr>
          </a:p>
          <a:p>
            <a:pPr marL="897255" lvl="1" indent="-427355">
              <a:lnSpc>
                <a:spcPct val="100000"/>
              </a:lnSpc>
              <a:spcBef>
                <a:spcPts val="1560"/>
              </a:spcBef>
              <a:buFont typeface="Arial MT"/>
              <a:buChar char="○"/>
              <a:tabLst>
                <a:tab pos="897255" algn="l"/>
              </a:tabLst>
            </a:pPr>
            <a:r>
              <a:rPr sz="2600">
                <a:latin typeface="Calibri"/>
                <a:cs typeface="Calibri"/>
              </a:rPr>
              <a:t>at</a:t>
            </a:r>
            <a:r>
              <a:rPr sz="2600" spc="-65">
                <a:latin typeface="Calibri"/>
                <a:cs typeface="Calibri"/>
              </a:rPr>
              <a:t> </a:t>
            </a:r>
            <a:r>
              <a:rPr sz="2600">
                <a:latin typeface="Calibri"/>
                <a:cs typeface="Calibri"/>
              </a:rPr>
              <a:t>first,</a:t>
            </a:r>
            <a:r>
              <a:rPr sz="2600" spc="-65">
                <a:latin typeface="Calibri"/>
                <a:cs typeface="Calibri"/>
              </a:rPr>
              <a:t> </a:t>
            </a:r>
            <a:r>
              <a:rPr sz="2600">
                <a:latin typeface="Calibri"/>
                <a:cs typeface="Calibri"/>
              </a:rPr>
              <a:t>the</a:t>
            </a:r>
            <a:r>
              <a:rPr sz="2600" spc="-65">
                <a:latin typeface="Calibri"/>
                <a:cs typeface="Calibri"/>
              </a:rPr>
              <a:t> </a:t>
            </a:r>
            <a:r>
              <a:rPr sz="2600" spc="-10">
                <a:latin typeface="Calibri"/>
                <a:cs typeface="Calibri"/>
              </a:rPr>
              <a:t>market</a:t>
            </a:r>
            <a:r>
              <a:rPr sz="2600" spc="-65">
                <a:latin typeface="Calibri"/>
                <a:cs typeface="Calibri"/>
              </a:rPr>
              <a:t> </a:t>
            </a:r>
            <a:r>
              <a:rPr sz="2600">
                <a:latin typeface="Calibri"/>
                <a:cs typeface="Calibri"/>
              </a:rPr>
              <a:t>is</a:t>
            </a:r>
            <a:r>
              <a:rPr sz="2600" spc="-65">
                <a:latin typeface="Calibri"/>
                <a:cs typeface="Calibri"/>
              </a:rPr>
              <a:t> </a:t>
            </a:r>
            <a:r>
              <a:rPr sz="2600">
                <a:latin typeface="Calibri"/>
                <a:cs typeface="Calibri"/>
              </a:rPr>
              <a:t>at</a:t>
            </a:r>
            <a:r>
              <a:rPr sz="2600" spc="-65">
                <a:latin typeface="Calibri"/>
                <a:cs typeface="Calibri"/>
              </a:rPr>
              <a:t> </a:t>
            </a:r>
            <a:r>
              <a:rPr sz="2600" spc="-25">
                <a:latin typeface="Calibri"/>
                <a:cs typeface="Calibri"/>
              </a:rPr>
              <a:t>EQM</a:t>
            </a:r>
            <a:endParaRPr sz="2600">
              <a:latin typeface="Calibri"/>
              <a:cs typeface="Calibri"/>
            </a:endParaRPr>
          </a:p>
          <a:p>
            <a:pPr marL="897255" lvl="1" indent="-427355">
              <a:lnSpc>
                <a:spcPct val="100000"/>
              </a:lnSpc>
              <a:spcBef>
                <a:spcPts val="1560"/>
              </a:spcBef>
              <a:buFont typeface="Arial MT"/>
              <a:buChar char="○"/>
              <a:tabLst>
                <a:tab pos="897255" algn="l"/>
              </a:tabLst>
            </a:pPr>
            <a:r>
              <a:rPr sz="2600">
                <a:latin typeface="Calibri"/>
                <a:cs typeface="Calibri"/>
              </a:rPr>
              <a:t>no</a:t>
            </a:r>
            <a:r>
              <a:rPr sz="2600" spc="-40">
                <a:latin typeface="Calibri"/>
                <a:cs typeface="Calibri"/>
              </a:rPr>
              <a:t> </a:t>
            </a:r>
            <a:r>
              <a:rPr sz="2600" spc="-10">
                <a:latin typeface="Calibri"/>
                <a:cs typeface="Calibri"/>
              </a:rPr>
              <a:t>trade</a:t>
            </a:r>
            <a:endParaRPr sz="2600">
              <a:latin typeface="Calibri"/>
              <a:cs typeface="Calibri"/>
            </a:endParaRPr>
          </a:p>
          <a:p>
            <a:pPr marL="897255" lvl="1" indent="-427355">
              <a:lnSpc>
                <a:spcPct val="100000"/>
              </a:lnSpc>
              <a:spcBef>
                <a:spcPts val="1560"/>
              </a:spcBef>
              <a:buFont typeface="Arial MT"/>
              <a:buChar char="○"/>
              <a:tabLst>
                <a:tab pos="897255" algn="l"/>
              </a:tabLst>
            </a:pPr>
            <a:r>
              <a:rPr sz="2600">
                <a:latin typeface="Calibri"/>
                <a:cs typeface="Calibri"/>
              </a:rPr>
              <a:t>P*</a:t>
            </a:r>
            <a:r>
              <a:rPr sz="2600" spc="-25">
                <a:latin typeface="Calibri"/>
                <a:cs typeface="Calibri"/>
              </a:rPr>
              <a:t> </a:t>
            </a:r>
            <a:r>
              <a:rPr sz="2600">
                <a:latin typeface="Calibri"/>
                <a:cs typeface="Calibri"/>
              </a:rPr>
              <a:t>=</a:t>
            </a:r>
            <a:r>
              <a:rPr sz="2600" spc="-20">
                <a:latin typeface="Calibri"/>
                <a:cs typeface="Calibri"/>
              </a:rPr>
              <a:t> </a:t>
            </a:r>
            <a:r>
              <a:rPr sz="2600">
                <a:latin typeface="Calibri"/>
                <a:cs typeface="Calibri"/>
              </a:rPr>
              <a:t>$100,</a:t>
            </a:r>
            <a:r>
              <a:rPr sz="2600" spc="-25">
                <a:latin typeface="Calibri"/>
                <a:cs typeface="Calibri"/>
              </a:rPr>
              <a:t> </a:t>
            </a:r>
            <a:r>
              <a:rPr sz="2600">
                <a:latin typeface="Calibri"/>
                <a:cs typeface="Calibri"/>
              </a:rPr>
              <a:t>Q*</a:t>
            </a:r>
            <a:r>
              <a:rPr sz="2600" spc="-20">
                <a:latin typeface="Calibri"/>
                <a:cs typeface="Calibri"/>
              </a:rPr>
              <a:t> </a:t>
            </a:r>
            <a:r>
              <a:rPr sz="2600">
                <a:latin typeface="Calibri"/>
                <a:cs typeface="Calibri"/>
              </a:rPr>
              <a:t>=</a:t>
            </a:r>
            <a:r>
              <a:rPr sz="2600" spc="-25">
                <a:latin typeface="Calibri"/>
                <a:cs typeface="Calibri"/>
              </a:rPr>
              <a:t> 40</a:t>
            </a:r>
            <a:endParaRPr sz="2600">
              <a:latin typeface="Calibri"/>
              <a:cs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3175" y="566926"/>
            <a:ext cx="7670165" cy="665480"/>
          </a:xfrm>
          <a:prstGeom prst="rect">
            <a:avLst/>
          </a:prstGeom>
        </p:spPr>
        <p:txBody>
          <a:bodyPr vert="horz" wrap="square" lIns="0" tIns="12700" rIns="0" bIns="0" rtlCol="0">
            <a:spAutoFit/>
          </a:bodyPr>
          <a:lstStyle/>
          <a:p>
            <a:pPr marL="12700">
              <a:lnSpc>
                <a:spcPct val="100000"/>
              </a:lnSpc>
              <a:spcBef>
                <a:spcPts val="100"/>
              </a:spcBef>
            </a:pPr>
            <a:r>
              <a:rPr sz="4200"/>
              <a:t>6.</a:t>
            </a:r>
            <a:r>
              <a:rPr sz="4200" spc="-90"/>
              <a:t> </a:t>
            </a:r>
            <a:r>
              <a:rPr sz="4200"/>
              <a:t>Global</a:t>
            </a:r>
            <a:r>
              <a:rPr sz="4200" spc="-90"/>
              <a:t> </a:t>
            </a:r>
            <a:r>
              <a:rPr sz="4200"/>
              <a:t>Market</a:t>
            </a:r>
            <a:r>
              <a:rPr sz="4200" spc="-85"/>
              <a:t> </a:t>
            </a:r>
            <a:r>
              <a:rPr sz="4200"/>
              <a:t>in</a:t>
            </a:r>
            <a:r>
              <a:rPr sz="4200" spc="-90"/>
              <a:t> </a:t>
            </a:r>
            <a:r>
              <a:rPr sz="4200"/>
              <a:t>Action</a:t>
            </a:r>
            <a:r>
              <a:rPr sz="4200" spc="-85"/>
              <a:t> </a:t>
            </a:r>
            <a:r>
              <a:rPr sz="4200"/>
              <a:t>-</a:t>
            </a:r>
            <a:r>
              <a:rPr sz="4200" spc="-90"/>
              <a:t> </a:t>
            </a:r>
            <a:r>
              <a:rPr sz="4200" spc="-10"/>
              <a:t>Export</a:t>
            </a:r>
            <a:endParaRPr sz="4200"/>
          </a:p>
        </p:txBody>
      </p:sp>
      <p:sp>
        <p:nvSpPr>
          <p:cNvPr id="3" name="object 3"/>
          <p:cNvSpPr txBox="1"/>
          <p:nvPr/>
        </p:nvSpPr>
        <p:spPr>
          <a:xfrm>
            <a:off x="1264733" y="1363450"/>
            <a:ext cx="11388090" cy="2311400"/>
          </a:xfrm>
          <a:prstGeom prst="rect">
            <a:avLst/>
          </a:prstGeom>
        </p:spPr>
        <p:txBody>
          <a:bodyPr vert="horz" wrap="square" lIns="0" tIns="203200" rIns="0" bIns="0" rtlCol="0">
            <a:spAutoFit/>
          </a:bodyPr>
          <a:lstStyle/>
          <a:p>
            <a:pPr marL="432434" indent="-419734">
              <a:lnSpc>
                <a:spcPct val="100000"/>
              </a:lnSpc>
              <a:spcBef>
                <a:spcPts val="1600"/>
              </a:spcBef>
              <a:buFont typeface="Arial MT"/>
              <a:buChar char="●"/>
              <a:tabLst>
                <a:tab pos="432434" algn="l"/>
              </a:tabLst>
            </a:pPr>
            <a:r>
              <a:rPr sz="2500">
                <a:latin typeface="Calibri"/>
                <a:cs typeface="Calibri"/>
              </a:rPr>
              <a:t>Eg.</a:t>
            </a:r>
            <a:r>
              <a:rPr sz="2500" spc="-80">
                <a:latin typeface="Calibri"/>
                <a:cs typeface="Calibri"/>
              </a:rPr>
              <a:t> </a:t>
            </a:r>
            <a:r>
              <a:rPr sz="2500">
                <a:latin typeface="Calibri"/>
                <a:cs typeface="Calibri"/>
              </a:rPr>
              <a:t>Consider</a:t>
            </a:r>
            <a:r>
              <a:rPr sz="2500" spc="-75">
                <a:latin typeface="Calibri"/>
                <a:cs typeface="Calibri"/>
              </a:rPr>
              <a:t> </a:t>
            </a:r>
            <a:r>
              <a:rPr sz="2500">
                <a:latin typeface="Calibri"/>
                <a:cs typeface="Calibri"/>
              </a:rPr>
              <a:t>the</a:t>
            </a:r>
            <a:r>
              <a:rPr sz="2500" spc="-80">
                <a:latin typeface="Calibri"/>
                <a:cs typeface="Calibri"/>
              </a:rPr>
              <a:t> </a:t>
            </a:r>
            <a:r>
              <a:rPr sz="2500">
                <a:latin typeface="Calibri"/>
                <a:cs typeface="Calibri"/>
              </a:rPr>
              <a:t>Canadian</a:t>
            </a:r>
            <a:r>
              <a:rPr sz="2500" spc="-75">
                <a:latin typeface="Calibri"/>
                <a:cs typeface="Calibri"/>
              </a:rPr>
              <a:t> </a:t>
            </a:r>
            <a:r>
              <a:rPr sz="2500">
                <a:latin typeface="Calibri"/>
                <a:cs typeface="Calibri"/>
              </a:rPr>
              <a:t>domestic</a:t>
            </a:r>
            <a:r>
              <a:rPr sz="2500" spc="-80">
                <a:latin typeface="Calibri"/>
                <a:cs typeface="Calibri"/>
              </a:rPr>
              <a:t> </a:t>
            </a:r>
            <a:r>
              <a:rPr sz="2500" spc="-10">
                <a:latin typeface="Calibri"/>
                <a:cs typeface="Calibri"/>
              </a:rPr>
              <a:t>regional</a:t>
            </a:r>
            <a:r>
              <a:rPr sz="2500" spc="-75">
                <a:latin typeface="Calibri"/>
                <a:cs typeface="Calibri"/>
              </a:rPr>
              <a:t> </a:t>
            </a:r>
            <a:r>
              <a:rPr sz="2500">
                <a:latin typeface="Calibri"/>
                <a:cs typeface="Calibri"/>
              </a:rPr>
              <a:t>jet</a:t>
            </a:r>
            <a:r>
              <a:rPr sz="2500" spc="-80">
                <a:latin typeface="Calibri"/>
                <a:cs typeface="Calibri"/>
              </a:rPr>
              <a:t> </a:t>
            </a:r>
            <a:r>
              <a:rPr sz="2500" spc="-10">
                <a:latin typeface="Calibri"/>
                <a:cs typeface="Calibri"/>
              </a:rPr>
              <a:t>market:</a:t>
            </a:r>
            <a:endParaRPr sz="2500">
              <a:latin typeface="Calibri"/>
              <a:cs typeface="Calibri"/>
            </a:endParaRPr>
          </a:p>
          <a:p>
            <a:pPr marL="889635" lvl="1" indent="-419734">
              <a:lnSpc>
                <a:spcPct val="100000"/>
              </a:lnSpc>
              <a:spcBef>
                <a:spcPts val="1500"/>
              </a:spcBef>
              <a:buFont typeface="Arial MT"/>
              <a:buChar char="○"/>
              <a:tabLst>
                <a:tab pos="889635" algn="l"/>
              </a:tabLst>
            </a:pPr>
            <a:r>
              <a:rPr sz="2500" spc="-35">
                <a:latin typeface="Calibri"/>
                <a:cs typeface="Calibri"/>
              </a:rPr>
              <a:t>However,</a:t>
            </a:r>
            <a:r>
              <a:rPr sz="2500" spc="-60">
                <a:latin typeface="Calibri"/>
                <a:cs typeface="Calibri"/>
              </a:rPr>
              <a:t> </a:t>
            </a:r>
            <a:r>
              <a:rPr sz="2500" spc="-10">
                <a:latin typeface="Calibri"/>
                <a:cs typeface="Calibri"/>
              </a:rPr>
              <a:t>Canadians</a:t>
            </a:r>
            <a:r>
              <a:rPr sz="2500" spc="-60">
                <a:latin typeface="Calibri"/>
                <a:cs typeface="Calibri"/>
              </a:rPr>
              <a:t> </a:t>
            </a:r>
            <a:r>
              <a:rPr sz="2500" spc="-10">
                <a:latin typeface="Calibri"/>
                <a:cs typeface="Calibri"/>
              </a:rPr>
              <a:t>suppliers</a:t>
            </a:r>
            <a:r>
              <a:rPr sz="2500" spc="-55">
                <a:latin typeface="Calibri"/>
                <a:cs typeface="Calibri"/>
              </a:rPr>
              <a:t> </a:t>
            </a:r>
            <a:r>
              <a:rPr sz="2500" spc="-10">
                <a:latin typeface="Calibri"/>
                <a:cs typeface="Calibri"/>
              </a:rPr>
              <a:t>realize</a:t>
            </a:r>
            <a:r>
              <a:rPr sz="2500" spc="-60">
                <a:latin typeface="Calibri"/>
                <a:cs typeface="Calibri"/>
              </a:rPr>
              <a:t> </a:t>
            </a:r>
            <a:r>
              <a:rPr sz="2500">
                <a:latin typeface="Calibri"/>
                <a:cs typeface="Calibri"/>
              </a:rPr>
              <a:t>that</a:t>
            </a:r>
            <a:r>
              <a:rPr sz="2500" spc="-55">
                <a:latin typeface="Calibri"/>
                <a:cs typeface="Calibri"/>
              </a:rPr>
              <a:t> </a:t>
            </a:r>
            <a:r>
              <a:rPr sz="2500">
                <a:latin typeface="Calibri"/>
                <a:cs typeface="Calibri"/>
              </a:rPr>
              <a:t>the</a:t>
            </a:r>
            <a:r>
              <a:rPr sz="2500" spc="-60">
                <a:latin typeface="Calibri"/>
                <a:cs typeface="Calibri"/>
              </a:rPr>
              <a:t> </a:t>
            </a:r>
            <a:r>
              <a:rPr sz="2500">
                <a:latin typeface="Calibri"/>
                <a:cs typeface="Calibri"/>
              </a:rPr>
              <a:t>Pw</a:t>
            </a:r>
            <a:r>
              <a:rPr sz="2500" spc="-55">
                <a:latin typeface="Calibri"/>
                <a:cs typeface="Calibri"/>
              </a:rPr>
              <a:t> </a:t>
            </a:r>
            <a:r>
              <a:rPr sz="2500">
                <a:latin typeface="Calibri"/>
                <a:cs typeface="Calibri"/>
              </a:rPr>
              <a:t>=</a:t>
            </a:r>
            <a:r>
              <a:rPr sz="2500" spc="-60">
                <a:latin typeface="Calibri"/>
                <a:cs typeface="Calibri"/>
              </a:rPr>
              <a:t> </a:t>
            </a:r>
            <a:r>
              <a:rPr sz="2500">
                <a:latin typeface="Calibri"/>
                <a:cs typeface="Calibri"/>
              </a:rPr>
              <a:t>$150</a:t>
            </a:r>
            <a:r>
              <a:rPr sz="2500" spc="-55">
                <a:latin typeface="Calibri"/>
                <a:cs typeface="Calibri"/>
              </a:rPr>
              <a:t> </a:t>
            </a:r>
            <a:r>
              <a:rPr sz="2500">
                <a:latin typeface="Calibri"/>
                <a:cs typeface="Calibri"/>
              </a:rPr>
              <a:t>which</a:t>
            </a:r>
            <a:r>
              <a:rPr sz="2500" spc="-60">
                <a:latin typeface="Calibri"/>
                <a:cs typeface="Calibri"/>
              </a:rPr>
              <a:t> </a:t>
            </a:r>
            <a:r>
              <a:rPr sz="2500">
                <a:latin typeface="Calibri"/>
                <a:cs typeface="Calibri"/>
              </a:rPr>
              <a:t>is</a:t>
            </a:r>
            <a:r>
              <a:rPr sz="2500" spc="-60">
                <a:latin typeface="Calibri"/>
                <a:cs typeface="Calibri"/>
              </a:rPr>
              <a:t> </a:t>
            </a:r>
            <a:r>
              <a:rPr sz="2500">
                <a:latin typeface="Calibri"/>
                <a:cs typeface="Calibri"/>
              </a:rPr>
              <a:t>HIGHER</a:t>
            </a:r>
            <a:r>
              <a:rPr sz="2500" spc="-55">
                <a:latin typeface="Calibri"/>
                <a:cs typeface="Calibri"/>
              </a:rPr>
              <a:t> </a:t>
            </a:r>
            <a:r>
              <a:rPr sz="2500">
                <a:latin typeface="Calibri"/>
                <a:cs typeface="Calibri"/>
              </a:rPr>
              <a:t>than</a:t>
            </a:r>
            <a:r>
              <a:rPr sz="2500" spc="-60">
                <a:latin typeface="Calibri"/>
                <a:cs typeface="Calibri"/>
              </a:rPr>
              <a:t> </a:t>
            </a:r>
            <a:r>
              <a:rPr sz="2500" spc="-25">
                <a:latin typeface="Calibri"/>
                <a:cs typeface="Calibri"/>
              </a:rPr>
              <a:t>P*</a:t>
            </a:r>
            <a:endParaRPr sz="2500">
              <a:latin typeface="Calibri"/>
              <a:cs typeface="Calibri"/>
            </a:endParaRPr>
          </a:p>
          <a:p>
            <a:pPr marL="889635" lvl="1" indent="-419734">
              <a:lnSpc>
                <a:spcPct val="100000"/>
              </a:lnSpc>
              <a:spcBef>
                <a:spcPts val="1500"/>
              </a:spcBef>
              <a:buFont typeface="Arial MT"/>
              <a:buChar char="○"/>
              <a:tabLst>
                <a:tab pos="889635" algn="l"/>
              </a:tabLst>
            </a:pPr>
            <a:r>
              <a:rPr sz="2500" spc="-45">
                <a:latin typeface="Calibri"/>
                <a:cs typeface="Calibri"/>
              </a:rPr>
              <a:t>Now,</a:t>
            </a:r>
            <a:r>
              <a:rPr sz="2500" spc="-60">
                <a:latin typeface="Calibri"/>
                <a:cs typeface="Calibri"/>
              </a:rPr>
              <a:t> </a:t>
            </a:r>
            <a:r>
              <a:rPr sz="2500">
                <a:latin typeface="Calibri"/>
                <a:cs typeface="Calibri"/>
              </a:rPr>
              <a:t>the</a:t>
            </a:r>
            <a:r>
              <a:rPr sz="2500" spc="-60">
                <a:latin typeface="Calibri"/>
                <a:cs typeface="Calibri"/>
              </a:rPr>
              <a:t> </a:t>
            </a:r>
            <a:r>
              <a:rPr sz="2500">
                <a:latin typeface="Calibri"/>
                <a:cs typeface="Calibri"/>
              </a:rPr>
              <a:t>price</a:t>
            </a:r>
            <a:r>
              <a:rPr sz="2500" spc="-60">
                <a:latin typeface="Calibri"/>
                <a:cs typeface="Calibri"/>
              </a:rPr>
              <a:t> </a:t>
            </a:r>
            <a:r>
              <a:rPr sz="2500">
                <a:latin typeface="Calibri"/>
                <a:cs typeface="Calibri"/>
              </a:rPr>
              <a:t>for</a:t>
            </a:r>
            <a:r>
              <a:rPr sz="2500" spc="-55">
                <a:latin typeface="Calibri"/>
                <a:cs typeface="Calibri"/>
              </a:rPr>
              <a:t> </a:t>
            </a:r>
            <a:r>
              <a:rPr sz="2500">
                <a:latin typeface="Calibri"/>
                <a:cs typeface="Calibri"/>
              </a:rPr>
              <a:t>a</a:t>
            </a:r>
            <a:r>
              <a:rPr sz="2500" spc="-60">
                <a:latin typeface="Calibri"/>
                <a:cs typeface="Calibri"/>
              </a:rPr>
              <a:t> </a:t>
            </a:r>
            <a:r>
              <a:rPr sz="2500">
                <a:latin typeface="Calibri"/>
                <a:cs typeface="Calibri"/>
              </a:rPr>
              <a:t>jet</a:t>
            </a:r>
            <a:r>
              <a:rPr sz="2500" spc="-60">
                <a:latin typeface="Calibri"/>
                <a:cs typeface="Calibri"/>
              </a:rPr>
              <a:t> </a:t>
            </a:r>
            <a:r>
              <a:rPr sz="2500">
                <a:latin typeface="Calibri"/>
                <a:cs typeface="Calibri"/>
              </a:rPr>
              <a:t>is</a:t>
            </a:r>
            <a:r>
              <a:rPr sz="2500" spc="-55">
                <a:latin typeface="Calibri"/>
                <a:cs typeface="Calibri"/>
              </a:rPr>
              <a:t> </a:t>
            </a:r>
            <a:r>
              <a:rPr sz="2500" spc="-10">
                <a:latin typeface="Calibri"/>
                <a:cs typeface="Calibri"/>
              </a:rPr>
              <a:t>determined</a:t>
            </a:r>
            <a:r>
              <a:rPr sz="2500" spc="-60">
                <a:latin typeface="Calibri"/>
                <a:cs typeface="Calibri"/>
              </a:rPr>
              <a:t> </a:t>
            </a:r>
            <a:r>
              <a:rPr sz="2500">
                <a:latin typeface="Calibri"/>
                <a:cs typeface="Calibri"/>
              </a:rPr>
              <a:t>by</a:t>
            </a:r>
            <a:r>
              <a:rPr sz="2500" spc="-60">
                <a:latin typeface="Calibri"/>
                <a:cs typeface="Calibri"/>
              </a:rPr>
              <a:t> </a:t>
            </a:r>
            <a:r>
              <a:rPr sz="2500">
                <a:latin typeface="Calibri"/>
                <a:cs typeface="Calibri"/>
              </a:rPr>
              <a:t>the</a:t>
            </a:r>
            <a:r>
              <a:rPr sz="2500" spc="-55">
                <a:latin typeface="Calibri"/>
                <a:cs typeface="Calibri"/>
              </a:rPr>
              <a:t> </a:t>
            </a:r>
            <a:r>
              <a:rPr sz="2500">
                <a:latin typeface="Calibri"/>
                <a:cs typeface="Calibri"/>
              </a:rPr>
              <a:t>world</a:t>
            </a:r>
            <a:r>
              <a:rPr sz="2500" spc="-60">
                <a:latin typeface="Calibri"/>
                <a:cs typeface="Calibri"/>
              </a:rPr>
              <a:t> </a:t>
            </a:r>
            <a:r>
              <a:rPr sz="2500" spc="-20">
                <a:latin typeface="Calibri"/>
                <a:cs typeface="Calibri"/>
              </a:rPr>
              <a:t>market</a:t>
            </a:r>
            <a:r>
              <a:rPr sz="2500" spc="-60">
                <a:latin typeface="Calibri"/>
                <a:cs typeface="Calibri"/>
              </a:rPr>
              <a:t> </a:t>
            </a:r>
            <a:r>
              <a:rPr sz="2500">
                <a:latin typeface="Calibri"/>
                <a:cs typeface="Calibri"/>
              </a:rPr>
              <a:t>not</a:t>
            </a:r>
            <a:r>
              <a:rPr sz="2500" spc="-55">
                <a:latin typeface="Calibri"/>
                <a:cs typeface="Calibri"/>
              </a:rPr>
              <a:t> </a:t>
            </a:r>
            <a:r>
              <a:rPr sz="2500">
                <a:latin typeface="Calibri"/>
                <a:cs typeface="Calibri"/>
              </a:rPr>
              <a:t>Canadian</a:t>
            </a:r>
            <a:r>
              <a:rPr sz="2500" spc="-60">
                <a:latin typeface="Calibri"/>
                <a:cs typeface="Calibri"/>
              </a:rPr>
              <a:t> </a:t>
            </a:r>
            <a:r>
              <a:rPr sz="2500" spc="-10">
                <a:latin typeface="Calibri"/>
                <a:cs typeface="Calibri"/>
              </a:rPr>
              <a:t>market</a:t>
            </a:r>
            <a:endParaRPr sz="2500">
              <a:latin typeface="Calibri"/>
              <a:cs typeface="Calibri"/>
            </a:endParaRPr>
          </a:p>
          <a:p>
            <a:pPr marL="889635" lvl="1" indent="-419734">
              <a:lnSpc>
                <a:spcPct val="100000"/>
              </a:lnSpc>
              <a:spcBef>
                <a:spcPts val="1500"/>
              </a:spcBef>
              <a:buFont typeface="Arial MT"/>
              <a:buChar char="○"/>
              <a:tabLst>
                <a:tab pos="889635" algn="l"/>
              </a:tabLst>
            </a:pPr>
            <a:r>
              <a:rPr sz="2500">
                <a:latin typeface="Calibri"/>
                <a:cs typeface="Calibri"/>
              </a:rPr>
              <a:t>S</a:t>
            </a:r>
            <a:r>
              <a:rPr sz="2500" spc="-15">
                <a:latin typeface="Calibri"/>
                <a:cs typeface="Calibri"/>
              </a:rPr>
              <a:t> </a:t>
            </a:r>
            <a:r>
              <a:rPr sz="2500">
                <a:latin typeface="Calibri"/>
                <a:cs typeface="Calibri"/>
              </a:rPr>
              <a:t>&gt;</a:t>
            </a:r>
            <a:r>
              <a:rPr sz="2500" spc="-15">
                <a:latin typeface="Calibri"/>
                <a:cs typeface="Calibri"/>
              </a:rPr>
              <a:t> </a:t>
            </a:r>
            <a:r>
              <a:rPr sz="2500">
                <a:latin typeface="Calibri"/>
                <a:cs typeface="Calibri"/>
              </a:rPr>
              <a:t>D</a:t>
            </a:r>
            <a:r>
              <a:rPr sz="2500" spc="-10">
                <a:latin typeface="Calibri"/>
                <a:cs typeface="Calibri"/>
              </a:rPr>
              <a:t> </a:t>
            </a:r>
            <a:r>
              <a:rPr sz="2500">
                <a:latin typeface="Arial MT"/>
                <a:cs typeface="Arial MT"/>
              </a:rPr>
              <a:t>→</a:t>
            </a:r>
            <a:r>
              <a:rPr sz="2500" spc="-140">
                <a:latin typeface="Arial MT"/>
                <a:cs typeface="Arial MT"/>
              </a:rPr>
              <a:t> </a:t>
            </a:r>
            <a:r>
              <a:rPr sz="2500">
                <a:latin typeface="Calibri"/>
                <a:cs typeface="Calibri"/>
              </a:rPr>
              <a:t>surplus</a:t>
            </a:r>
            <a:r>
              <a:rPr sz="2500" spc="-5">
                <a:latin typeface="Calibri"/>
                <a:cs typeface="Calibri"/>
              </a:rPr>
              <a:t> </a:t>
            </a:r>
            <a:r>
              <a:rPr sz="2500" b="1">
                <a:latin typeface="Arial"/>
                <a:cs typeface="Arial"/>
              </a:rPr>
              <a:t>→</a:t>
            </a:r>
            <a:r>
              <a:rPr sz="2500" b="1" spc="-140">
                <a:latin typeface="Arial"/>
                <a:cs typeface="Arial"/>
              </a:rPr>
              <a:t> </a:t>
            </a:r>
            <a:r>
              <a:rPr sz="2500" b="1" spc="-10">
                <a:latin typeface="Calibri"/>
                <a:cs typeface="Calibri"/>
              </a:rPr>
              <a:t>export</a:t>
            </a:r>
            <a:endParaRPr sz="2500">
              <a:latin typeface="Calibri"/>
              <a:cs typeface="Calibri"/>
            </a:endParaRPr>
          </a:p>
        </p:txBody>
      </p:sp>
      <p:sp>
        <p:nvSpPr>
          <p:cNvPr id="4" name="object 4"/>
          <p:cNvSpPr/>
          <p:nvPr/>
        </p:nvSpPr>
        <p:spPr>
          <a:xfrm>
            <a:off x="8190524" y="6218375"/>
            <a:ext cx="1243965" cy="461009"/>
          </a:xfrm>
          <a:custGeom>
            <a:avLst/>
            <a:gdLst/>
            <a:ahLst/>
            <a:cxnLst/>
            <a:rect l="l" t="t" r="r" b="b"/>
            <a:pathLst>
              <a:path w="1243965" h="461009">
                <a:moveTo>
                  <a:pt x="1013399" y="460799"/>
                </a:moveTo>
                <a:lnTo>
                  <a:pt x="1013399" y="345599"/>
                </a:lnTo>
                <a:lnTo>
                  <a:pt x="0" y="345599"/>
                </a:lnTo>
                <a:lnTo>
                  <a:pt x="0" y="115199"/>
                </a:lnTo>
                <a:lnTo>
                  <a:pt x="1013399" y="115199"/>
                </a:lnTo>
                <a:lnTo>
                  <a:pt x="1013399" y="0"/>
                </a:lnTo>
                <a:lnTo>
                  <a:pt x="1243799" y="230399"/>
                </a:lnTo>
                <a:lnTo>
                  <a:pt x="1013399" y="460799"/>
                </a:lnTo>
                <a:close/>
              </a:path>
            </a:pathLst>
          </a:custGeom>
          <a:solidFill>
            <a:srgbClr val="FDC099"/>
          </a:solidFill>
        </p:spPr>
        <p:txBody>
          <a:bodyPr wrap="square" lIns="0" tIns="0" rIns="0" bIns="0" rtlCol="0"/>
          <a:lstStyle/>
          <a:p>
            <a:endParaRPr/>
          </a:p>
        </p:txBody>
      </p:sp>
      <p:grpSp>
        <p:nvGrpSpPr>
          <p:cNvPr id="5" name="object 5"/>
          <p:cNvGrpSpPr/>
          <p:nvPr/>
        </p:nvGrpSpPr>
        <p:grpSpPr>
          <a:xfrm>
            <a:off x="1689449" y="3633158"/>
            <a:ext cx="13670280" cy="5262245"/>
            <a:chOff x="1689449" y="3633158"/>
            <a:chExt cx="13670280" cy="5262245"/>
          </a:xfrm>
        </p:grpSpPr>
        <p:pic>
          <p:nvPicPr>
            <p:cNvPr id="6" name="object 6"/>
            <p:cNvPicPr/>
            <p:nvPr/>
          </p:nvPicPr>
          <p:blipFill>
            <a:blip r:embed="rId2" cstate="print"/>
            <a:stretch>
              <a:fillRect/>
            </a:stretch>
          </p:blipFill>
          <p:spPr>
            <a:xfrm>
              <a:off x="1689449" y="3961673"/>
              <a:ext cx="5765099" cy="4602815"/>
            </a:xfrm>
            <a:prstGeom prst="rect">
              <a:avLst/>
            </a:prstGeom>
          </p:spPr>
        </p:pic>
        <p:pic>
          <p:nvPicPr>
            <p:cNvPr id="7" name="object 7"/>
            <p:cNvPicPr/>
            <p:nvPr/>
          </p:nvPicPr>
          <p:blipFill>
            <a:blip r:embed="rId3" cstate="print"/>
            <a:stretch>
              <a:fillRect/>
            </a:stretch>
          </p:blipFill>
          <p:spPr>
            <a:xfrm>
              <a:off x="10117683" y="3633158"/>
              <a:ext cx="5241448" cy="5262208"/>
            </a:xfrm>
            <a:prstGeom prst="rect">
              <a:avLst/>
            </a:prstGeom>
          </p:spPr>
        </p:pic>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85292" rIns="0" bIns="0" rtlCol="0">
            <a:spAutoFit/>
          </a:bodyPr>
          <a:lstStyle/>
          <a:p>
            <a:pPr marL="165100">
              <a:lnSpc>
                <a:spcPct val="100000"/>
              </a:lnSpc>
              <a:spcBef>
                <a:spcPts val="100"/>
              </a:spcBef>
            </a:pPr>
            <a:r>
              <a:rPr sz="4200"/>
              <a:t>6.</a:t>
            </a:r>
            <a:r>
              <a:rPr sz="4200" spc="-75"/>
              <a:t> </a:t>
            </a:r>
            <a:r>
              <a:rPr sz="4200"/>
              <a:t>Global</a:t>
            </a:r>
            <a:r>
              <a:rPr sz="4200" spc="-75"/>
              <a:t> </a:t>
            </a:r>
            <a:r>
              <a:rPr sz="4200"/>
              <a:t>Market</a:t>
            </a:r>
            <a:r>
              <a:rPr sz="4200" spc="-75"/>
              <a:t> </a:t>
            </a:r>
            <a:r>
              <a:rPr sz="4200"/>
              <a:t>in</a:t>
            </a:r>
            <a:r>
              <a:rPr sz="4200" spc="-75"/>
              <a:t> </a:t>
            </a:r>
            <a:r>
              <a:rPr sz="4200"/>
              <a:t>Action</a:t>
            </a:r>
            <a:r>
              <a:rPr sz="4200" spc="-75"/>
              <a:t> </a:t>
            </a:r>
            <a:r>
              <a:rPr sz="4200"/>
              <a:t>-</a:t>
            </a:r>
            <a:r>
              <a:rPr sz="4200" spc="-75"/>
              <a:t> </a:t>
            </a:r>
            <a:r>
              <a:rPr sz="4200"/>
              <a:t>Imports</a:t>
            </a:r>
            <a:r>
              <a:rPr sz="4200" spc="-75"/>
              <a:t> </a:t>
            </a:r>
            <a:r>
              <a:rPr sz="4200"/>
              <a:t>&amp;</a:t>
            </a:r>
            <a:r>
              <a:rPr sz="4200" spc="-75"/>
              <a:t> </a:t>
            </a:r>
            <a:r>
              <a:rPr sz="4200" spc="-10"/>
              <a:t>Exports</a:t>
            </a:r>
            <a:endParaRPr sz="4200"/>
          </a:p>
        </p:txBody>
      </p:sp>
      <p:sp>
        <p:nvSpPr>
          <p:cNvPr id="3" name="object 3"/>
          <p:cNvSpPr txBox="1"/>
          <p:nvPr/>
        </p:nvSpPr>
        <p:spPr>
          <a:xfrm>
            <a:off x="1227875" y="2462323"/>
            <a:ext cx="15455900" cy="391160"/>
          </a:xfrm>
          <a:prstGeom prst="rect">
            <a:avLst/>
          </a:prstGeom>
        </p:spPr>
        <p:txBody>
          <a:bodyPr vert="horz" wrap="square" lIns="0" tIns="12700" rIns="0" bIns="0" rtlCol="0">
            <a:spAutoFit/>
          </a:bodyPr>
          <a:lstStyle/>
          <a:p>
            <a:pPr marL="12700">
              <a:lnSpc>
                <a:spcPct val="100000"/>
              </a:lnSpc>
              <a:spcBef>
                <a:spcPts val="100"/>
              </a:spcBef>
              <a:tabLst>
                <a:tab pos="597535" algn="l"/>
              </a:tabLst>
            </a:pPr>
            <a:r>
              <a:rPr sz="2400" b="1" u="heavy" spc="-25">
                <a:solidFill>
                  <a:srgbClr val="1155CC"/>
                </a:solidFill>
                <a:uFill>
                  <a:solidFill>
                    <a:srgbClr val="1155CC"/>
                  </a:solidFill>
                </a:uFill>
                <a:latin typeface="Calibri"/>
                <a:cs typeface="Calibri"/>
              </a:rPr>
              <a:t>Q9:</a:t>
            </a:r>
            <a:r>
              <a:rPr sz="2400" b="1">
                <a:solidFill>
                  <a:srgbClr val="1155CC"/>
                </a:solidFill>
                <a:latin typeface="Calibri"/>
                <a:cs typeface="Calibri"/>
              </a:rPr>
              <a:t>	</a:t>
            </a:r>
            <a:r>
              <a:rPr sz="2400">
                <a:latin typeface="Calibri"/>
                <a:cs typeface="Calibri"/>
              </a:rPr>
              <a:t>Who</a:t>
            </a:r>
            <a:r>
              <a:rPr sz="2400" spc="-55">
                <a:latin typeface="Calibri"/>
                <a:cs typeface="Calibri"/>
              </a:rPr>
              <a:t> </a:t>
            </a:r>
            <a:r>
              <a:rPr sz="2400">
                <a:latin typeface="Calibri"/>
                <a:cs typeface="Calibri"/>
              </a:rPr>
              <a:t>(Canada</a:t>
            </a:r>
            <a:r>
              <a:rPr sz="2400" spc="-55">
                <a:latin typeface="Calibri"/>
                <a:cs typeface="Calibri"/>
              </a:rPr>
              <a:t> </a:t>
            </a:r>
            <a:r>
              <a:rPr sz="2400">
                <a:latin typeface="Calibri"/>
                <a:cs typeface="Calibri"/>
              </a:rPr>
              <a:t>or</a:t>
            </a:r>
            <a:r>
              <a:rPr sz="2400" spc="-55">
                <a:latin typeface="Calibri"/>
                <a:cs typeface="Calibri"/>
              </a:rPr>
              <a:t> </a:t>
            </a:r>
            <a:r>
              <a:rPr sz="2400">
                <a:latin typeface="Calibri"/>
                <a:cs typeface="Calibri"/>
              </a:rPr>
              <a:t>rest</a:t>
            </a:r>
            <a:r>
              <a:rPr sz="2400" spc="-50">
                <a:latin typeface="Calibri"/>
                <a:cs typeface="Calibri"/>
              </a:rPr>
              <a:t> </a:t>
            </a:r>
            <a:r>
              <a:rPr sz="2400">
                <a:latin typeface="Calibri"/>
                <a:cs typeface="Calibri"/>
              </a:rPr>
              <a:t>of</a:t>
            </a:r>
            <a:r>
              <a:rPr sz="2400" spc="-55">
                <a:latin typeface="Calibri"/>
                <a:cs typeface="Calibri"/>
              </a:rPr>
              <a:t> </a:t>
            </a:r>
            <a:r>
              <a:rPr sz="2400">
                <a:latin typeface="Calibri"/>
                <a:cs typeface="Calibri"/>
              </a:rPr>
              <a:t>the</a:t>
            </a:r>
            <a:r>
              <a:rPr sz="2400" spc="-55">
                <a:latin typeface="Calibri"/>
                <a:cs typeface="Calibri"/>
              </a:rPr>
              <a:t> </a:t>
            </a:r>
            <a:r>
              <a:rPr sz="2400">
                <a:latin typeface="Calibri"/>
                <a:cs typeface="Calibri"/>
              </a:rPr>
              <a:t>world)</a:t>
            </a:r>
            <a:r>
              <a:rPr sz="2400" spc="-50">
                <a:latin typeface="Calibri"/>
                <a:cs typeface="Calibri"/>
              </a:rPr>
              <a:t> </a:t>
            </a:r>
            <a:r>
              <a:rPr sz="2400">
                <a:latin typeface="Calibri"/>
                <a:cs typeface="Calibri"/>
              </a:rPr>
              <a:t>has</a:t>
            </a:r>
            <a:r>
              <a:rPr sz="2400" spc="-55">
                <a:latin typeface="Calibri"/>
                <a:cs typeface="Calibri"/>
              </a:rPr>
              <a:t> </a:t>
            </a:r>
            <a:r>
              <a:rPr sz="2400" spc="-10">
                <a:latin typeface="Calibri"/>
                <a:cs typeface="Calibri"/>
              </a:rPr>
              <a:t>comparative</a:t>
            </a:r>
            <a:r>
              <a:rPr sz="2400" spc="-55">
                <a:latin typeface="Calibri"/>
                <a:cs typeface="Calibri"/>
              </a:rPr>
              <a:t> </a:t>
            </a:r>
            <a:r>
              <a:rPr sz="2400" spc="-20">
                <a:latin typeface="Calibri"/>
                <a:cs typeface="Calibri"/>
              </a:rPr>
              <a:t>advantage</a:t>
            </a:r>
            <a:r>
              <a:rPr sz="2400" spc="-50">
                <a:latin typeface="Calibri"/>
                <a:cs typeface="Calibri"/>
              </a:rPr>
              <a:t> </a:t>
            </a:r>
            <a:r>
              <a:rPr sz="2400">
                <a:latin typeface="Calibri"/>
                <a:cs typeface="Calibri"/>
              </a:rPr>
              <a:t>in</a:t>
            </a:r>
            <a:r>
              <a:rPr sz="2400" spc="-55">
                <a:latin typeface="Calibri"/>
                <a:cs typeface="Calibri"/>
              </a:rPr>
              <a:t> </a:t>
            </a:r>
            <a:r>
              <a:rPr sz="2400">
                <a:latin typeface="Calibri"/>
                <a:cs typeface="Calibri"/>
              </a:rPr>
              <a:t>jeans</a:t>
            </a:r>
            <a:r>
              <a:rPr sz="2400" spc="-55">
                <a:latin typeface="Calibri"/>
                <a:cs typeface="Calibri"/>
              </a:rPr>
              <a:t> </a:t>
            </a:r>
            <a:r>
              <a:rPr sz="2400">
                <a:latin typeface="Calibri"/>
                <a:cs typeface="Calibri"/>
              </a:rPr>
              <a:t>production?</a:t>
            </a:r>
            <a:r>
              <a:rPr sz="2400" spc="-55">
                <a:latin typeface="Calibri"/>
                <a:cs typeface="Calibri"/>
              </a:rPr>
              <a:t> </a:t>
            </a:r>
            <a:r>
              <a:rPr sz="2400">
                <a:latin typeface="Calibri"/>
                <a:cs typeface="Calibri"/>
              </a:rPr>
              <a:t>What</a:t>
            </a:r>
            <a:r>
              <a:rPr sz="2400" spc="-50">
                <a:latin typeface="Calibri"/>
                <a:cs typeface="Calibri"/>
              </a:rPr>
              <a:t> </a:t>
            </a:r>
            <a:r>
              <a:rPr sz="2400">
                <a:latin typeface="Calibri"/>
                <a:cs typeface="Calibri"/>
              </a:rPr>
              <a:t>about</a:t>
            </a:r>
            <a:r>
              <a:rPr sz="2400" spc="-55">
                <a:latin typeface="Calibri"/>
                <a:cs typeface="Calibri"/>
              </a:rPr>
              <a:t> </a:t>
            </a:r>
            <a:r>
              <a:rPr sz="2400">
                <a:latin typeface="Calibri"/>
                <a:cs typeface="Calibri"/>
              </a:rPr>
              <a:t>regional</a:t>
            </a:r>
            <a:r>
              <a:rPr sz="2400" spc="-55">
                <a:latin typeface="Calibri"/>
                <a:cs typeface="Calibri"/>
              </a:rPr>
              <a:t> </a:t>
            </a:r>
            <a:r>
              <a:rPr sz="2400">
                <a:latin typeface="Calibri"/>
                <a:cs typeface="Calibri"/>
              </a:rPr>
              <a:t>jet</a:t>
            </a:r>
            <a:r>
              <a:rPr sz="2400" spc="-50">
                <a:latin typeface="Calibri"/>
                <a:cs typeface="Calibri"/>
              </a:rPr>
              <a:t> </a:t>
            </a:r>
            <a:r>
              <a:rPr sz="2400" spc="-10">
                <a:latin typeface="Calibri"/>
                <a:cs typeface="Calibri"/>
              </a:rPr>
              <a:t>production?</a:t>
            </a:r>
            <a:endParaRPr sz="2400">
              <a:latin typeface="Calibri"/>
              <a:cs typeface="Calibri"/>
            </a:endParaRPr>
          </a:p>
        </p:txBody>
      </p:sp>
      <p:sp>
        <p:nvSpPr>
          <p:cNvPr id="4" name="object 4"/>
          <p:cNvSpPr txBox="1"/>
          <p:nvPr/>
        </p:nvSpPr>
        <p:spPr>
          <a:xfrm>
            <a:off x="1227875" y="5205522"/>
            <a:ext cx="15626080" cy="391160"/>
          </a:xfrm>
          <a:prstGeom prst="rect">
            <a:avLst/>
          </a:prstGeom>
        </p:spPr>
        <p:txBody>
          <a:bodyPr vert="horz" wrap="square" lIns="0" tIns="12700" rIns="0" bIns="0" rtlCol="0">
            <a:spAutoFit/>
          </a:bodyPr>
          <a:lstStyle/>
          <a:p>
            <a:pPr marL="12700">
              <a:lnSpc>
                <a:spcPct val="100000"/>
              </a:lnSpc>
              <a:spcBef>
                <a:spcPts val="100"/>
              </a:spcBef>
            </a:pPr>
            <a:r>
              <a:rPr sz="2400" b="1" u="heavy">
                <a:solidFill>
                  <a:srgbClr val="1155CC"/>
                </a:solidFill>
                <a:uFill>
                  <a:solidFill>
                    <a:srgbClr val="1155CC"/>
                  </a:solidFill>
                </a:uFill>
                <a:latin typeface="Calibri"/>
                <a:cs typeface="Calibri"/>
              </a:rPr>
              <a:t>Q10:</a:t>
            </a:r>
            <a:r>
              <a:rPr sz="2400" b="1" spc="-45">
                <a:solidFill>
                  <a:srgbClr val="1155CC"/>
                </a:solidFill>
                <a:latin typeface="Calibri"/>
                <a:cs typeface="Calibri"/>
              </a:rPr>
              <a:t> </a:t>
            </a:r>
            <a:r>
              <a:rPr sz="2400">
                <a:latin typeface="Calibri"/>
                <a:cs typeface="Calibri"/>
              </a:rPr>
              <a:t>Who</a:t>
            </a:r>
            <a:r>
              <a:rPr sz="2400" spc="-55">
                <a:latin typeface="Calibri"/>
                <a:cs typeface="Calibri"/>
              </a:rPr>
              <a:t> </a:t>
            </a:r>
            <a:r>
              <a:rPr sz="2400">
                <a:latin typeface="Calibri"/>
                <a:cs typeface="Calibri"/>
              </a:rPr>
              <a:t>(Canadian</a:t>
            </a:r>
            <a:r>
              <a:rPr sz="2400" spc="-50">
                <a:latin typeface="Calibri"/>
                <a:cs typeface="Calibri"/>
              </a:rPr>
              <a:t> </a:t>
            </a:r>
            <a:r>
              <a:rPr sz="2400" spc="-10">
                <a:latin typeface="Calibri"/>
                <a:cs typeface="Calibri"/>
              </a:rPr>
              <a:t>producer</a:t>
            </a:r>
            <a:r>
              <a:rPr sz="2400" spc="-55">
                <a:latin typeface="Calibri"/>
                <a:cs typeface="Calibri"/>
              </a:rPr>
              <a:t> </a:t>
            </a:r>
            <a:r>
              <a:rPr sz="2400">
                <a:latin typeface="Calibri"/>
                <a:cs typeface="Calibri"/>
              </a:rPr>
              <a:t>or</a:t>
            </a:r>
            <a:r>
              <a:rPr sz="2400" spc="-50">
                <a:latin typeface="Calibri"/>
                <a:cs typeface="Calibri"/>
              </a:rPr>
              <a:t> </a:t>
            </a:r>
            <a:r>
              <a:rPr sz="2400" spc="-10">
                <a:latin typeface="Calibri"/>
                <a:cs typeface="Calibri"/>
              </a:rPr>
              <a:t>consumers)</a:t>
            </a:r>
            <a:r>
              <a:rPr sz="2400" spc="-55">
                <a:latin typeface="Calibri"/>
                <a:cs typeface="Calibri"/>
              </a:rPr>
              <a:t> </a:t>
            </a:r>
            <a:r>
              <a:rPr sz="2400">
                <a:latin typeface="Calibri"/>
                <a:cs typeface="Calibri"/>
              </a:rPr>
              <a:t>gains</a:t>
            </a:r>
            <a:r>
              <a:rPr sz="2400" spc="-55">
                <a:latin typeface="Calibri"/>
                <a:cs typeface="Calibri"/>
              </a:rPr>
              <a:t> </a:t>
            </a:r>
            <a:r>
              <a:rPr sz="2400">
                <a:latin typeface="Calibri"/>
                <a:cs typeface="Calibri"/>
              </a:rPr>
              <a:t>and</a:t>
            </a:r>
            <a:r>
              <a:rPr sz="2400" spc="-50">
                <a:latin typeface="Calibri"/>
                <a:cs typeface="Calibri"/>
              </a:rPr>
              <a:t> </a:t>
            </a:r>
            <a:r>
              <a:rPr sz="2400">
                <a:latin typeface="Calibri"/>
                <a:cs typeface="Calibri"/>
              </a:rPr>
              <a:t>who</a:t>
            </a:r>
            <a:r>
              <a:rPr sz="2400" spc="-55">
                <a:latin typeface="Calibri"/>
                <a:cs typeface="Calibri"/>
              </a:rPr>
              <a:t> </a:t>
            </a:r>
            <a:r>
              <a:rPr sz="2400">
                <a:latin typeface="Calibri"/>
                <a:cs typeface="Calibri"/>
              </a:rPr>
              <a:t>loses</a:t>
            </a:r>
            <a:r>
              <a:rPr sz="2400" spc="-50">
                <a:latin typeface="Calibri"/>
                <a:cs typeface="Calibri"/>
              </a:rPr>
              <a:t> </a:t>
            </a:r>
            <a:r>
              <a:rPr sz="2400">
                <a:latin typeface="Calibri"/>
                <a:cs typeface="Calibri"/>
              </a:rPr>
              <a:t>in</a:t>
            </a:r>
            <a:r>
              <a:rPr sz="2400" spc="-55">
                <a:latin typeface="Calibri"/>
                <a:cs typeface="Calibri"/>
              </a:rPr>
              <a:t> </a:t>
            </a:r>
            <a:r>
              <a:rPr sz="2400">
                <a:latin typeface="Calibri"/>
                <a:cs typeface="Calibri"/>
              </a:rPr>
              <a:t>the</a:t>
            </a:r>
            <a:r>
              <a:rPr sz="2400" spc="-50">
                <a:latin typeface="Calibri"/>
                <a:cs typeface="Calibri"/>
              </a:rPr>
              <a:t> </a:t>
            </a:r>
            <a:r>
              <a:rPr sz="2400">
                <a:latin typeface="Calibri"/>
                <a:cs typeface="Calibri"/>
              </a:rPr>
              <a:t>jeans</a:t>
            </a:r>
            <a:r>
              <a:rPr sz="2400" spc="-55">
                <a:latin typeface="Calibri"/>
                <a:cs typeface="Calibri"/>
              </a:rPr>
              <a:t> </a:t>
            </a:r>
            <a:r>
              <a:rPr sz="2400">
                <a:latin typeface="Calibri"/>
                <a:cs typeface="Calibri"/>
              </a:rPr>
              <a:t>market?</a:t>
            </a:r>
            <a:r>
              <a:rPr sz="2400" spc="-50">
                <a:latin typeface="Calibri"/>
                <a:cs typeface="Calibri"/>
              </a:rPr>
              <a:t> </a:t>
            </a:r>
            <a:r>
              <a:rPr sz="2400">
                <a:latin typeface="Calibri"/>
                <a:cs typeface="Calibri"/>
              </a:rPr>
              <a:t>What</a:t>
            </a:r>
            <a:r>
              <a:rPr sz="2400" spc="-55">
                <a:latin typeface="Calibri"/>
                <a:cs typeface="Calibri"/>
              </a:rPr>
              <a:t> </a:t>
            </a:r>
            <a:r>
              <a:rPr sz="2400">
                <a:latin typeface="Calibri"/>
                <a:cs typeface="Calibri"/>
              </a:rPr>
              <a:t>about</a:t>
            </a:r>
            <a:r>
              <a:rPr sz="2400" spc="-50">
                <a:latin typeface="Calibri"/>
                <a:cs typeface="Calibri"/>
              </a:rPr>
              <a:t> </a:t>
            </a:r>
            <a:r>
              <a:rPr sz="2400">
                <a:latin typeface="Calibri"/>
                <a:cs typeface="Calibri"/>
              </a:rPr>
              <a:t>in</a:t>
            </a:r>
            <a:r>
              <a:rPr sz="2400" spc="-55">
                <a:latin typeface="Calibri"/>
                <a:cs typeface="Calibri"/>
              </a:rPr>
              <a:t> </a:t>
            </a:r>
            <a:r>
              <a:rPr sz="2400">
                <a:latin typeface="Calibri"/>
                <a:cs typeface="Calibri"/>
              </a:rPr>
              <a:t>the</a:t>
            </a:r>
            <a:r>
              <a:rPr sz="2400" spc="-55">
                <a:latin typeface="Calibri"/>
                <a:cs typeface="Calibri"/>
              </a:rPr>
              <a:t> </a:t>
            </a:r>
            <a:r>
              <a:rPr sz="2400">
                <a:latin typeface="Calibri"/>
                <a:cs typeface="Calibri"/>
              </a:rPr>
              <a:t>regional</a:t>
            </a:r>
            <a:r>
              <a:rPr sz="2400" spc="-50">
                <a:latin typeface="Calibri"/>
                <a:cs typeface="Calibri"/>
              </a:rPr>
              <a:t> </a:t>
            </a:r>
            <a:r>
              <a:rPr sz="2400">
                <a:latin typeface="Calibri"/>
                <a:cs typeface="Calibri"/>
              </a:rPr>
              <a:t>jet</a:t>
            </a:r>
            <a:r>
              <a:rPr sz="2400" spc="-55">
                <a:latin typeface="Calibri"/>
                <a:cs typeface="Calibri"/>
              </a:rPr>
              <a:t> </a:t>
            </a:r>
            <a:r>
              <a:rPr sz="2400" spc="-10">
                <a:latin typeface="Calibri"/>
                <a:cs typeface="Calibri"/>
              </a:rPr>
              <a:t>market?</a:t>
            </a:r>
            <a:endParaRPr sz="2400">
              <a:latin typeface="Calibri"/>
              <a:cs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85292" rIns="0" bIns="0" rtlCol="0">
            <a:spAutoFit/>
          </a:bodyPr>
          <a:lstStyle/>
          <a:p>
            <a:pPr marL="165100">
              <a:lnSpc>
                <a:spcPct val="100000"/>
              </a:lnSpc>
              <a:spcBef>
                <a:spcPts val="100"/>
              </a:spcBef>
            </a:pPr>
            <a:r>
              <a:rPr sz="4200"/>
              <a:t>6.</a:t>
            </a:r>
            <a:r>
              <a:rPr sz="4200" spc="-95"/>
              <a:t> </a:t>
            </a:r>
            <a:r>
              <a:rPr sz="4200"/>
              <a:t>Global</a:t>
            </a:r>
            <a:r>
              <a:rPr sz="4200" spc="-95"/>
              <a:t> </a:t>
            </a:r>
            <a:r>
              <a:rPr sz="4200"/>
              <a:t>Market</a:t>
            </a:r>
            <a:r>
              <a:rPr sz="4200" spc="-95"/>
              <a:t> </a:t>
            </a:r>
            <a:r>
              <a:rPr sz="4200"/>
              <a:t>in</a:t>
            </a:r>
            <a:r>
              <a:rPr sz="4200" spc="-95"/>
              <a:t> </a:t>
            </a:r>
            <a:r>
              <a:rPr sz="4200"/>
              <a:t>Action</a:t>
            </a:r>
            <a:r>
              <a:rPr sz="4200" spc="-95"/>
              <a:t> </a:t>
            </a:r>
            <a:r>
              <a:rPr sz="4200"/>
              <a:t>-</a:t>
            </a:r>
            <a:r>
              <a:rPr sz="4200" spc="-95"/>
              <a:t> </a:t>
            </a:r>
            <a:r>
              <a:rPr sz="4200" spc="-30"/>
              <a:t>Tariffs</a:t>
            </a:r>
            <a:r>
              <a:rPr sz="4200" spc="-95"/>
              <a:t> </a:t>
            </a:r>
            <a:r>
              <a:rPr sz="4200"/>
              <a:t>on</a:t>
            </a:r>
            <a:r>
              <a:rPr sz="4200" spc="-95"/>
              <a:t> </a:t>
            </a:r>
            <a:r>
              <a:rPr sz="4200" spc="-10"/>
              <a:t>Imports</a:t>
            </a:r>
            <a:endParaRPr sz="4200"/>
          </a:p>
        </p:txBody>
      </p:sp>
      <p:sp>
        <p:nvSpPr>
          <p:cNvPr id="3" name="object 3"/>
          <p:cNvSpPr txBox="1"/>
          <p:nvPr/>
        </p:nvSpPr>
        <p:spPr>
          <a:xfrm>
            <a:off x="1186042" y="2442997"/>
            <a:ext cx="15588615" cy="2402840"/>
          </a:xfrm>
          <a:prstGeom prst="rect">
            <a:avLst/>
          </a:prstGeom>
        </p:spPr>
        <p:txBody>
          <a:bodyPr vert="horz" wrap="square" lIns="0" tIns="210820" rIns="0" bIns="0" rtlCol="0">
            <a:spAutoFit/>
          </a:bodyPr>
          <a:lstStyle/>
          <a:p>
            <a:pPr marL="440055" indent="-427355">
              <a:lnSpc>
                <a:spcPct val="100000"/>
              </a:lnSpc>
              <a:spcBef>
                <a:spcPts val="1660"/>
              </a:spcBef>
              <a:buFont typeface="Arial"/>
              <a:buChar char="●"/>
              <a:tabLst>
                <a:tab pos="440055" algn="l"/>
              </a:tabLst>
            </a:pPr>
            <a:r>
              <a:rPr sz="2600" b="1">
                <a:latin typeface="Calibri"/>
                <a:cs typeface="Calibri"/>
              </a:rPr>
              <a:t>tariffs</a:t>
            </a:r>
            <a:r>
              <a:rPr sz="2600">
                <a:latin typeface="Calibri"/>
                <a:cs typeface="Calibri"/>
              </a:rPr>
              <a:t>:</a:t>
            </a:r>
            <a:r>
              <a:rPr sz="2600" spc="-65">
                <a:latin typeface="Calibri"/>
                <a:cs typeface="Calibri"/>
              </a:rPr>
              <a:t> </a:t>
            </a:r>
            <a:r>
              <a:rPr sz="2600">
                <a:latin typeface="Calibri"/>
                <a:cs typeface="Calibri"/>
              </a:rPr>
              <a:t>a</a:t>
            </a:r>
            <a:r>
              <a:rPr sz="2600" spc="-60">
                <a:latin typeface="Calibri"/>
                <a:cs typeface="Calibri"/>
              </a:rPr>
              <a:t> </a:t>
            </a:r>
            <a:r>
              <a:rPr sz="2600">
                <a:latin typeface="Calibri"/>
                <a:cs typeface="Calibri"/>
              </a:rPr>
              <a:t>tax</a:t>
            </a:r>
            <a:r>
              <a:rPr sz="2600" spc="-60">
                <a:latin typeface="Calibri"/>
                <a:cs typeface="Calibri"/>
              </a:rPr>
              <a:t> </a:t>
            </a:r>
            <a:r>
              <a:rPr sz="2600">
                <a:latin typeface="Calibri"/>
                <a:cs typeface="Calibri"/>
              </a:rPr>
              <a:t>on</a:t>
            </a:r>
            <a:r>
              <a:rPr sz="2600" spc="-60">
                <a:latin typeface="Calibri"/>
                <a:cs typeface="Calibri"/>
              </a:rPr>
              <a:t> </a:t>
            </a:r>
            <a:r>
              <a:rPr sz="2600">
                <a:latin typeface="Calibri"/>
                <a:cs typeface="Calibri"/>
              </a:rPr>
              <a:t>goods</a:t>
            </a:r>
            <a:r>
              <a:rPr sz="2600" spc="-60">
                <a:latin typeface="Calibri"/>
                <a:cs typeface="Calibri"/>
              </a:rPr>
              <a:t> </a:t>
            </a:r>
            <a:r>
              <a:rPr sz="2600">
                <a:latin typeface="Calibri"/>
                <a:cs typeface="Calibri"/>
              </a:rPr>
              <a:t>imposed</a:t>
            </a:r>
            <a:r>
              <a:rPr sz="2600" spc="-60">
                <a:latin typeface="Calibri"/>
                <a:cs typeface="Calibri"/>
              </a:rPr>
              <a:t> </a:t>
            </a:r>
            <a:r>
              <a:rPr sz="2600">
                <a:latin typeface="Calibri"/>
                <a:cs typeface="Calibri"/>
              </a:rPr>
              <a:t>by</a:t>
            </a:r>
            <a:r>
              <a:rPr sz="2600" spc="-65">
                <a:latin typeface="Calibri"/>
                <a:cs typeface="Calibri"/>
              </a:rPr>
              <a:t> </a:t>
            </a:r>
            <a:r>
              <a:rPr sz="2600">
                <a:latin typeface="Calibri"/>
                <a:cs typeface="Calibri"/>
              </a:rPr>
              <a:t>the</a:t>
            </a:r>
            <a:r>
              <a:rPr sz="2600" spc="-60">
                <a:latin typeface="Calibri"/>
                <a:cs typeface="Calibri"/>
              </a:rPr>
              <a:t> </a:t>
            </a:r>
            <a:r>
              <a:rPr sz="2600" spc="-10">
                <a:latin typeface="Calibri"/>
                <a:cs typeface="Calibri"/>
              </a:rPr>
              <a:t>importing</a:t>
            </a:r>
            <a:r>
              <a:rPr sz="2600" spc="-60">
                <a:latin typeface="Calibri"/>
                <a:cs typeface="Calibri"/>
              </a:rPr>
              <a:t> </a:t>
            </a:r>
            <a:r>
              <a:rPr sz="2600">
                <a:latin typeface="Calibri"/>
                <a:cs typeface="Calibri"/>
              </a:rPr>
              <a:t>country</a:t>
            </a:r>
            <a:r>
              <a:rPr sz="2600" spc="-60">
                <a:latin typeface="Calibri"/>
                <a:cs typeface="Calibri"/>
              </a:rPr>
              <a:t> </a:t>
            </a:r>
            <a:r>
              <a:rPr sz="2600">
                <a:latin typeface="Calibri"/>
                <a:cs typeface="Calibri"/>
              </a:rPr>
              <a:t>when</a:t>
            </a:r>
            <a:r>
              <a:rPr sz="2600" spc="-60">
                <a:latin typeface="Calibri"/>
                <a:cs typeface="Calibri"/>
              </a:rPr>
              <a:t> </a:t>
            </a:r>
            <a:r>
              <a:rPr sz="2600">
                <a:latin typeface="Calibri"/>
                <a:cs typeface="Calibri"/>
              </a:rPr>
              <a:t>imported</a:t>
            </a:r>
            <a:r>
              <a:rPr sz="2600" spc="-60">
                <a:latin typeface="Calibri"/>
                <a:cs typeface="Calibri"/>
              </a:rPr>
              <a:t> </a:t>
            </a:r>
            <a:r>
              <a:rPr sz="2600">
                <a:latin typeface="Calibri"/>
                <a:cs typeface="Calibri"/>
              </a:rPr>
              <a:t>goods</a:t>
            </a:r>
            <a:r>
              <a:rPr sz="2600" spc="-60">
                <a:latin typeface="Calibri"/>
                <a:cs typeface="Calibri"/>
              </a:rPr>
              <a:t> </a:t>
            </a:r>
            <a:r>
              <a:rPr sz="2600">
                <a:latin typeface="Calibri"/>
                <a:cs typeface="Calibri"/>
              </a:rPr>
              <a:t>enters</a:t>
            </a:r>
            <a:r>
              <a:rPr sz="2600" spc="-65">
                <a:latin typeface="Calibri"/>
                <a:cs typeface="Calibri"/>
              </a:rPr>
              <a:t> </a:t>
            </a:r>
            <a:r>
              <a:rPr sz="2600">
                <a:latin typeface="Calibri"/>
                <a:cs typeface="Calibri"/>
              </a:rPr>
              <a:t>the</a:t>
            </a:r>
            <a:r>
              <a:rPr sz="2600" spc="-60">
                <a:latin typeface="Calibri"/>
                <a:cs typeface="Calibri"/>
              </a:rPr>
              <a:t> </a:t>
            </a:r>
            <a:r>
              <a:rPr sz="2600" spc="-10">
                <a:latin typeface="Calibri"/>
                <a:cs typeface="Calibri"/>
              </a:rPr>
              <a:t>country</a:t>
            </a:r>
            <a:endParaRPr sz="2600">
              <a:latin typeface="Calibri"/>
              <a:cs typeface="Calibri"/>
            </a:endParaRPr>
          </a:p>
          <a:p>
            <a:pPr marL="897255" lvl="1" indent="-427355">
              <a:lnSpc>
                <a:spcPct val="100000"/>
              </a:lnSpc>
              <a:spcBef>
                <a:spcPts val="1560"/>
              </a:spcBef>
              <a:buFont typeface="Arial MT"/>
              <a:buChar char="○"/>
              <a:tabLst>
                <a:tab pos="897255" algn="l"/>
              </a:tabLst>
            </a:pPr>
            <a:r>
              <a:rPr sz="2600">
                <a:latin typeface="Calibri"/>
                <a:cs typeface="Calibri"/>
              </a:rPr>
              <a:t>allows</a:t>
            </a:r>
            <a:r>
              <a:rPr sz="2600" spc="-70">
                <a:latin typeface="Calibri"/>
                <a:cs typeface="Calibri"/>
              </a:rPr>
              <a:t> </a:t>
            </a:r>
            <a:r>
              <a:rPr sz="2600">
                <a:latin typeface="Calibri"/>
                <a:cs typeface="Calibri"/>
              </a:rPr>
              <a:t>the</a:t>
            </a:r>
            <a:r>
              <a:rPr sz="2600" spc="-70">
                <a:latin typeface="Calibri"/>
                <a:cs typeface="Calibri"/>
              </a:rPr>
              <a:t> </a:t>
            </a:r>
            <a:r>
              <a:rPr sz="2600" spc="-10">
                <a:latin typeface="Calibri"/>
                <a:cs typeface="Calibri"/>
              </a:rPr>
              <a:t>government</a:t>
            </a:r>
            <a:r>
              <a:rPr sz="2600" spc="-70">
                <a:latin typeface="Calibri"/>
                <a:cs typeface="Calibri"/>
              </a:rPr>
              <a:t> </a:t>
            </a:r>
            <a:r>
              <a:rPr sz="2600">
                <a:latin typeface="Calibri"/>
                <a:cs typeface="Calibri"/>
              </a:rPr>
              <a:t>to</a:t>
            </a:r>
            <a:r>
              <a:rPr sz="2600" spc="-70">
                <a:latin typeface="Calibri"/>
                <a:cs typeface="Calibri"/>
              </a:rPr>
              <a:t> </a:t>
            </a:r>
            <a:r>
              <a:rPr sz="2600">
                <a:latin typeface="Calibri"/>
                <a:cs typeface="Calibri"/>
              </a:rPr>
              <a:t>earn</a:t>
            </a:r>
            <a:r>
              <a:rPr sz="2600" spc="-65">
                <a:latin typeface="Calibri"/>
                <a:cs typeface="Calibri"/>
              </a:rPr>
              <a:t> </a:t>
            </a:r>
            <a:r>
              <a:rPr sz="2600">
                <a:latin typeface="Calibri"/>
                <a:cs typeface="Calibri"/>
              </a:rPr>
              <a:t>revenue</a:t>
            </a:r>
            <a:r>
              <a:rPr sz="2600" spc="-70">
                <a:latin typeface="Calibri"/>
                <a:cs typeface="Calibri"/>
              </a:rPr>
              <a:t> </a:t>
            </a:r>
            <a:r>
              <a:rPr sz="2600">
                <a:latin typeface="Calibri"/>
                <a:cs typeface="Calibri"/>
              </a:rPr>
              <a:t>on</a:t>
            </a:r>
            <a:r>
              <a:rPr sz="2600" spc="-70">
                <a:latin typeface="Calibri"/>
                <a:cs typeface="Calibri"/>
              </a:rPr>
              <a:t> </a:t>
            </a:r>
            <a:r>
              <a:rPr sz="2600" spc="-10">
                <a:latin typeface="Calibri"/>
                <a:cs typeface="Calibri"/>
              </a:rPr>
              <a:t>imports</a:t>
            </a:r>
            <a:endParaRPr sz="2600">
              <a:latin typeface="Calibri"/>
              <a:cs typeface="Calibri"/>
            </a:endParaRPr>
          </a:p>
          <a:p>
            <a:pPr marL="897255" marR="5080" lvl="1" indent="-427990">
              <a:lnSpc>
                <a:spcPct val="150000"/>
              </a:lnSpc>
              <a:buFont typeface="Arial MT"/>
              <a:buChar char="○"/>
              <a:tabLst>
                <a:tab pos="897255" algn="l"/>
              </a:tabLst>
            </a:pPr>
            <a:r>
              <a:rPr sz="2600">
                <a:latin typeface="Calibri"/>
                <a:cs typeface="Calibri"/>
              </a:rPr>
              <a:t>increases</a:t>
            </a:r>
            <a:r>
              <a:rPr sz="2600" spc="-75">
                <a:latin typeface="Calibri"/>
                <a:cs typeface="Calibri"/>
              </a:rPr>
              <a:t> </a:t>
            </a:r>
            <a:r>
              <a:rPr sz="2600">
                <a:latin typeface="Calibri"/>
                <a:cs typeface="Calibri"/>
              </a:rPr>
              <a:t>the</a:t>
            </a:r>
            <a:r>
              <a:rPr sz="2600" spc="-70">
                <a:latin typeface="Calibri"/>
                <a:cs typeface="Calibri"/>
              </a:rPr>
              <a:t> </a:t>
            </a:r>
            <a:r>
              <a:rPr sz="2600">
                <a:latin typeface="Calibri"/>
                <a:cs typeface="Calibri"/>
              </a:rPr>
              <a:t>cost</a:t>
            </a:r>
            <a:r>
              <a:rPr sz="2600" spc="-75">
                <a:latin typeface="Calibri"/>
                <a:cs typeface="Calibri"/>
              </a:rPr>
              <a:t> </a:t>
            </a:r>
            <a:r>
              <a:rPr sz="2600">
                <a:latin typeface="Calibri"/>
                <a:cs typeface="Calibri"/>
              </a:rPr>
              <a:t>of</a:t>
            </a:r>
            <a:r>
              <a:rPr sz="2600" spc="-70">
                <a:latin typeface="Calibri"/>
                <a:cs typeface="Calibri"/>
              </a:rPr>
              <a:t> </a:t>
            </a:r>
            <a:r>
              <a:rPr sz="2600">
                <a:latin typeface="Calibri"/>
                <a:cs typeface="Calibri"/>
              </a:rPr>
              <a:t>imports</a:t>
            </a:r>
            <a:r>
              <a:rPr sz="2600" spc="-75">
                <a:latin typeface="Calibri"/>
                <a:cs typeface="Calibri"/>
              </a:rPr>
              <a:t> </a:t>
            </a:r>
            <a:r>
              <a:rPr sz="2600">
                <a:latin typeface="Calibri"/>
                <a:cs typeface="Calibri"/>
              </a:rPr>
              <a:t>&gt;</a:t>
            </a:r>
            <a:r>
              <a:rPr sz="2600" spc="-70">
                <a:latin typeface="Calibri"/>
                <a:cs typeface="Calibri"/>
              </a:rPr>
              <a:t> </a:t>
            </a:r>
            <a:r>
              <a:rPr sz="2600">
                <a:latin typeface="Calibri"/>
                <a:cs typeface="Calibri"/>
              </a:rPr>
              <a:t>decreases</a:t>
            </a:r>
            <a:r>
              <a:rPr sz="2600" spc="-70">
                <a:latin typeface="Calibri"/>
                <a:cs typeface="Calibri"/>
              </a:rPr>
              <a:t> </a:t>
            </a:r>
            <a:r>
              <a:rPr sz="2600">
                <a:latin typeface="Calibri"/>
                <a:cs typeface="Calibri"/>
              </a:rPr>
              <a:t>quantity</a:t>
            </a:r>
            <a:r>
              <a:rPr sz="2600" spc="-75">
                <a:latin typeface="Calibri"/>
                <a:cs typeface="Calibri"/>
              </a:rPr>
              <a:t> </a:t>
            </a:r>
            <a:r>
              <a:rPr sz="2600">
                <a:latin typeface="Calibri"/>
                <a:cs typeface="Calibri"/>
              </a:rPr>
              <a:t>imported</a:t>
            </a:r>
            <a:r>
              <a:rPr sz="2600" spc="-70">
                <a:latin typeface="Calibri"/>
                <a:cs typeface="Calibri"/>
              </a:rPr>
              <a:t> </a:t>
            </a:r>
            <a:r>
              <a:rPr sz="2600">
                <a:latin typeface="Calibri"/>
                <a:cs typeface="Calibri"/>
              </a:rPr>
              <a:t>and</a:t>
            </a:r>
            <a:r>
              <a:rPr sz="2600" spc="-75">
                <a:latin typeface="Calibri"/>
                <a:cs typeface="Calibri"/>
              </a:rPr>
              <a:t> </a:t>
            </a:r>
            <a:r>
              <a:rPr sz="2600" spc="-10">
                <a:latin typeface="Calibri"/>
                <a:cs typeface="Calibri"/>
              </a:rPr>
              <a:t>encourages</a:t>
            </a:r>
            <a:r>
              <a:rPr sz="2600" spc="-70">
                <a:latin typeface="Calibri"/>
                <a:cs typeface="Calibri"/>
              </a:rPr>
              <a:t> </a:t>
            </a:r>
            <a:r>
              <a:rPr sz="2600">
                <a:latin typeface="Calibri"/>
                <a:cs typeface="Calibri"/>
              </a:rPr>
              <a:t>consumers</a:t>
            </a:r>
            <a:r>
              <a:rPr sz="2600" spc="-70">
                <a:latin typeface="Calibri"/>
                <a:cs typeface="Calibri"/>
              </a:rPr>
              <a:t> </a:t>
            </a:r>
            <a:r>
              <a:rPr sz="2600">
                <a:latin typeface="Calibri"/>
                <a:cs typeface="Calibri"/>
              </a:rPr>
              <a:t>to</a:t>
            </a:r>
            <a:r>
              <a:rPr sz="2600" spc="-75">
                <a:latin typeface="Calibri"/>
                <a:cs typeface="Calibri"/>
              </a:rPr>
              <a:t> </a:t>
            </a:r>
            <a:r>
              <a:rPr sz="2600">
                <a:latin typeface="Calibri"/>
                <a:cs typeface="Calibri"/>
              </a:rPr>
              <a:t>buy</a:t>
            </a:r>
            <a:r>
              <a:rPr sz="2600" spc="-70">
                <a:latin typeface="Calibri"/>
                <a:cs typeface="Calibri"/>
              </a:rPr>
              <a:t> </a:t>
            </a:r>
            <a:r>
              <a:rPr sz="2600">
                <a:latin typeface="Calibri"/>
                <a:cs typeface="Calibri"/>
              </a:rPr>
              <a:t>from</a:t>
            </a:r>
            <a:r>
              <a:rPr sz="2600" spc="-75">
                <a:latin typeface="Calibri"/>
                <a:cs typeface="Calibri"/>
              </a:rPr>
              <a:t> </a:t>
            </a:r>
            <a:r>
              <a:rPr sz="2600" spc="-10">
                <a:latin typeface="Calibri"/>
                <a:cs typeface="Calibri"/>
              </a:rPr>
              <a:t>domestic producers</a:t>
            </a:r>
            <a:r>
              <a:rPr sz="2600" spc="-45">
                <a:latin typeface="Calibri"/>
                <a:cs typeface="Calibri"/>
              </a:rPr>
              <a:t> </a:t>
            </a:r>
            <a:r>
              <a:rPr sz="2600">
                <a:latin typeface="Calibri"/>
                <a:cs typeface="Calibri"/>
              </a:rPr>
              <a:t>&gt;</a:t>
            </a:r>
            <a:r>
              <a:rPr sz="2600" spc="-45">
                <a:latin typeface="Calibri"/>
                <a:cs typeface="Calibri"/>
              </a:rPr>
              <a:t> </a:t>
            </a:r>
            <a:r>
              <a:rPr sz="2600" spc="-10">
                <a:latin typeface="Calibri"/>
                <a:cs typeface="Calibri"/>
              </a:rPr>
              <a:t>recover</a:t>
            </a:r>
            <a:r>
              <a:rPr sz="2600" spc="-45">
                <a:latin typeface="Calibri"/>
                <a:cs typeface="Calibri"/>
              </a:rPr>
              <a:t> </a:t>
            </a:r>
            <a:r>
              <a:rPr sz="2600">
                <a:latin typeface="Calibri"/>
                <a:cs typeface="Calibri"/>
              </a:rPr>
              <a:t>some</a:t>
            </a:r>
            <a:r>
              <a:rPr sz="2600" spc="-45">
                <a:latin typeface="Calibri"/>
                <a:cs typeface="Calibri"/>
              </a:rPr>
              <a:t> </a:t>
            </a:r>
            <a:r>
              <a:rPr sz="2600">
                <a:latin typeface="Calibri"/>
                <a:cs typeface="Calibri"/>
              </a:rPr>
              <a:t>PS</a:t>
            </a:r>
            <a:r>
              <a:rPr sz="2600" spc="-45">
                <a:latin typeface="Calibri"/>
                <a:cs typeface="Calibri"/>
              </a:rPr>
              <a:t> </a:t>
            </a:r>
            <a:r>
              <a:rPr sz="2600">
                <a:latin typeface="Calibri"/>
                <a:cs typeface="Calibri"/>
              </a:rPr>
              <a:t>for</a:t>
            </a:r>
            <a:r>
              <a:rPr sz="2600" spc="-45">
                <a:latin typeface="Calibri"/>
                <a:cs typeface="Calibri"/>
              </a:rPr>
              <a:t> </a:t>
            </a:r>
            <a:r>
              <a:rPr sz="2600" spc="-10">
                <a:latin typeface="Calibri"/>
                <a:cs typeface="Calibri"/>
              </a:rPr>
              <a:t>producers</a:t>
            </a:r>
            <a:r>
              <a:rPr sz="2600" spc="-45">
                <a:latin typeface="Calibri"/>
                <a:cs typeface="Calibri"/>
              </a:rPr>
              <a:t> </a:t>
            </a:r>
            <a:r>
              <a:rPr sz="2600">
                <a:latin typeface="Calibri"/>
                <a:cs typeface="Calibri"/>
              </a:rPr>
              <a:t>but</a:t>
            </a:r>
            <a:r>
              <a:rPr sz="2600" spc="-45">
                <a:latin typeface="Calibri"/>
                <a:cs typeface="Calibri"/>
              </a:rPr>
              <a:t> </a:t>
            </a:r>
            <a:r>
              <a:rPr sz="2600">
                <a:latin typeface="Calibri"/>
                <a:cs typeface="Calibri"/>
              </a:rPr>
              <a:t>leads</a:t>
            </a:r>
            <a:r>
              <a:rPr sz="2600" spc="-45">
                <a:latin typeface="Calibri"/>
                <a:cs typeface="Calibri"/>
              </a:rPr>
              <a:t> </a:t>
            </a:r>
            <a:r>
              <a:rPr sz="2600">
                <a:latin typeface="Calibri"/>
                <a:cs typeface="Calibri"/>
              </a:rPr>
              <a:t>to</a:t>
            </a:r>
            <a:r>
              <a:rPr sz="2600" spc="-45">
                <a:latin typeface="Calibri"/>
                <a:cs typeface="Calibri"/>
              </a:rPr>
              <a:t> </a:t>
            </a:r>
            <a:r>
              <a:rPr sz="2600" spc="-25">
                <a:latin typeface="Calibri"/>
                <a:cs typeface="Calibri"/>
              </a:rPr>
              <a:t>DWL</a:t>
            </a:r>
            <a:endParaRPr sz="2600">
              <a:latin typeface="Calibri"/>
              <a:cs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08417" y="1759147"/>
            <a:ext cx="16145510" cy="6830075"/>
          </a:xfrm>
          <a:prstGeom prst="rect">
            <a:avLst/>
          </a:prstGeom>
        </p:spPr>
        <p:txBody>
          <a:bodyPr vert="horz" wrap="square" lIns="0" tIns="210820" rIns="0" bIns="0" rtlCol="0">
            <a:spAutoFit/>
          </a:bodyPr>
          <a:lstStyle/>
          <a:p>
            <a:pPr marL="452755" indent="-427355">
              <a:spcBef>
                <a:spcPts val="1660"/>
              </a:spcBef>
              <a:buFont typeface="Arial"/>
              <a:buChar char="●"/>
              <a:tabLst>
                <a:tab pos="452755" algn="l"/>
              </a:tabLst>
            </a:pPr>
            <a:r>
              <a:rPr lang="en-CA" sz="3200" b="1" spc="-10">
                <a:latin typeface="Calibri"/>
                <a:cs typeface="Calibri"/>
              </a:rPr>
              <a:t>Absolute</a:t>
            </a:r>
            <a:r>
              <a:rPr sz="3200" b="1" spc="-60">
                <a:latin typeface="Calibri"/>
                <a:cs typeface="Calibri"/>
              </a:rPr>
              <a:t> </a:t>
            </a:r>
            <a:r>
              <a:rPr sz="3200" b="1" spc="-20">
                <a:latin typeface="Calibri"/>
                <a:cs typeface="Calibri"/>
              </a:rPr>
              <a:t>advantage</a:t>
            </a:r>
            <a:r>
              <a:rPr sz="3200" spc="-20">
                <a:latin typeface="Calibri"/>
                <a:cs typeface="Calibri"/>
              </a:rPr>
              <a:t>:</a:t>
            </a:r>
            <a:r>
              <a:rPr sz="3200" spc="-60">
                <a:latin typeface="Calibri"/>
                <a:cs typeface="Calibri"/>
              </a:rPr>
              <a:t> </a:t>
            </a:r>
            <a:r>
              <a:rPr sz="3200">
                <a:latin typeface="Calibri"/>
                <a:cs typeface="Calibri"/>
              </a:rPr>
              <a:t>when</a:t>
            </a:r>
            <a:r>
              <a:rPr sz="3200" spc="-60">
                <a:latin typeface="Calibri"/>
                <a:cs typeface="Calibri"/>
              </a:rPr>
              <a:t> </a:t>
            </a:r>
            <a:r>
              <a:rPr sz="3200">
                <a:latin typeface="Calibri"/>
                <a:cs typeface="Calibri"/>
              </a:rPr>
              <a:t>a</a:t>
            </a:r>
            <a:r>
              <a:rPr sz="3200" spc="-60">
                <a:latin typeface="Calibri"/>
                <a:cs typeface="Calibri"/>
              </a:rPr>
              <a:t> </a:t>
            </a:r>
            <a:r>
              <a:rPr sz="3200">
                <a:latin typeface="Calibri"/>
                <a:cs typeface="Calibri"/>
              </a:rPr>
              <a:t>person</a:t>
            </a:r>
            <a:r>
              <a:rPr sz="3200" spc="-55">
                <a:latin typeface="Calibri"/>
                <a:cs typeface="Calibri"/>
              </a:rPr>
              <a:t> </a:t>
            </a:r>
            <a:r>
              <a:rPr sz="3200">
                <a:latin typeface="Calibri"/>
                <a:cs typeface="Calibri"/>
              </a:rPr>
              <a:t>is</a:t>
            </a:r>
            <a:r>
              <a:rPr sz="3200" spc="-50">
                <a:latin typeface="Calibri"/>
                <a:cs typeface="Calibri"/>
              </a:rPr>
              <a:t> </a:t>
            </a:r>
            <a:r>
              <a:rPr sz="3200" i="1">
                <a:latin typeface="Calibri"/>
                <a:cs typeface="Calibri"/>
              </a:rPr>
              <a:t>more</a:t>
            </a:r>
            <a:r>
              <a:rPr sz="3200" i="1" spc="-60">
                <a:latin typeface="Calibri"/>
                <a:cs typeface="Calibri"/>
              </a:rPr>
              <a:t> </a:t>
            </a:r>
            <a:r>
              <a:rPr sz="3200" i="1" spc="-10">
                <a:latin typeface="Calibri"/>
                <a:cs typeface="Calibri"/>
              </a:rPr>
              <a:t>productive</a:t>
            </a:r>
            <a:r>
              <a:rPr sz="3200" i="1" spc="-45">
                <a:latin typeface="Calibri"/>
                <a:cs typeface="Calibri"/>
              </a:rPr>
              <a:t> </a:t>
            </a:r>
            <a:r>
              <a:rPr sz="3200">
                <a:latin typeface="Calibri"/>
                <a:cs typeface="Calibri"/>
              </a:rPr>
              <a:t>than</a:t>
            </a:r>
            <a:r>
              <a:rPr sz="3200" spc="-60">
                <a:latin typeface="Calibri"/>
                <a:cs typeface="Calibri"/>
              </a:rPr>
              <a:t> </a:t>
            </a:r>
            <a:r>
              <a:rPr sz="3200">
                <a:latin typeface="Calibri"/>
                <a:cs typeface="Calibri"/>
              </a:rPr>
              <a:t>everyone</a:t>
            </a:r>
            <a:r>
              <a:rPr sz="3200" spc="-60">
                <a:latin typeface="Calibri"/>
                <a:cs typeface="Calibri"/>
              </a:rPr>
              <a:t> </a:t>
            </a:r>
            <a:r>
              <a:rPr sz="3200" spc="-20">
                <a:latin typeface="Calibri"/>
                <a:cs typeface="Calibri"/>
              </a:rPr>
              <a:t>else</a:t>
            </a:r>
            <a:endParaRPr sz="3200">
              <a:latin typeface="Calibri"/>
              <a:cs typeface="Calibri"/>
            </a:endParaRPr>
          </a:p>
          <a:p>
            <a:pPr marL="452755" indent="-427355">
              <a:spcBef>
                <a:spcPts val="1560"/>
              </a:spcBef>
              <a:buFont typeface="Arial"/>
              <a:buChar char="●"/>
              <a:tabLst>
                <a:tab pos="452755" algn="l"/>
              </a:tabLst>
            </a:pPr>
            <a:r>
              <a:rPr lang="en-CA" sz="3200" b="1" spc="-20">
                <a:latin typeface="Calibri"/>
                <a:cs typeface="Calibri"/>
              </a:rPr>
              <a:t>Comparative</a:t>
            </a:r>
            <a:r>
              <a:rPr sz="3200" b="1" spc="-60">
                <a:latin typeface="Calibri"/>
                <a:cs typeface="Calibri"/>
              </a:rPr>
              <a:t> </a:t>
            </a:r>
            <a:r>
              <a:rPr sz="3200" b="1" spc="-20">
                <a:latin typeface="Calibri"/>
                <a:cs typeface="Calibri"/>
              </a:rPr>
              <a:t>advantage:</a:t>
            </a:r>
            <a:r>
              <a:rPr sz="3200" b="1" spc="-60">
                <a:latin typeface="Calibri"/>
                <a:cs typeface="Calibri"/>
              </a:rPr>
              <a:t> </a:t>
            </a:r>
            <a:r>
              <a:rPr sz="3200">
                <a:latin typeface="Calibri"/>
                <a:cs typeface="Calibri"/>
              </a:rPr>
              <a:t>when</a:t>
            </a:r>
            <a:r>
              <a:rPr sz="3200" spc="-60">
                <a:latin typeface="Calibri"/>
                <a:cs typeface="Calibri"/>
              </a:rPr>
              <a:t> </a:t>
            </a:r>
            <a:r>
              <a:rPr sz="3200">
                <a:latin typeface="Calibri"/>
                <a:cs typeface="Calibri"/>
              </a:rPr>
              <a:t>a</a:t>
            </a:r>
            <a:r>
              <a:rPr sz="3200" spc="-60">
                <a:latin typeface="Calibri"/>
                <a:cs typeface="Calibri"/>
              </a:rPr>
              <a:t> </a:t>
            </a:r>
            <a:r>
              <a:rPr sz="3200">
                <a:latin typeface="Calibri"/>
                <a:cs typeface="Calibri"/>
              </a:rPr>
              <a:t>person</a:t>
            </a:r>
            <a:r>
              <a:rPr sz="3200" spc="-60">
                <a:latin typeface="Calibri"/>
                <a:cs typeface="Calibri"/>
              </a:rPr>
              <a:t> </a:t>
            </a:r>
            <a:r>
              <a:rPr sz="3200">
                <a:latin typeface="Calibri"/>
                <a:cs typeface="Calibri"/>
              </a:rPr>
              <a:t>performs</a:t>
            </a:r>
            <a:r>
              <a:rPr sz="3200" spc="-60">
                <a:latin typeface="Calibri"/>
                <a:cs typeface="Calibri"/>
              </a:rPr>
              <a:t> </a:t>
            </a:r>
            <a:r>
              <a:rPr sz="3200">
                <a:latin typeface="Calibri"/>
                <a:cs typeface="Calibri"/>
              </a:rPr>
              <a:t>an</a:t>
            </a:r>
            <a:r>
              <a:rPr sz="3200" spc="-60">
                <a:latin typeface="Calibri"/>
                <a:cs typeface="Calibri"/>
              </a:rPr>
              <a:t> </a:t>
            </a:r>
            <a:r>
              <a:rPr sz="3200">
                <a:latin typeface="Calibri"/>
                <a:cs typeface="Calibri"/>
              </a:rPr>
              <a:t>activity</a:t>
            </a:r>
            <a:r>
              <a:rPr sz="3200" spc="-60">
                <a:latin typeface="Calibri"/>
                <a:cs typeface="Calibri"/>
              </a:rPr>
              <a:t> </a:t>
            </a:r>
            <a:r>
              <a:rPr sz="3200">
                <a:latin typeface="Calibri"/>
                <a:cs typeface="Calibri"/>
              </a:rPr>
              <a:t>at</a:t>
            </a:r>
            <a:r>
              <a:rPr sz="3200" spc="-60">
                <a:latin typeface="Calibri"/>
                <a:cs typeface="Calibri"/>
              </a:rPr>
              <a:t> </a:t>
            </a:r>
            <a:r>
              <a:rPr sz="3200">
                <a:latin typeface="Calibri"/>
                <a:cs typeface="Calibri"/>
              </a:rPr>
              <a:t>a</a:t>
            </a:r>
            <a:r>
              <a:rPr sz="3200" spc="-40">
                <a:latin typeface="Calibri"/>
                <a:cs typeface="Calibri"/>
              </a:rPr>
              <a:t> </a:t>
            </a:r>
            <a:r>
              <a:rPr sz="3200" i="1">
                <a:latin typeface="Calibri"/>
                <a:cs typeface="Calibri"/>
              </a:rPr>
              <a:t>lower</a:t>
            </a:r>
            <a:r>
              <a:rPr sz="3200" i="1" spc="-60">
                <a:latin typeface="Calibri"/>
                <a:cs typeface="Calibri"/>
              </a:rPr>
              <a:t> </a:t>
            </a:r>
            <a:r>
              <a:rPr sz="3200" i="1">
                <a:latin typeface="Calibri"/>
                <a:cs typeface="Calibri"/>
              </a:rPr>
              <a:t>OC</a:t>
            </a:r>
            <a:r>
              <a:rPr sz="3200" i="1" spc="-55">
                <a:latin typeface="Calibri"/>
                <a:cs typeface="Calibri"/>
              </a:rPr>
              <a:t> </a:t>
            </a:r>
            <a:r>
              <a:rPr sz="3200">
                <a:latin typeface="Calibri"/>
                <a:cs typeface="Calibri"/>
              </a:rPr>
              <a:t>than</a:t>
            </a:r>
            <a:r>
              <a:rPr sz="3200" spc="-60">
                <a:latin typeface="Calibri"/>
                <a:cs typeface="Calibri"/>
              </a:rPr>
              <a:t> </a:t>
            </a:r>
            <a:r>
              <a:rPr sz="3200">
                <a:latin typeface="Calibri"/>
                <a:cs typeface="Calibri"/>
              </a:rPr>
              <a:t>everyone</a:t>
            </a:r>
            <a:r>
              <a:rPr sz="3200" spc="-60">
                <a:latin typeface="Calibri"/>
                <a:cs typeface="Calibri"/>
              </a:rPr>
              <a:t> </a:t>
            </a:r>
            <a:r>
              <a:rPr sz="3200" spc="-20">
                <a:latin typeface="Calibri"/>
                <a:cs typeface="Calibri"/>
              </a:rPr>
              <a:t>else</a:t>
            </a:r>
            <a:endParaRPr sz="3200">
              <a:latin typeface="Calibri"/>
              <a:cs typeface="Calibri"/>
            </a:endParaRPr>
          </a:p>
          <a:p>
            <a:pPr marL="909955" lvl="1" indent="-427355">
              <a:spcBef>
                <a:spcPts val="1560"/>
              </a:spcBef>
              <a:buFont typeface="Arial MT"/>
              <a:buChar char="○"/>
              <a:tabLst>
                <a:tab pos="909955" algn="l"/>
              </a:tabLst>
            </a:pPr>
            <a:r>
              <a:rPr lang="en-CA" sz="3200" spc="-20">
                <a:latin typeface="Calibri"/>
                <a:cs typeface="Calibri"/>
              </a:rPr>
              <a:t>C</a:t>
            </a:r>
            <a:r>
              <a:rPr sz="3200" spc="-20" err="1">
                <a:latin typeface="Calibri"/>
                <a:cs typeface="Calibri"/>
              </a:rPr>
              <a:t>omparative</a:t>
            </a:r>
            <a:r>
              <a:rPr sz="3200" spc="-45">
                <a:latin typeface="Calibri"/>
                <a:cs typeface="Calibri"/>
              </a:rPr>
              <a:t> </a:t>
            </a:r>
            <a:r>
              <a:rPr sz="3200" spc="-20">
                <a:latin typeface="Calibri"/>
                <a:cs typeface="Calibri"/>
              </a:rPr>
              <a:t>advantage</a:t>
            </a:r>
            <a:r>
              <a:rPr sz="3200" spc="-45">
                <a:latin typeface="Calibri"/>
                <a:cs typeface="Calibri"/>
              </a:rPr>
              <a:t> </a:t>
            </a:r>
            <a:r>
              <a:rPr lang="en-CA" sz="3200" spc="-45">
                <a:latin typeface="Calibri"/>
                <a:cs typeface="Calibri"/>
                <a:sym typeface="Wingdings" pitchFamily="2" charset="2"/>
              </a:rPr>
              <a:t></a:t>
            </a:r>
            <a:r>
              <a:rPr sz="3200" spc="-45">
                <a:latin typeface="Calibri"/>
                <a:cs typeface="Calibri"/>
              </a:rPr>
              <a:t> </a:t>
            </a:r>
            <a:r>
              <a:rPr sz="3200" spc="-10">
                <a:latin typeface="Calibri"/>
                <a:cs typeface="Calibri"/>
              </a:rPr>
              <a:t>specialization</a:t>
            </a:r>
            <a:r>
              <a:rPr sz="3200" spc="-45">
                <a:latin typeface="Calibri"/>
                <a:cs typeface="Calibri"/>
              </a:rPr>
              <a:t> </a:t>
            </a:r>
            <a:r>
              <a:rPr lang="en-CA" sz="3200" spc="-45">
                <a:latin typeface="Calibri"/>
                <a:cs typeface="Calibri"/>
                <a:sym typeface="Wingdings" pitchFamily="2" charset="2"/>
              </a:rPr>
              <a:t> </a:t>
            </a:r>
            <a:r>
              <a:rPr sz="3200" spc="-10">
                <a:latin typeface="Calibri"/>
                <a:cs typeface="Calibri"/>
              </a:rPr>
              <a:t>trade</a:t>
            </a:r>
            <a:endParaRPr sz="3200">
              <a:latin typeface="Calibri"/>
              <a:cs typeface="Calibri"/>
            </a:endParaRPr>
          </a:p>
          <a:p>
            <a:pPr marL="909955" lvl="1" indent="-427355">
              <a:spcBef>
                <a:spcPts val="1560"/>
              </a:spcBef>
              <a:buFont typeface="Arial"/>
              <a:buChar char="○"/>
              <a:tabLst>
                <a:tab pos="909955" algn="l"/>
                <a:tab pos="5253990" algn="l"/>
              </a:tabLst>
            </a:pPr>
            <a:r>
              <a:rPr lang="en-CA" sz="3200" b="1" spc="-10">
                <a:latin typeface="Calibri"/>
                <a:cs typeface="Calibri"/>
              </a:rPr>
              <a:t>T</a:t>
            </a:r>
            <a:r>
              <a:rPr sz="3200" b="1" spc="-10" err="1">
                <a:latin typeface="Calibri"/>
                <a:cs typeface="Calibri"/>
              </a:rPr>
              <a:t>rading</a:t>
            </a:r>
            <a:r>
              <a:rPr sz="3200" b="1" spc="-100">
                <a:latin typeface="Calibri"/>
                <a:cs typeface="Calibri"/>
              </a:rPr>
              <a:t> </a:t>
            </a:r>
            <a:r>
              <a:rPr sz="3200" b="1">
                <a:latin typeface="Calibri"/>
                <a:cs typeface="Calibri"/>
              </a:rPr>
              <a:t>price</a:t>
            </a:r>
            <a:r>
              <a:rPr sz="3200">
                <a:latin typeface="Calibri"/>
                <a:cs typeface="Calibri"/>
              </a:rPr>
              <a:t>:</a:t>
            </a:r>
            <a:r>
              <a:rPr sz="3200" spc="-70">
                <a:latin typeface="Calibri"/>
                <a:cs typeface="Calibri"/>
              </a:rPr>
              <a:t> </a:t>
            </a:r>
            <a:r>
              <a:rPr sz="3200">
                <a:latin typeface="Calibri"/>
                <a:cs typeface="Calibri"/>
              </a:rPr>
              <a:t>Seller’s</a:t>
            </a:r>
            <a:r>
              <a:rPr sz="3200" spc="-70">
                <a:latin typeface="Calibri"/>
                <a:cs typeface="Calibri"/>
              </a:rPr>
              <a:t> </a:t>
            </a:r>
            <a:r>
              <a:rPr sz="3200">
                <a:latin typeface="Calibri"/>
                <a:cs typeface="Calibri"/>
              </a:rPr>
              <a:t>OC</a:t>
            </a:r>
            <a:r>
              <a:rPr sz="3200" spc="-60">
                <a:latin typeface="Calibri"/>
                <a:cs typeface="Calibri"/>
              </a:rPr>
              <a:t> </a:t>
            </a:r>
            <a:r>
              <a:rPr sz="3200">
                <a:solidFill>
                  <a:srgbClr val="202124"/>
                </a:solidFill>
                <a:latin typeface="Arial MT"/>
                <a:cs typeface="Arial MT"/>
              </a:rPr>
              <a:t>≤</a:t>
            </a:r>
            <a:r>
              <a:rPr sz="3200" spc="-180">
                <a:solidFill>
                  <a:srgbClr val="202124"/>
                </a:solidFill>
                <a:latin typeface="Arial MT"/>
                <a:cs typeface="Arial MT"/>
              </a:rPr>
              <a:t> </a:t>
            </a:r>
            <a:r>
              <a:rPr sz="3200" spc="-50">
                <a:solidFill>
                  <a:srgbClr val="202124"/>
                </a:solidFill>
                <a:latin typeface="Calibri"/>
                <a:cs typeface="Calibri"/>
              </a:rPr>
              <a:t>P</a:t>
            </a:r>
            <a:r>
              <a:rPr lang="en-CA" sz="3200" spc="-20" baseline="-25000">
                <a:solidFill>
                  <a:srgbClr val="202124"/>
                </a:solidFill>
                <a:latin typeface="Calibri"/>
                <a:cs typeface="Calibri"/>
              </a:rPr>
              <a:t>good</a:t>
            </a:r>
            <a:r>
              <a:rPr lang="en-CA" sz="3200" spc="-20">
                <a:latin typeface="Calibri"/>
                <a:cs typeface="Calibri"/>
              </a:rPr>
              <a:t> </a:t>
            </a:r>
            <a:r>
              <a:rPr sz="3200">
                <a:solidFill>
                  <a:srgbClr val="202124"/>
                </a:solidFill>
                <a:latin typeface="Arial MT"/>
                <a:cs typeface="Arial MT"/>
              </a:rPr>
              <a:t>≤</a:t>
            </a:r>
            <a:r>
              <a:rPr sz="3200" spc="-185">
                <a:solidFill>
                  <a:srgbClr val="202124"/>
                </a:solidFill>
                <a:latin typeface="Arial MT"/>
                <a:cs typeface="Arial MT"/>
              </a:rPr>
              <a:t> </a:t>
            </a:r>
            <a:r>
              <a:rPr sz="3200">
                <a:solidFill>
                  <a:srgbClr val="202124"/>
                </a:solidFill>
                <a:latin typeface="Calibri"/>
                <a:cs typeface="Calibri"/>
              </a:rPr>
              <a:t>Buyer’s</a:t>
            </a:r>
            <a:r>
              <a:rPr sz="3200" spc="-70">
                <a:solidFill>
                  <a:srgbClr val="202124"/>
                </a:solidFill>
                <a:latin typeface="Calibri"/>
                <a:cs typeface="Calibri"/>
              </a:rPr>
              <a:t> </a:t>
            </a:r>
            <a:r>
              <a:rPr sz="3200" spc="-25">
                <a:solidFill>
                  <a:srgbClr val="202124"/>
                </a:solidFill>
                <a:latin typeface="Calibri"/>
                <a:cs typeface="Calibri"/>
              </a:rPr>
              <a:t>OC</a:t>
            </a:r>
            <a:endParaRPr lang="en-CA" sz="3200" spc="-25">
              <a:solidFill>
                <a:srgbClr val="202124"/>
              </a:solidFill>
              <a:latin typeface="Calibri"/>
              <a:cs typeface="Calibri"/>
            </a:endParaRPr>
          </a:p>
          <a:p>
            <a:pPr marL="482600" lvl="1">
              <a:spcBef>
                <a:spcPts val="1560"/>
              </a:spcBef>
              <a:tabLst>
                <a:tab pos="909955" algn="l"/>
                <a:tab pos="5253990" algn="l"/>
              </a:tabLst>
            </a:pPr>
            <a:endParaRPr sz="1000">
              <a:latin typeface="Calibri"/>
              <a:cs typeface="Calibri"/>
            </a:endParaRPr>
          </a:p>
          <a:p>
            <a:pPr marL="82550"/>
            <a:r>
              <a:rPr sz="3200" u="heavy">
                <a:uFill>
                  <a:solidFill>
                    <a:srgbClr val="000000"/>
                  </a:solidFill>
                </a:uFill>
                <a:latin typeface="Calibri"/>
                <a:cs typeface="Calibri"/>
              </a:rPr>
              <a:t>Steps</a:t>
            </a:r>
            <a:r>
              <a:rPr sz="3200" u="heavy" spc="-75">
                <a:uFill>
                  <a:solidFill>
                    <a:srgbClr val="000000"/>
                  </a:solidFill>
                </a:uFill>
                <a:latin typeface="Calibri"/>
                <a:cs typeface="Calibri"/>
              </a:rPr>
              <a:t> </a:t>
            </a:r>
            <a:r>
              <a:rPr sz="3200" u="heavy">
                <a:uFill>
                  <a:solidFill>
                    <a:srgbClr val="000000"/>
                  </a:solidFill>
                </a:uFill>
                <a:latin typeface="Calibri"/>
                <a:cs typeface="Calibri"/>
              </a:rPr>
              <a:t>to</a:t>
            </a:r>
            <a:r>
              <a:rPr sz="3200" u="heavy" spc="-70">
                <a:uFill>
                  <a:solidFill>
                    <a:srgbClr val="000000"/>
                  </a:solidFill>
                </a:uFill>
                <a:latin typeface="Calibri"/>
                <a:cs typeface="Calibri"/>
              </a:rPr>
              <a:t> </a:t>
            </a:r>
            <a:r>
              <a:rPr sz="3200" u="heavy" spc="-10">
                <a:uFill>
                  <a:solidFill>
                    <a:srgbClr val="000000"/>
                  </a:solidFill>
                </a:uFill>
                <a:latin typeface="Calibri"/>
                <a:cs typeface="Calibri"/>
              </a:rPr>
              <a:t>Approaching</a:t>
            </a:r>
            <a:r>
              <a:rPr sz="3200" u="heavy" spc="-70">
                <a:uFill>
                  <a:solidFill>
                    <a:srgbClr val="000000"/>
                  </a:solidFill>
                </a:uFill>
                <a:latin typeface="Calibri"/>
                <a:cs typeface="Calibri"/>
              </a:rPr>
              <a:t> </a:t>
            </a:r>
            <a:r>
              <a:rPr sz="3200" u="heavy">
                <a:uFill>
                  <a:solidFill>
                    <a:srgbClr val="000000"/>
                  </a:solidFill>
                </a:uFill>
                <a:latin typeface="Calibri"/>
                <a:cs typeface="Calibri"/>
              </a:rPr>
              <a:t>Gains</a:t>
            </a:r>
            <a:r>
              <a:rPr sz="3200" u="heavy" spc="-70">
                <a:uFill>
                  <a:solidFill>
                    <a:srgbClr val="000000"/>
                  </a:solidFill>
                </a:uFill>
                <a:latin typeface="Calibri"/>
                <a:cs typeface="Calibri"/>
              </a:rPr>
              <a:t> </a:t>
            </a:r>
            <a:r>
              <a:rPr sz="3200" u="heavy">
                <a:uFill>
                  <a:solidFill>
                    <a:srgbClr val="000000"/>
                  </a:solidFill>
                </a:uFill>
                <a:latin typeface="Calibri"/>
                <a:cs typeface="Calibri"/>
              </a:rPr>
              <a:t>from</a:t>
            </a:r>
            <a:r>
              <a:rPr sz="3200" u="heavy" spc="-70">
                <a:uFill>
                  <a:solidFill>
                    <a:srgbClr val="000000"/>
                  </a:solidFill>
                </a:uFill>
                <a:latin typeface="Calibri"/>
                <a:cs typeface="Calibri"/>
              </a:rPr>
              <a:t> </a:t>
            </a:r>
            <a:r>
              <a:rPr sz="3200" u="heavy" spc="-40">
                <a:uFill>
                  <a:solidFill>
                    <a:srgbClr val="000000"/>
                  </a:solidFill>
                </a:uFill>
                <a:latin typeface="Calibri"/>
                <a:cs typeface="Calibri"/>
              </a:rPr>
              <a:t>Trade</a:t>
            </a:r>
            <a:r>
              <a:rPr sz="3200" u="heavy" spc="-70">
                <a:uFill>
                  <a:solidFill>
                    <a:srgbClr val="000000"/>
                  </a:solidFill>
                </a:uFill>
                <a:latin typeface="Calibri"/>
                <a:cs typeface="Calibri"/>
              </a:rPr>
              <a:t> </a:t>
            </a:r>
            <a:r>
              <a:rPr sz="3200" u="heavy" spc="-10">
                <a:uFill>
                  <a:solidFill>
                    <a:srgbClr val="000000"/>
                  </a:solidFill>
                </a:uFill>
                <a:latin typeface="Calibri"/>
                <a:cs typeface="Calibri"/>
              </a:rPr>
              <a:t>Problems:</a:t>
            </a:r>
            <a:endParaRPr sz="3200">
              <a:latin typeface="Calibri"/>
              <a:cs typeface="Calibri"/>
            </a:endParaRPr>
          </a:p>
          <a:p>
            <a:pPr marL="996315" indent="-478790">
              <a:spcBef>
                <a:spcPts val="1560"/>
              </a:spcBef>
              <a:buAutoNum type="arabicPeriod"/>
              <a:tabLst>
                <a:tab pos="996315" algn="l"/>
              </a:tabLst>
            </a:pPr>
            <a:r>
              <a:rPr sz="3200">
                <a:latin typeface="Calibri"/>
                <a:cs typeface="Calibri"/>
              </a:rPr>
              <a:t>Calculate</a:t>
            </a:r>
            <a:r>
              <a:rPr sz="3200" spc="-80">
                <a:latin typeface="Calibri"/>
                <a:cs typeface="Calibri"/>
              </a:rPr>
              <a:t> </a:t>
            </a:r>
            <a:r>
              <a:rPr sz="3200">
                <a:latin typeface="Calibri"/>
                <a:cs typeface="Calibri"/>
              </a:rPr>
              <a:t>the</a:t>
            </a:r>
            <a:r>
              <a:rPr sz="3200" spc="-80">
                <a:latin typeface="Calibri"/>
                <a:cs typeface="Calibri"/>
              </a:rPr>
              <a:t> </a:t>
            </a:r>
            <a:r>
              <a:rPr sz="3200" spc="-25">
                <a:latin typeface="Calibri"/>
                <a:cs typeface="Calibri"/>
              </a:rPr>
              <a:t>OCs</a:t>
            </a:r>
            <a:endParaRPr sz="3200">
              <a:latin typeface="Calibri"/>
              <a:cs typeface="Calibri"/>
            </a:endParaRPr>
          </a:p>
          <a:p>
            <a:pPr marL="996315" indent="-478790">
              <a:spcBef>
                <a:spcPts val="1560"/>
              </a:spcBef>
              <a:buAutoNum type="arabicPeriod"/>
              <a:tabLst>
                <a:tab pos="996315" algn="l"/>
              </a:tabLst>
            </a:pPr>
            <a:r>
              <a:rPr sz="3200">
                <a:latin typeface="Calibri"/>
                <a:cs typeface="Calibri"/>
              </a:rPr>
              <a:t>Determine</a:t>
            </a:r>
            <a:r>
              <a:rPr sz="3200" spc="-60">
                <a:latin typeface="Calibri"/>
                <a:cs typeface="Calibri"/>
              </a:rPr>
              <a:t> </a:t>
            </a:r>
            <a:r>
              <a:rPr sz="3200">
                <a:latin typeface="Calibri"/>
                <a:cs typeface="Calibri"/>
              </a:rPr>
              <a:t>who</a:t>
            </a:r>
            <a:r>
              <a:rPr sz="3200" spc="-55">
                <a:latin typeface="Calibri"/>
                <a:cs typeface="Calibri"/>
              </a:rPr>
              <a:t> </a:t>
            </a:r>
            <a:r>
              <a:rPr sz="3200">
                <a:latin typeface="Calibri"/>
                <a:cs typeface="Calibri"/>
              </a:rPr>
              <a:t>has</a:t>
            </a:r>
            <a:r>
              <a:rPr sz="3200" spc="-55">
                <a:latin typeface="Calibri"/>
                <a:cs typeface="Calibri"/>
              </a:rPr>
              <a:t> </a:t>
            </a:r>
            <a:r>
              <a:rPr sz="3200">
                <a:latin typeface="Calibri"/>
                <a:cs typeface="Calibri"/>
              </a:rPr>
              <a:t>a</a:t>
            </a:r>
            <a:r>
              <a:rPr sz="3200" spc="-55">
                <a:latin typeface="Calibri"/>
                <a:cs typeface="Calibri"/>
              </a:rPr>
              <a:t> </a:t>
            </a:r>
            <a:r>
              <a:rPr sz="3200">
                <a:latin typeface="Calibri"/>
                <a:cs typeface="Calibri"/>
              </a:rPr>
              <a:t>lower</a:t>
            </a:r>
            <a:r>
              <a:rPr sz="3200" spc="-60">
                <a:latin typeface="Calibri"/>
                <a:cs typeface="Calibri"/>
              </a:rPr>
              <a:t> </a:t>
            </a:r>
            <a:r>
              <a:rPr sz="3200">
                <a:latin typeface="Calibri"/>
                <a:cs typeface="Calibri"/>
              </a:rPr>
              <a:t>OC</a:t>
            </a:r>
            <a:r>
              <a:rPr sz="3200" spc="-55">
                <a:latin typeface="Calibri"/>
                <a:cs typeface="Calibri"/>
              </a:rPr>
              <a:t> </a:t>
            </a:r>
            <a:r>
              <a:rPr sz="3200">
                <a:latin typeface="Calibri"/>
                <a:cs typeface="Calibri"/>
              </a:rPr>
              <a:t>for</a:t>
            </a:r>
            <a:r>
              <a:rPr sz="3200" spc="-55">
                <a:latin typeface="Calibri"/>
                <a:cs typeface="Calibri"/>
              </a:rPr>
              <a:t> </a:t>
            </a:r>
            <a:r>
              <a:rPr sz="3200">
                <a:latin typeface="Calibri"/>
                <a:cs typeface="Calibri"/>
              </a:rPr>
              <a:t>each</a:t>
            </a:r>
            <a:r>
              <a:rPr sz="3200" spc="-55">
                <a:latin typeface="Calibri"/>
                <a:cs typeface="Calibri"/>
              </a:rPr>
              <a:t> </a:t>
            </a:r>
            <a:r>
              <a:rPr sz="3200">
                <a:latin typeface="Calibri"/>
                <a:cs typeface="Calibri"/>
              </a:rPr>
              <a:t>good</a:t>
            </a:r>
            <a:r>
              <a:rPr sz="3200" spc="-60">
                <a:latin typeface="Calibri"/>
                <a:cs typeface="Calibri"/>
              </a:rPr>
              <a:t> </a:t>
            </a:r>
            <a:r>
              <a:rPr lang="en-CA" sz="3200" spc="-60">
                <a:latin typeface="Calibri"/>
                <a:cs typeface="Calibri"/>
              </a:rPr>
              <a:t>as</a:t>
            </a:r>
            <a:r>
              <a:rPr sz="3200" spc="-55">
                <a:latin typeface="Calibri"/>
                <a:cs typeface="Calibri"/>
              </a:rPr>
              <a:t> </a:t>
            </a:r>
            <a:r>
              <a:rPr sz="3200">
                <a:latin typeface="Calibri"/>
                <a:cs typeface="Calibri"/>
              </a:rPr>
              <a:t>they</a:t>
            </a:r>
            <a:r>
              <a:rPr sz="3200" spc="-55">
                <a:latin typeface="Calibri"/>
                <a:cs typeface="Calibri"/>
              </a:rPr>
              <a:t> </a:t>
            </a:r>
            <a:r>
              <a:rPr sz="3200">
                <a:latin typeface="Calibri"/>
                <a:cs typeface="Calibri"/>
              </a:rPr>
              <a:t>will</a:t>
            </a:r>
            <a:r>
              <a:rPr sz="3200" spc="-55">
                <a:latin typeface="Calibri"/>
                <a:cs typeface="Calibri"/>
              </a:rPr>
              <a:t> </a:t>
            </a:r>
            <a:r>
              <a:rPr sz="3200">
                <a:latin typeface="Calibri"/>
                <a:cs typeface="Calibri"/>
              </a:rPr>
              <a:t>specialize</a:t>
            </a:r>
            <a:r>
              <a:rPr sz="3200" spc="-60">
                <a:latin typeface="Calibri"/>
                <a:cs typeface="Calibri"/>
              </a:rPr>
              <a:t> </a:t>
            </a:r>
            <a:r>
              <a:rPr sz="3200">
                <a:latin typeface="Calibri"/>
                <a:cs typeface="Calibri"/>
              </a:rPr>
              <a:t>in</a:t>
            </a:r>
            <a:r>
              <a:rPr sz="3200" spc="-55">
                <a:latin typeface="Calibri"/>
                <a:cs typeface="Calibri"/>
              </a:rPr>
              <a:t> </a:t>
            </a:r>
            <a:r>
              <a:rPr lang="en-CA" sz="3200">
                <a:latin typeface="Calibri"/>
                <a:cs typeface="Calibri"/>
              </a:rPr>
              <a:t>the task</a:t>
            </a:r>
            <a:r>
              <a:rPr sz="3200" spc="-55">
                <a:latin typeface="Calibri"/>
                <a:cs typeface="Calibri"/>
              </a:rPr>
              <a:t> </a:t>
            </a:r>
            <a:r>
              <a:rPr sz="3200">
                <a:latin typeface="Calibri"/>
                <a:cs typeface="Calibri"/>
              </a:rPr>
              <a:t>they</a:t>
            </a:r>
            <a:r>
              <a:rPr sz="3200" spc="-55">
                <a:latin typeface="Calibri"/>
                <a:cs typeface="Calibri"/>
              </a:rPr>
              <a:t> </a:t>
            </a:r>
            <a:r>
              <a:rPr sz="3200">
                <a:latin typeface="Calibri"/>
                <a:cs typeface="Calibri"/>
              </a:rPr>
              <a:t>have</a:t>
            </a:r>
            <a:r>
              <a:rPr sz="3200" spc="-60">
                <a:latin typeface="Calibri"/>
                <a:cs typeface="Calibri"/>
              </a:rPr>
              <a:t> </a:t>
            </a:r>
            <a:r>
              <a:rPr sz="3200">
                <a:latin typeface="Calibri"/>
                <a:cs typeface="Calibri"/>
              </a:rPr>
              <a:t>a</a:t>
            </a:r>
            <a:r>
              <a:rPr sz="3200" spc="-55">
                <a:latin typeface="Calibri"/>
                <a:cs typeface="Calibri"/>
              </a:rPr>
              <a:t> </a:t>
            </a:r>
            <a:r>
              <a:rPr sz="3200" spc="-20">
                <a:latin typeface="Calibri"/>
                <a:cs typeface="Calibri"/>
              </a:rPr>
              <a:t>comparative</a:t>
            </a:r>
            <a:r>
              <a:rPr sz="3200" spc="-55">
                <a:latin typeface="Calibri"/>
                <a:cs typeface="Calibri"/>
              </a:rPr>
              <a:t> </a:t>
            </a:r>
            <a:r>
              <a:rPr sz="3200" spc="-20">
                <a:latin typeface="Calibri"/>
                <a:cs typeface="Calibri"/>
              </a:rPr>
              <a:t>advantage</a:t>
            </a:r>
            <a:r>
              <a:rPr sz="3200" spc="-55">
                <a:latin typeface="Calibri"/>
                <a:cs typeface="Calibri"/>
              </a:rPr>
              <a:t> </a:t>
            </a:r>
            <a:r>
              <a:rPr sz="3200" spc="-25">
                <a:latin typeface="Calibri"/>
                <a:cs typeface="Calibri"/>
              </a:rPr>
              <a:t>in</a:t>
            </a:r>
            <a:endParaRPr sz="3200">
              <a:latin typeface="Calibri"/>
              <a:cs typeface="Calibri"/>
            </a:endParaRPr>
          </a:p>
          <a:p>
            <a:pPr marL="996315" indent="-478790">
              <a:spcBef>
                <a:spcPts val="1560"/>
              </a:spcBef>
              <a:buAutoNum type="arabicPeriod"/>
              <a:tabLst>
                <a:tab pos="996315" algn="l"/>
                <a:tab pos="7330440" algn="l"/>
              </a:tabLst>
            </a:pPr>
            <a:r>
              <a:rPr lang="en-CA" sz="3200">
                <a:latin typeface="Calibri"/>
                <a:cs typeface="Calibri"/>
              </a:rPr>
              <a:t>Determine</a:t>
            </a:r>
            <a:r>
              <a:rPr lang="en-CA" sz="3200" spc="-90">
                <a:latin typeface="Calibri"/>
                <a:cs typeface="Calibri"/>
              </a:rPr>
              <a:t> </a:t>
            </a:r>
            <a:r>
              <a:rPr lang="en-CA" sz="3200">
                <a:latin typeface="Calibri"/>
                <a:cs typeface="Calibri"/>
              </a:rPr>
              <a:t>the</a:t>
            </a:r>
            <a:r>
              <a:rPr lang="en-CA" sz="3200" spc="-70">
                <a:latin typeface="Calibri"/>
                <a:cs typeface="Calibri"/>
              </a:rPr>
              <a:t> </a:t>
            </a:r>
            <a:r>
              <a:rPr lang="en-CA" sz="3200" spc="-10">
                <a:latin typeface="Calibri"/>
                <a:cs typeface="Calibri"/>
              </a:rPr>
              <a:t>trading</a:t>
            </a:r>
            <a:r>
              <a:rPr lang="en-CA" sz="3200" spc="-65">
                <a:latin typeface="Calibri"/>
                <a:cs typeface="Calibri"/>
              </a:rPr>
              <a:t> </a:t>
            </a:r>
            <a:r>
              <a:rPr lang="en-CA" sz="3200">
                <a:latin typeface="Calibri"/>
                <a:cs typeface="Calibri"/>
              </a:rPr>
              <a:t>price:</a:t>
            </a:r>
            <a:r>
              <a:rPr lang="en-CA" sz="3200" spc="-70">
                <a:latin typeface="Calibri"/>
                <a:cs typeface="Calibri"/>
              </a:rPr>
              <a:t> </a:t>
            </a:r>
            <a:r>
              <a:rPr lang="en-CA" sz="3200">
                <a:latin typeface="Calibri"/>
                <a:cs typeface="Calibri"/>
              </a:rPr>
              <a:t>Seller’s</a:t>
            </a:r>
            <a:r>
              <a:rPr lang="en-CA" sz="3200" spc="-65">
                <a:latin typeface="Calibri"/>
                <a:cs typeface="Calibri"/>
              </a:rPr>
              <a:t> </a:t>
            </a:r>
            <a:r>
              <a:rPr lang="en-CA" sz="3200">
                <a:latin typeface="Calibri"/>
                <a:cs typeface="Calibri"/>
              </a:rPr>
              <a:t>OC</a:t>
            </a:r>
            <a:r>
              <a:rPr lang="en-CA" sz="3200" spc="-30">
                <a:latin typeface="Calibri"/>
                <a:cs typeface="Calibri"/>
              </a:rPr>
              <a:t> </a:t>
            </a:r>
            <a:r>
              <a:rPr lang="en-CA" sz="3200">
                <a:solidFill>
                  <a:srgbClr val="202124"/>
                </a:solidFill>
                <a:latin typeface="Arial MT"/>
                <a:cs typeface="Arial MT"/>
              </a:rPr>
              <a:t>≤</a:t>
            </a:r>
            <a:r>
              <a:rPr lang="en-CA" sz="3200" spc="-185">
                <a:solidFill>
                  <a:srgbClr val="202124"/>
                </a:solidFill>
                <a:latin typeface="Arial MT"/>
                <a:cs typeface="Arial MT"/>
              </a:rPr>
              <a:t> </a:t>
            </a:r>
            <a:r>
              <a:rPr lang="en-CA" sz="3200" spc="-50" err="1">
                <a:solidFill>
                  <a:srgbClr val="202124"/>
                </a:solidFill>
                <a:latin typeface="Calibri"/>
                <a:cs typeface="Calibri"/>
              </a:rPr>
              <a:t>P</a:t>
            </a:r>
            <a:r>
              <a:rPr lang="en-CA" sz="3200" spc="-50" baseline="-25000" err="1">
                <a:solidFill>
                  <a:srgbClr val="202124"/>
                </a:solidFill>
                <a:latin typeface="Calibri"/>
                <a:cs typeface="Calibri"/>
              </a:rPr>
              <a:t>good</a:t>
            </a:r>
            <a:r>
              <a:rPr lang="en-CA" sz="3200" spc="-50" baseline="-25000">
                <a:solidFill>
                  <a:srgbClr val="202124"/>
                </a:solidFill>
                <a:latin typeface="Calibri"/>
                <a:cs typeface="Calibri"/>
              </a:rPr>
              <a:t> </a:t>
            </a:r>
            <a:r>
              <a:rPr lang="en-CA" sz="3200">
                <a:solidFill>
                  <a:srgbClr val="202124"/>
                </a:solidFill>
                <a:latin typeface="Arial MT"/>
                <a:cs typeface="Arial MT"/>
              </a:rPr>
              <a:t>≤</a:t>
            </a:r>
            <a:r>
              <a:rPr lang="en-CA" sz="3200" spc="-185">
                <a:solidFill>
                  <a:srgbClr val="202124"/>
                </a:solidFill>
                <a:latin typeface="Arial MT"/>
                <a:cs typeface="Arial MT"/>
              </a:rPr>
              <a:t> </a:t>
            </a:r>
            <a:r>
              <a:rPr lang="en-CA" sz="3200">
                <a:solidFill>
                  <a:srgbClr val="202124"/>
                </a:solidFill>
                <a:latin typeface="Calibri"/>
                <a:cs typeface="Calibri"/>
              </a:rPr>
              <a:t>Buyer’s</a:t>
            </a:r>
            <a:r>
              <a:rPr lang="en-CA" sz="3200" spc="-70">
                <a:solidFill>
                  <a:srgbClr val="202124"/>
                </a:solidFill>
                <a:latin typeface="Calibri"/>
                <a:cs typeface="Calibri"/>
              </a:rPr>
              <a:t> </a:t>
            </a:r>
            <a:r>
              <a:rPr lang="en-CA" sz="3200" spc="-25">
                <a:solidFill>
                  <a:srgbClr val="202124"/>
                </a:solidFill>
                <a:latin typeface="Calibri"/>
                <a:cs typeface="Calibri"/>
              </a:rPr>
              <a:t>OC</a:t>
            </a:r>
            <a:endParaRPr lang="en-CA" sz="3200">
              <a:latin typeface="Calibri"/>
              <a:cs typeface="Calibri"/>
            </a:endParaRPr>
          </a:p>
          <a:p>
            <a:pPr marL="996315" indent="-478790">
              <a:spcBef>
                <a:spcPts val="765"/>
              </a:spcBef>
              <a:buAutoNum type="arabicPeriod" startAt="4"/>
              <a:tabLst>
                <a:tab pos="996315" algn="l"/>
              </a:tabLst>
            </a:pPr>
            <a:r>
              <a:rPr sz="3200">
                <a:solidFill>
                  <a:srgbClr val="202124"/>
                </a:solidFill>
                <a:latin typeface="Calibri"/>
                <a:cs typeface="Calibri"/>
              </a:rPr>
              <a:t>Gains</a:t>
            </a:r>
            <a:r>
              <a:rPr sz="3200" spc="-40">
                <a:solidFill>
                  <a:srgbClr val="202124"/>
                </a:solidFill>
                <a:latin typeface="Calibri"/>
                <a:cs typeface="Calibri"/>
              </a:rPr>
              <a:t> </a:t>
            </a:r>
            <a:r>
              <a:rPr sz="3200">
                <a:solidFill>
                  <a:srgbClr val="202124"/>
                </a:solidFill>
                <a:latin typeface="Calibri"/>
                <a:cs typeface="Calibri"/>
              </a:rPr>
              <a:t>from</a:t>
            </a:r>
            <a:r>
              <a:rPr sz="3200" spc="-35">
                <a:solidFill>
                  <a:srgbClr val="202124"/>
                </a:solidFill>
                <a:latin typeface="Calibri"/>
                <a:cs typeface="Calibri"/>
              </a:rPr>
              <a:t> </a:t>
            </a:r>
            <a:r>
              <a:rPr sz="3200">
                <a:solidFill>
                  <a:srgbClr val="202124"/>
                </a:solidFill>
                <a:latin typeface="Calibri"/>
                <a:cs typeface="Calibri"/>
              </a:rPr>
              <a:t>trade</a:t>
            </a:r>
            <a:r>
              <a:rPr sz="3200" spc="-40">
                <a:solidFill>
                  <a:srgbClr val="202124"/>
                </a:solidFill>
                <a:latin typeface="Calibri"/>
                <a:cs typeface="Calibri"/>
              </a:rPr>
              <a:t> </a:t>
            </a:r>
            <a:r>
              <a:rPr sz="3200">
                <a:solidFill>
                  <a:srgbClr val="202124"/>
                </a:solidFill>
                <a:latin typeface="Calibri"/>
                <a:cs typeface="Calibri"/>
              </a:rPr>
              <a:t>=</a:t>
            </a:r>
            <a:r>
              <a:rPr sz="3200" spc="-35">
                <a:solidFill>
                  <a:srgbClr val="202124"/>
                </a:solidFill>
                <a:latin typeface="Calibri"/>
                <a:cs typeface="Calibri"/>
              </a:rPr>
              <a:t> </a:t>
            </a:r>
            <a:r>
              <a:rPr sz="3200">
                <a:solidFill>
                  <a:srgbClr val="202124"/>
                </a:solidFill>
                <a:latin typeface="Calibri"/>
                <a:cs typeface="Calibri"/>
              </a:rPr>
              <a:t>#</a:t>
            </a:r>
            <a:r>
              <a:rPr sz="3200" spc="-40">
                <a:solidFill>
                  <a:srgbClr val="202124"/>
                </a:solidFill>
                <a:latin typeface="Calibri"/>
                <a:cs typeface="Calibri"/>
              </a:rPr>
              <a:t> </a:t>
            </a:r>
            <a:r>
              <a:rPr sz="3200">
                <a:solidFill>
                  <a:srgbClr val="202124"/>
                </a:solidFill>
                <a:latin typeface="Calibri"/>
                <a:cs typeface="Calibri"/>
              </a:rPr>
              <a:t>of</a:t>
            </a:r>
            <a:r>
              <a:rPr sz="3200" spc="-35">
                <a:solidFill>
                  <a:srgbClr val="202124"/>
                </a:solidFill>
                <a:latin typeface="Calibri"/>
                <a:cs typeface="Calibri"/>
              </a:rPr>
              <a:t> </a:t>
            </a:r>
            <a:r>
              <a:rPr sz="3200">
                <a:solidFill>
                  <a:srgbClr val="202124"/>
                </a:solidFill>
                <a:latin typeface="Calibri"/>
                <a:cs typeface="Calibri"/>
              </a:rPr>
              <a:t>goods</a:t>
            </a:r>
            <a:r>
              <a:rPr sz="3200" baseline="-32679">
                <a:solidFill>
                  <a:srgbClr val="202124"/>
                </a:solidFill>
                <a:latin typeface="Calibri"/>
                <a:cs typeface="Calibri"/>
              </a:rPr>
              <a:t>before</a:t>
            </a:r>
            <a:r>
              <a:rPr sz="3200" spc="-30" baseline="-32679">
                <a:solidFill>
                  <a:srgbClr val="202124"/>
                </a:solidFill>
                <a:latin typeface="Calibri"/>
                <a:cs typeface="Calibri"/>
              </a:rPr>
              <a:t> </a:t>
            </a:r>
            <a:r>
              <a:rPr sz="3200" baseline="-32679">
                <a:solidFill>
                  <a:srgbClr val="202124"/>
                </a:solidFill>
                <a:latin typeface="Calibri"/>
                <a:cs typeface="Calibri"/>
              </a:rPr>
              <a:t>trade</a:t>
            </a:r>
            <a:r>
              <a:rPr sz="3200" spc="-89" baseline="-32679">
                <a:solidFill>
                  <a:srgbClr val="202124"/>
                </a:solidFill>
                <a:latin typeface="Calibri"/>
                <a:cs typeface="Calibri"/>
              </a:rPr>
              <a:t> </a:t>
            </a:r>
            <a:r>
              <a:rPr sz="3200">
                <a:solidFill>
                  <a:srgbClr val="202124"/>
                </a:solidFill>
                <a:latin typeface="Calibri"/>
                <a:cs typeface="Calibri"/>
              </a:rPr>
              <a:t>–</a:t>
            </a:r>
            <a:r>
              <a:rPr sz="3200" spc="-40">
                <a:solidFill>
                  <a:srgbClr val="202124"/>
                </a:solidFill>
                <a:latin typeface="Calibri"/>
                <a:cs typeface="Calibri"/>
              </a:rPr>
              <a:t> </a:t>
            </a:r>
            <a:r>
              <a:rPr sz="3200">
                <a:solidFill>
                  <a:srgbClr val="202124"/>
                </a:solidFill>
                <a:latin typeface="Calibri"/>
                <a:cs typeface="Calibri"/>
              </a:rPr>
              <a:t>#</a:t>
            </a:r>
            <a:r>
              <a:rPr sz="3200" spc="-35">
                <a:solidFill>
                  <a:srgbClr val="202124"/>
                </a:solidFill>
                <a:latin typeface="Calibri"/>
                <a:cs typeface="Calibri"/>
              </a:rPr>
              <a:t> </a:t>
            </a:r>
            <a:r>
              <a:rPr sz="3200">
                <a:solidFill>
                  <a:srgbClr val="202124"/>
                </a:solidFill>
                <a:latin typeface="Calibri"/>
                <a:cs typeface="Calibri"/>
              </a:rPr>
              <a:t>of</a:t>
            </a:r>
            <a:r>
              <a:rPr sz="3200" spc="-40">
                <a:solidFill>
                  <a:srgbClr val="202124"/>
                </a:solidFill>
                <a:latin typeface="Calibri"/>
                <a:cs typeface="Calibri"/>
              </a:rPr>
              <a:t> </a:t>
            </a:r>
            <a:r>
              <a:rPr sz="3200">
                <a:solidFill>
                  <a:srgbClr val="202124"/>
                </a:solidFill>
                <a:latin typeface="Calibri"/>
                <a:cs typeface="Calibri"/>
              </a:rPr>
              <a:t>goods</a:t>
            </a:r>
            <a:r>
              <a:rPr sz="3200" baseline="-32679">
                <a:solidFill>
                  <a:srgbClr val="202124"/>
                </a:solidFill>
                <a:latin typeface="Calibri"/>
                <a:cs typeface="Calibri"/>
              </a:rPr>
              <a:t>after</a:t>
            </a:r>
            <a:r>
              <a:rPr sz="3200" spc="-22" baseline="-32679">
                <a:solidFill>
                  <a:srgbClr val="202124"/>
                </a:solidFill>
                <a:latin typeface="Calibri"/>
                <a:cs typeface="Calibri"/>
              </a:rPr>
              <a:t> </a:t>
            </a:r>
            <a:r>
              <a:rPr sz="3200" spc="-15" baseline="-32679">
                <a:solidFill>
                  <a:srgbClr val="202124"/>
                </a:solidFill>
                <a:latin typeface="Calibri"/>
                <a:cs typeface="Calibri"/>
              </a:rPr>
              <a:t>trade</a:t>
            </a:r>
            <a:endParaRPr sz="3200" baseline="-32679">
              <a:latin typeface="Calibri"/>
              <a:cs typeface="Calibri"/>
            </a:endParaRPr>
          </a:p>
        </p:txBody>
      </p:sp>
      <p:sp>
        <p:nvSpPr>
          <p:cNvPr id="3" name="object 3"/>
          <p:cNvSpPr txBox="1">
            <a:spLocks noGrp="1"/>
          </p:cNvSpPr>
          <p:nvPr>
            <p:ph type="title"/>
          </p:nvPr>
        </p:nvSpPr>
        <p:spPr>
          <a:prstGeom prst="rect">
            <a:avLst/>
          </a:prstGeom>
        </p:spPr>
        <p:txBody>
          <a:bodyPr vert="horz" wrap="square" lIns="0" tIns="385292" rIns="0" bIns="0" rtlCol="0">
            <a:spAutoFit/>
          </a:bodyPr>
          <a:lstStyle/>
          <a:p>
            <a:pPr marL="165100">
              <a:lnSpc>
                <a:spcPct val="100000"/>
              </a:lnSpc>
              <a:spcBef>
                <a:spcPts val="100"/>
              </a:spcBef>
            </a:pPr>
            <a:r>
              <a:rPr sz="4200"/>
              <a:t>2.</a:t>
            </a:r>
            <a:r>
              <a:rPr sz="4200" spc="-90"/>
              <a:t> </a:t>
            </a:r>
            <a:r>
              <a:rPr sz="4200"/>
              <a:t>Gains</a:t>
            </a:r>
            <a:r>
              <a:rPr sz="4200" spc="-85"/>
              <a:t> </a:t>
            </a:r>
            <a:r>
              <a:rPr sz="4200"/>
              <a:t>From</a:t>
            </a:r>
            <a:r>
              <a:rPr sz="4200" spc="-95"/>
              <a:t> </a:t>
            </a:r>
            <a:r>
              <a:rPr sz="4200" spc="-20"/>
              <a:t>Trade</a:t>
            </a:r>
            <a:endParaRPr sz="420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908249" y="3850395"/>
            <a:ext cx="6854234" cy="5125192"/>
          </a:xfrm>
          <a:prstGeom prst="rect">
            <a:avLst/>
          </a:prstGeom>
        </p:spPr>
      </p:pic>
      <p:pic>
        <p:nvPicPr>
          <p:cNvPr id="3" name="object 3"/>
          <p:cNvPicPr/>
          <p:nvPr/>
        </p:nvPicPr>
        <p:blipFill>
          <a:blip r:embed="rId3" cstate="print"/>
          <a:stretch>
            <a:fillRect/>
          </a:stretch>
        </p:blipFill>
        <p:spPr>
          <a:xfrm>
            <a:off x="15845980" y="0"/>
            <a:ext cx="2442019" cy="2391833"/>
          </a:xfrm>
          <a:prstGeom prst="rect">
            <a:avLst/>
          </a:prstGeom>
        </p:spPr>
      </p:pic>
      <p:grpSp>
        <p:nvGrpSpPr>
          <p:cNvPr id="4" name="object 4"/>
          <p:cNvGrpSpPr/>
          <p:nvPr/>
        </p:nvGrpSpPr>
        <p:grpSpPr>
          <a:xfrm>
            <a:off x="0" y="8987969"/>
            <a:ext cx="18288635" cy="1299210"/>
            <a:chOff x="0" y="8987969"/>
            <a:chExt cx="18288635" cy="1299210"/>
          </a:xfrm>
        </p:grpSpPr>
        <p:sp>
          <p:nvSpPr>
            <p:cNvPr id="5" name="object 5"/>
            <p:cNvSpPr/>
            <p:nvPr/>
          </p:nvSpPr>
          <p:spPr>
            <a:xfrm>
              <a:off x="0" y="8987969"/>
              <a:ext cx="18288635" cy="1299210"/>
            </a:xfrm>
            <a:custGeom>
              <a:avLst/>
              <a:gdLst/>
              <a:ahLst/>
              <a:cxnLst/>
              <a:rect l="l" t="t" r="r" b="b"/>
              <a:pathLst>
                <a:path w="18288635" h="1299209">
                  <a:moveTo>
                    <a:pt x="18288118" y="1299037"/>
                  </a:moveTo>
                  <a:lnTo>
                    <a:pt x="0" y="1299037"/>
                  </a:lnTo>
                  <a:lnTo>
                    <a:pt x="0" y="0"/>
                  </a:lnTo>
                  <a:lnTo>
                    <a:pt x="18288118" y="0"/>
                  </a:lnTo>
                  <a:lnTo>
                    <a:pt x="18288118" y="1299037"/>
                  </a:lnTo>
                  <a:close/>
                </a:path>
              </a:pathLst>
            </a:custGeom>
            <a:solidFill>
              <a:srgbClr val="FDC099"/>
            </a:solidFill>
          </p:spPr>
          <p:txBody>
            <a:bodyPr wrap="square" lIns="0" tIns="0" rIns="0" bIns="0" rtlCol="0"/>
            <a:lstStyle/>
            <a:p>
              <a:endParaRPr/>
            </a:p>
          </p:txBody>
        </p:sp>
        <p:pic>
          <p:nvPicPr>
            <p:cNvPr id="6" name="object 6"/>
            <p:cNvPicPr/>
            <p:nvPr/>
          </p:nvPicPr>
          <p:blipFill>
            <a:blip r:embed="rId4" cstate="print"/>
            <a:stretch>
              <a:fillRect/>
            </a:stretch>
          </p:blipFill>
          <p:spPr>
            <a:xfrm>
              <a:off x="107744" y="9061043"/>
              <a:ext cx="1716190" cy="1175658"/>
            </a:xfrm>
            <a:prstGeom prst="rect">
              <a:avLst/>
            </a:prstGeom>
          </p:spPr>
        </p:pic>
      </p:grpSp>
      <p:pic>
        <p:nvPicPr>
          <p:cNvPr id="7" name="object 7"/>
          <p:cNvPicPr/>
          <p:nvPr/>
        </p:nvPicPr>
        <p:blipFill>
          <a:blip r:embed="rId5" cstate="print"/>
          <a:stretch>
            <a:fillRect/>
          </a:stretch>
        </p:blipFill>
        <p:spPr>
          <a:xfrm>
            <a:off x="1581525" y="3816836"/>
            <a:ext cx="6273467" cy="5107650"/>
          </a:xfrm>
          <a:prstGeom prst="rect">
            <a:avLst/>
          </a:prstGeom>
        </p:spPr>
      </p:pic>
      <p:pic>
        <p:nvPicPr>
          <p:cNvPr id="8" name="object 8"/>
          <p:cNvPicPr/>
          <p:nvPr/>
        </p:nvPicPr>
        <p:blipFill>
          <a:blip r:embed="rId6" cstate="print"/>
          <a:stretch>
            <a:fillRect/>
          </a:stretch>
        </p:blipFill>
        <p:spPr>
          <a:xfrm>
            <a:off x="15845978" y="7130809"/>
            <a:ext cx="2442021" cy="3156189"/>
          </a:xfrm>
          <a:prstGeom prst="rect">
            <a:avLst/>
          </a:prstGeom>
        </p:spPr>
      </p:pic>
      <p:sp>
        <p:nvSpPr>
          <p:cNvPr id="9" name="object 9"/>
          <p:cNvSpPr txBox="1">
            <a:spLocks noGrp="1"/>
          </p:cNvSpPr>
          <p:nvPr>
            <p:ph type="title"/>
          </p:nvPr>
        </p:nvSpPr>
        <p:spPr>
          <a:prstGeom prst="rect">
            <a:avLst/>
          </a:prstGeom>
        </p:spPr>
        <p:txBody>
          <a:bodyPr vert="horz" wrap="square" lIns="0" tIns="385292" rIns="0" bIns="0" rtlCol="0">
            <a:spAutoFit/>
          </a:bodyPr>
          <a:lstStyle/>
          <a:p>
            <a:pPr marL="165100">
              <a:lnSpc>
                <a:spcPct val="100000"/>
              </a:lnSpc>
              <a:spcBef>
                <a:spcPts val="100"/>
              </a:spcBef>
            </a:pPr>
            <a:r>
              <a:rPr sz="4200"/>
              <a:t>6.</a:t>
            </a:r>
            <a:r>
              <a:rPr sz="4200" spc="-95"/>
              <a:t> </a:t>
            </a:r>
            <a:r>
              <a:rPr sz="4200"/>
              <a:t>Global</a:t>
            </a:r>
            <a:r>
              <a:rPr sz="4200" spc="-95"/>
              <a:t> </a:t>
            </a:r>
            <a:r>
              <a:rPr sz="4200"/>
              <a:t>Market</a:t>
            </a:r>
            <a:r>
              <a:rPr sz="4200" spc="-95"/>
              <a:t> </a:t>
            </a:r>
            <a:r>
              <a:rPr sz="4200"/>
              <a:t>in</a:t>
            </a:r>
            <a:r>
              <a:rPr sz="4200" spc="-95"/>
              <a:t> </a:t>
            </a:r>
            <a:r>
              <a:rPr sz="4200"/>
              <a:t>Action</a:t>
            </a:r>
            <a:r>
              <a:rPr sz="4200" spc="-95"/>
              <a:t> </a:t>
            </a:r>
            <a:r>
              <a:rPr sz="4200"/>
              <a:t>-</a:t>
            </a:r>
            <a:r>
              <a:rPr sz="4200" spc="-95"/>
              <a:t> </a:t>
            </a:r>
            <a:r>
              <a:rPr sz="4200" spc="-30"/>
              <a:t>Tariffs</a:t>
            </a:r>
            <a:r>
              <a:rPr sz="4200" spc="-95"/>
              <a:t> </a:t>
            </a:r>
            <a:r>
              <a:rPr sz="4200"/>
              <a:t>on</a:t>
            </a:r>
            <a:r>
              <a:rPr sz="4200" spc="-95"/>
              <a:t> </a:t>
            </a:r>
            <a:r>
              <a:rPr sz="4200" spc="-10"/>
              <a:t>Imports</a:t>
            </a:r>
            <a:endParaRPr sz="4200"/>
          </a:p>
        </p:txBody>
      </p:sp>
      <p:sp>
        <p:nvSpPr>
          <p:cNvPr id="10" name="object 10"/>
          <p:cNvSpPr txBox="1"/>
          <p:nvPr/>
        </p:nvSpPr>
        <p:spPr>
          <a:xfrm>
            <a:off x="1264733" y="1722674"/>
            <a:ext cx="15408275" cy="1739900"/>
          </a:xfrm>
          <a:prstGeom prst="rect">
            <a:avLst/>
          </a:prstGeom>
        </p:spPr>
        <p:txBody>
          <a:bodyPr vert="horz" wrap="square" lIns="0" tIns="203200" rIns="0" bIns="0" rtlCol="0">
            <a:spAutoFit/>
          </a:bodyPr>
          <a:lstStyle/>
          <a:p>
            <a:pPr marL="432434" indent="-419734">
              <a:lnSpc>
                <a:spcPct val="100000"/>
              </a:lnSpc>
              <a:spcBef>
                <a:spcPts val="1600"/>
              </a:spcBef>
              <a:buFont typeface="Arial MT"/>
              <a:buChar char="●"/>
              <a:tabLst>
                <a:tab pos="432434" algn="l"/>
              </a:tabLst>
            </a:pPr>
            <a:r>
              <a:rPr sz="2500">
                <a:latin typeface="Calibri"/>
                <a:cs typeface="Calibri"/>
              </a:rPr>
              <a:t>Eg.</a:t>
            </a:r>
            <a:r>
              <a:rPr sz="2500" spc="-85">
                <a:latin typeface="Calibri"/>
                <a:cs typeface="Calibri"/>
              </a:rPr>
              <a:t> </a:t>
            </a:r>
            <a:r>
              <a:rPr sz="2500">
                <a:latin typeface="Calibri"/>
                <a:cs typeface="Calibri"/>
              </a:rPr>
              <a:t>Consider</a:t>
            </a:r>
            <a:r>
              <a:rPr sz="2500" spc="-80">
                <a:latin typeface="Calibri"/>
                <a:cs typeface="Calibri"/>
              </a:rPr>
              <a:t> </a:t>
            </a:r>
            <a:r>
              <a:rPr sz="2500">
                <a:latin typeface="Calibri"/>
                <a:cs typeface="Calibri"/>
              </a:rPr>
              <a:t>the</a:t>
            </a:r>
            <a:r>
              <a:rPr sz="2500" spc="-80">
                <a:latin typeface="Calibri"/>
                <a:cs typeface="Calibri"/>
              </a:rPr>
              <a:t> </a:t>
            </a:r>
            <a:r>
              <a:rPr sz="2500">
                <a:latin typeface="Calibri"/>
                <a:cs typeface="Calibri"/>
              </a:rPr>
              <a:t>Canadian</a:t>
            </a:r>
            <a:r>
              <a:rPr sz="2500" spc="-85">
                <a:latin typeface="Calibri"/>
                <a:cs typeface="Calibri"/>
              </a:rPr>
              <a:t> </a:t>
            </a:r>
            <a:r>
              <a:rPr sz="2500">
                <a:latin typeface="Calibri"/>
                <a:cs typeface="Calibri"/>
              </a:rPr>
              <a:t>domestic</a:t>
            </a:r>
            <a:r>
              <a:rPr sz="2500" spc="-80">
                <a:latin typeface="Calibri"/>
                <a:cs typeface="Calibri"/>
              </a:rPr>
              <a:t> </a:t>
            </a:r>
            <a:r>
              <a:rPr sz="2500">
                <a:latin typeface="Calibri"/>
                <a:cs typeface="Calibri"/>
              </a:rPr>
              <a:t>jeans</a:t>
            </a:r>
            <a:r>
              <a:rPr sz="2500" spc="-80">
                <a:latin typeface="Calibri"/>
                <a:cs typeface="Calibri"/>
              </a:rPr>
              <a:t> </a:t>
            </a:r>
            <a:r>
              <a:rPr sz="2500" spc="-20">
                <a:latin typeface="Calibri"/>
                <a:cs typeface="Calibri"/>
              </a:rPr>
              <a:t>market</a:t>
            </a:r>
            <a:r>
              <a:rPr sz="2500" spc="-80">
                <a:latin typeface="Calibri"/>
                <a:cs typeface="Calibri"/>
              </a:rPr>
              <a:t> </a:t>
            </a:r>
            <a:r>
              <a:rPr sz="2500" spc="-10">
                <a:latin typeface="Calibri"/>
                <a:cs typeface="Calibri"/>
              </a:rPr>
              <a:t>again:</a:t>
            </a:r>
            <a:endParaRPr sz="2500">
              <a:latin typeface="Calibri"/>
              <a:cs typeface="Calibri"/>
            </a:endParaRPr>
          </a:p>
          <a:p>
            <a:pPr marL="889635" marR="5080" lvl="1" indent="-420370">
              <a:lnSpc>
                <a:spcPct val="150000"/>
              </a:lnSpc>
              <a:buFont typeface="Arial MT"/>
              <a:buChar char="○"/>
              <a:tabLst>
                <a:tab pos="889635" algn="l"/>
              </a:tabLst>
            </a:pPr>
            <a:r>
              <a:rPr sz="2500" spc="-10">
                <a:latin typeface="Calibri"/>
                <a:cs typeface="Calibri"/>
              </a:rPr>
              <a:t>government</a:t>
            </a:r>
            <a:r>
              <a:rPr sz="2500" spc="-60">
                <a:latin typeface="Calibri"/>
                <a:cs typeface="Calibri"/>
              </a:rPr>
              <a:t> </a:t>
            </a:r>
            <a:r>
              <a:rPr sz="2500">
                <a:latin typeface="Calibri"/>
                <a:cs typeface="Calibri"/>
              </a:rPr>
              <a:t>decides</a:t>
            </a:r>
            <a:r>
              <a:rPr sz="2500" spc="-55">
                <a:latin typeface="Calibri"/>
                <a:cs typeface="Calibri"/>
              </a:rPr>
              <a:t> </a:t>
            </a:r>
            <a:r>
              <a:rPr sz="2500">
                <a:latin typeface="Calibri"/>
                <a:cs typeface="Calibri"/>
              </a:rPr>
              <a:t>to</a:t>
            </a:r>
            <a:r>
              <a:rPr sz="2500" spc="-55">
                <a:latin typeface="Calibri"/>
                <a:cs typeface="Calibri"/>
              </a:rPr>
              <a:t> </a:t>
            </a:r>
            <a:r>
              <a:rPr sz="2500">
                <a:latin typeface="Calibri"/>
                <a:cs typeface="Calibri"/>
              </a:rPr>
              <a:t>impose</a:t>
            </a:r>
            <a:r>
              <a:rPr sz="2500" spc="-55">
                <a:latin typeface="Calibri"/>
                <a:cs typeface="Calibri"/>
              </a:rPr>
              <a:t> </a:t>
            </a:r>
            <a:r>
              <a:rPr sz="2500">
                <a:latin typeface="Calibri"/>
                <a:cs typeface="Calibri"/>
              </a:rPr>
              <a:t>a</a:t>
            </a:r>
            <a:r>
              <a:rPr sz="2500" spc="-55">
                <a:latin typeface="Calibri"/>
                <a:cs typeface="Calibri"/>
              </a:rPr>
              <a:t> </a:t>
            </a:r>
            <a:r>
              <a:rPr sz="2500">
                <a:latin typeface="Calibri"/>
                <a:cs typeface="Calibri"/>
              </a:rPr>
              <a:t>$2</a:t>
            </a:r>
            <a:r>
              <a:rPr sz="2500" spc="-55">
                <a:latin typeface="Calibri"/>
                <a:cs typeface="Calibri"/>
              </a:rPr>
              <a:t> </a:t>
            </a:r>
            <a:r>
              <a:rPr sz="2500">
                <a:latin typeface="Calibri"/>
                <a:cs typeface="Calibri"/>
              </a:rPr>
              <a:t>tariff/</a:t>
            </a:r>
            <a:r>
              <a:rPr sz="2500" spc="-55">
                <a:latin typeface="Calibri"/>
                <a:cs typeface="Calibri"/>
              </a:rPr>
              <a:t> </a:t>
            </a:r>
            <a:r>
              <a:rPr sz="2500">
                <a:latin typeface="Calibri"/>
                <a:cs typeface="Calibri"/>
              </a:rPr>
              <a:t>pair</a:t>
            </a:r>
            <a:r>
              <a:rPr sz="2500" spc="-55">
                <a:latin typeface="Calibri"/>
                <a:cs typeface="Calibri"/>
              </a:rPr>
              <a:t> </a:t>
            </a:r>
            <a:r>
              <a:rPr sz="2500">
                <a:latin typeface="Calibri"/>
                <a:cs typeface="Calibri"/>
              </a:rPr>
              <a:t>of</a:t>
            </a:r>
            <a:r>
              <a:rPr sz="2500" spc="-55">
                <a:latin typeface="Calibri"/>
                <a:cs typeface="Calibri"/>
              </a:rPr>
              <a:t> </a:t>
            </a:r>
            <a:r>
              <a:rPr sz="2500">
                <a:latin typeface="Calibri"/>
                <a:cs typeface="Calibri"/>
              </a:rPr>
              <a:t>jeans</a:t>
            </a:r>
            <a:r>
              <a:rPr sz="2500" spc="-55">
                <a:latin typeface="Calibri"/>
                <a:cs typeface="Calibri"/>
              </a:rPr>
              <a:t> </a:t>
            </a:r>
            <a:r>
              <a:rPr sz="2500">
                <a:latin typeface="Calibri"/>
                <a:cs typeface="Calibri"/>
              </a:rPr>
              <a:t>&gt;</a:t>
            </a:r>
            <a:r>
              <a:rPr sz="2500" spc="-55">
                <a:latin typeface="Calibri"/>
                <a:cs typeface="Calibri"/>
              </a:rPr>
              <a:t> </a:t>
            </a:r>
            <a:r>
              <a:rPr sz="2500">
                <a:latin typeface="Calibri"/>
                <a:cs typeface="Calibri"/>
              </a:rPr>
              <a:t>Pw</a:t>
            </a:r>
            <a:r>
              <a:rPr sz="2500" spc="-55">
                <a:latin typeface="Calibri"/>
                <a:cs typeface="Calibri"/>
              </a:rPr>
              <a:t> </a:t>
            </a:r>
            <a:r>
              <a:rPr sz="2500" spc="-10">
                <a:latin typeface="Calibri"/>
                <a:cs typeface="Calibri"/>
              </a:rPr>
              <a:t>increases</a:t>
            </a:r>
            <a:r>
              <a:rPr sz="2500" spc="-55">
                <a:latin typeface="Calibri"/>
                <a:cs typeface="Calibri"/>
              </a:rPr>
              <a:t> </a:t>
            </a:r>
            <a:r>
              <a:rPr sz="2500">
                <a:latin typeface="Calibri"/>
                <a:cs typeface="Calibri"/>
              </a:rPr>
              <a:t>by</a:t>
            </a:r>
            <a:r>
              <a:rPr sz="2500" spc="-60">
                <a:latin typeface="Calibri"/>
                <a:cs typeface="Calibri"/>
              </a:rPr>
              <a:t> </a:t>
            </a:r>
            <a:r>
              <a:rPr sz="2500">
                <a:latin typeface="Calibri"/>
                <a:cs typeface="Calibri"/>
              </a:rPr>
              <a:t>$2</a:t>
            </a:r>
            <a:r>
              <a:rPr sz="2500" spc="-55">
                <a:latin typeface="Calibri"/>
                <a:cs typeface="Calibri"/>
              </a:rPr>
              <a:t> </a:t>
            </a:r>
            <a:r>
              <a:rPr sz="2500">
                <a:latin typeface="Calibri"/>
                <a:cs typeface="Calibri"/>
              </a:rPr>
              <a:t>&gt;</a:t>
            </a:r>
            <a:r>
              <a:rPr sz="2500" spc="-55">
                <a:latin typeface="Calibri"/>
                <a:cs typeface="Calibri"/>
              </a:rPr>
              <a:t> </a:t>
            </a:r>
            <a:r>
              <a:rPr sz="2500" spc="-10">
                <a:latin typeface="Calibri"/>
                <a:cs typeface="Calibri"/>
              </a:rPr>
              <a:t>Canadians</a:t>
            </a:r>
            <a:r>
              <a:rPr sz="2500" spc="-55">
                <a:latin typeface="Calibri"/>
                <a:cs typeface="Calibri"/>
              </a:rPr>
              <a:t> </a:t>
            </a:r>
            <a:r>
              <a:rPr sz="2500">
                <a:latin typeface="Calibri"/>
                <a:cs typeface="Calibri"/>
              </a:rPr>
              <a:t>import</a:t>
            </a:r>
            <a:r>
              <a:rPr sz="2500" spc="-55">
                <a:latin typeface="Calibri"/>
                <a:cs typeface="Calibri"/>
              </a:rPr>
              <a:t> </a:t>
            </a:r>
            <a:r>
              <a:rPr sz="2500">
                <a:latin typeface="Calibri"/>
                <a:cs typeface="Calibri"/>
              </a:rPr>
              <a:t>less</a:t>
            </a:r>
            <a:r>
              <a:rPr sz="2500" spc="-55">
                <a:latin typeface="Calibri"/>
                <a:cs typeface="Calibri"/>
              </a:rPr>
              <a:t> </a:t>
            </a:r>
            <a:r>
              <a:rPr sz="2500">
                <a:latin typeface="Calibri"/>
                <a:cs typeface="Calibri"/>
              </a:rPr>
              <a:t>because</a:t>
            </a:r>
            <a:r>
              <a:rPr sz="2500" spc="-55">
                <a:latin typeface="Calibri"/>
                <a:cs typeface="Calibri"/>
              </a:rPr>
              <a:t> </a:t>
            </a:r>
            <a:r>
              <a:rPr sz="2500" spc="-20">
                <a:latin typeface="Calibri"/>
                <a:cs typeface="Calibri"/>
              </a:rPr>
              <a:t>it’s </a:t>
            </a:r>
            <a:r>
              <a:rPr sz="2500">
                <a:latin typeface="Calibri"/>
                <a:cs typeface="Calibri"/>
              </a:rPr>
              <a:t>more</a:t>
            </a:r>
            <a:r>
              <a:rPr sz="2500" spc="-90">
                <a:latin typeface="Calibri"/>
                <a:cs typeface="Calibri"/>
              </a:rPr>
              <a:t> </a:t>
            </a:r>
            <a:r>
              <a:rPr sz="2500" spc="-10">
                <a:latin typeface="Calibri"/>
                <a:cs typeface="Calibri"/>
              </a:rPr>
              <a:t>expensive</a:t>
            </a:r>
            <a:r>
              <a:rPr sz="2500" spc="-90">
                <a:latin typeface="Calibri"/>
                <a:cs typeface="Calibri"/>
              </a:rPr>
              <a:t> </a:t>
            </a:r>
            <a:r>
              <a:rPr sz="2500">
                <a:latin typeface="Calibri"/>
                <a:cs typeface="Calibri"/>
              </a:rPr>
              <a:t>to</a:t>
            </a:r>
            <a:r>
              <a:rPr sz="2500" spc="-85">
                <a:latin typeface="Calibri"/>
                <a:cs typeface="Calibri"/>
              </a:rPr>
              <a:t> </a:t>
            </a:r>
            <a:r>
              <a:rPr sz="2500">
                <a:latin typeface="Calibri"/>
                <a:cs typeface="Calibri"/>
              </a:rPr>
              <a:t>import</a:t>
            </a:r>
            <a:r>
              <a:rPr sz="2500" spc="-90">
                <a:latin typeface="Calibri"/>
                <a:cs typeface="Calibri"/>
              </a:rPr>
              <a:t> </a:t>
            </a:r>
            <a:r>
              <a:rPr sz="2500" spc="-25">
                <a:latin typeface="Calibri"/>
                <a:cs typeface="Calibri"/>
              </a:rPr>
              <a:t>now</a:t>
            </a:r>
            <a:endParaRPr sz="2500">
              <a:latin typeface="Calibri"/>
              <a:cs typeface="Calibri"/>
            </a:endParaRPr>
          </a:p>
        </p:txBody>
      </p:sp>
      <p:sp>
        <p:nvSpPr>
          <p:cNvPr id="11" name="object 11"/>
          <p:cNvSpPr/>
          <p:nvPr/>
        </p:nvSpPr>
        <p:spPr>
          <a:xfrm>
            <a:off x="8190524" y="6218375"/>
            <a:ext cx="1243965" cy="461009"/>
          </a:xfrm>
          <a:custGeom>
            <a:avLst/>
            <a:gdLst/>
            <a:ahLst/>
            <a:cxnLst/>
            <a:rect l="l" t="t" r="r" b="b"/>
            <a:pathLst>
              <a:path w="1243965" h="461009">
                <a:moveTo>
                  <a:pt x="1013399" y="460799"/>
                </a:moveTo>
                <a:lnTo>
                  <a:pt x="1013399" y="345599"/>
                </a:lnTo>
                <a:lnTo>
                  <a:pt x="0" y="345599"/>
                </a:lnTo>
                <a:lnTo>
                  <a:pt x="0" y="115199"/>
                </a:lnTo>
                <a:lnTo>
                  <a:pt x="1013399" y="115199"/>
                </a:lnTo>
                <a:lnTo>
                  <a:pt x="1013399" y="0"/>
                </a:lnTo>
                <a:lnTo>
                  <a:pt x="1243799" y="230399"/>
                </a:lnTo>
                <a:lnTo>
                  <a:pt x="1013399" y="460799"/>
                </a:lnTo>
                <a:close/>
              </a:path>
            </a:pathLst>
          </a:custGeom>
          <a:solidFill>
            <a:srgbClr val="FDC099"/>
          </a:solidFill>
        </p:spPr>
        <p:txBody>
          <a:bodyPr wrap="square" lIns="0" tIns="0" rIns="0" bIns="0" rtlCol="0"/>
          <a:lstStyle/>
          <a:p>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object 2"/>
          <p:cNvGrpSpPr/>
          <p:nvPr/>
        </p:nvGrpSpPr>
        <p:grpSpPr>
          <a:xfrm>
            <a:off x="0" y="2713150"/>
            <a:ext cx="18288635" cy="7574280"/>
            <a:chOff x="0" y="2713150"/>
            <a:chExt cx="18288635" cy="7574280"/>
          </a:xfrm>
        </p:grpSpPr>
        <p:pic>
          <p:nvPicPr>
            <p:cNvPr id="3" name="object 3"/>
            <p:cNvPicPr/>
            <p:nvPr/>
          </p:nvPicPr>
          <p:blipFill>
            <a:blip r:embed="rId2" cstate="print"/>
            <a:stretch>
              <a:fillRect/>
            </a:stretch>
          </p:blipFill>
          <p:spPr>
            <a:xfrm>
              <a:off x="10394075" y="2713150"/>
              <a:ext cx="6651523" cy="5017249"/>
            </a:xfrm>
            <a:prstGeom prst="rect">
              <a:avLst/>
            </a:prstGeom>
          </p:spPr>
        </p:pic>
        <p:pic>
          <p:nvPicPr>
            <p:cNvPr id="4" name="object 4"/>
            <p:cNvPicPr/>
            <p:nvPr/>
          </p:nvPicPr>
          <p:blipFill>
            <a:blip r:embed="rId3" cstate="print"/>
            <a:stretch>
              <a:fillRect/>
            </a:stretch>
          </p:blipFill>
          <p:spPr>
            <a:xfrm>
              <a:off x="9934250" y="2741449"/>
              <a:ext cx="7324550" cy="5294525"/>
            </a:xfrm>
            <a:prstGeom prst="rect">
              <a:avLst/>
            </a:prstGeom>
          </p:spPr>
        </p:pic>
      </p:grpSp>
      <p:sp>
        <p:nvSpPr>
          <p:cNvPr id="5" name="object 5"/>
          <p:cNvSpPr txBox="1">
            <a:spLocks noGrp="1"/>
          </p:cNvSpPr>
          <p:nvPr>
            <p:ph type="title"/>
          </p:nvPr>
        </p:nvSpPr>
        <p:spPr>
          <a:prstGeom prst="rect">
            <a:avLst/>
          </a:prstGeom>
        </p:spPr>
        <p:txBody>
          <a:bodyPr vert="horz" wrap="square" lIns="0" tIns="385292" rIns="0" bIns="0" rtlCol="0">
            <a:spAutoFit/>
          </a:bodyPr>
          <a:lstStyle/>
          <a:p>
            <a:pPr marL="165100">
              <a:lnSpc>
                <a:spcPct val="100000"/>
              </a:lnSpc>
              <a:spcBef>
                <a:spcPts val="100"/>
              </a:spcBef>
            </a:pPr>
            <a:r>
              <a:rPr sz="4200"/>
              <a:t>6.</a:t>
            </a:r>
            <a:r>
              <a:rPr sz="4200" spc="-95"/>
              <a:t> </a:t>
            </a:r>
            <a:r>
              <a:rPr sz="4200"/>
              <a:t>Global</a:t>
            </a:r>
            <a:r>
              <a:rPr sz="4200" spc="-95"/>
              <a:t> </a:t>
            </a:r>
            <a:r>
              <a:rPr sz="4200"/>
              <a:t>Market</a:t>
            </a:r>
            <a:r>
              <a:rPr sz="4200" spc="-95"/>
              <a:t> </a:t>
            </a:r>
            <a:r>
              <a:rPr sz="4200"/>
              <a:t>in</a:t>
            </a:r>
            <a:r>
              <a:rPr sz="4200" spc="-95"/>
              <a:t> </a:t>
            </a:r>
            <a:r>
              <a:rPr sz="4200"/>
              <a:t>Action</a:t>
            </a:r>
            <a:r>
              <a:rPr sz="4200" spc="-95"/>
              <a:t> </a:t>
            </a:r>
            <a:r>
              <a:rPr sz="4200"/>
              <a:t>-</a:t>
            </a:r>
            <a:r>
              <a:rPr sz="4200" spc="-95"/>
              <a:t> </a:t>
            </a:r>
            <a:r>
              <a:rPr sz="4200" spc="-30"/>
              <a:t>Tariffs</a:t>
            </a:r>
            <a:r>
              <a:rPr sz="4200" spc="-95"/>
              <a:t> </a:t>
            </a:r>
            <a:r>
              <a:rPr sz="4200"/>
              <a:t>on</a:t>
            </a:r>
            <a:r>
              <a:rPr sz="4200" spc="-95"/>
              <a:t> </a:t>
            </a:r>
            <a:r>
              <a:rPr sz="4200" spc="-10"/>
              <a:t>Imports</a:t>
            </a:r>
            <a:endParaRPr sz="4200"/>
          </a:p>
        </p:txBody>
      </p:sp>
      <p:sp>
        <p:nvSpPr>
          <p:cNvPr id="6" name="object 6"/>
          <p:cNvSpPr txBox="1"/>
          <p:nvPr/>
        </p:nvSpPr>
        <p:spPr>
          <a:xfrm>
            <a:off x="1106574" y="2441025"/>
            <a:ext cx="7976234" cy="901700"/>
          </a:xfrm>
          <a:prstGeom prst="rect">
            <a:avLst/>
          </a:prstGeom>
        </p:spPr>
        <p:txBody>
          <a:bodyPr vert="horz" wrap="square" lIns="0" tIns="12700" rIns="0" bIns="0" rtlCol="0">
            <a:spAutoFit/>
          </a:bodyPr>
          <a:lstStyle/>
          <a:p>
            <a:pPr marL="12700" marR="5080">
              <a:lnSpc>
                <a:spcPct val="114999"/>
              </a:lnSpc>
              <a:spcBef>
                <a:spcPts val="100"/>
              </a:spcBef>
            </a:pPr>
            <a:r>
              <a:rPr sz="2500" b="1" u="heavy">
                <a:solidFill>
                  <a:srgbClr val="1155CC"/>
                </a:solidFill>
                <a:uFill>
                  <a:solidFill>
                    <a:srgbClr val="1155CC"/>
                  </a:solidFill>
                </a:uFill>
                <a:latin typeface="Calibri"/>
                <a:cs typeface="Calibri"/>
              </a:rPr>
              <a:t>Q11:</a:t>
            </a:r>
            <a:r>
              <a:rPr sz="2500" b="1" spc="-45">
                <a:solidFill>
                  <a:srgbClr val="1155CC"/>
                </a:solidFill>
                <a:latin typeface="Calibri"/>
                <a:cs typeface="Calibri"/>
              </a:rPr>
              <a:t> </a:t>
            </a:r>
            <a:r>
              <a:rPr sz="2500">
                <a:latin typeface="Calibri"/>
                <a:cs typeface="Calibri"/>
              </a:rPr>
              <a:t>Is</a:t>
            </a:r>
            <a:r>
              <a:rPr sz="2500" spc="-55">
                <a:latin typeface="Calibri"/>
                <a:cs typeface="Calibri"/>
              </a:rPr>
              <a:t> </a:t>
            </a:r>
            <a:r>
              <a:rPr sz="2500">
                <a:latin typeface="Calibri"/>
                <a:cs typeface="Calibri"/>
              </a:rPr>
              <a:t>imposing</a:t>
            </a:r>
            <a:r>
              <a:rPr sz="2500" spc="-55">
                <a:latin typeface="Calibri"/>
                <a:cs typeface="Calibri"/>
              </a:rPr>
              <a:t> </a:t>
            </a:r>
            <a:r>
              <a:rPr sz="2500">
                <a:latin typeface="Calibri"/>
                <a:cs typeface="Calibri"/>
              </a:rPr>
              <a:t>a</a:t>
            </a:r>
            <a:r>
              <a:rPr sz="2500" spc="-55">
                <a:latin typeface="Calibri"/>
                <a:cs typeface="Calibri"/>
              </a:rPr>
              <a:t> </a:t>
            </a:r>
            <a:r>
              <a:rPr sz="2500">
                <a:latin typeface="Calibri"/>
                <a:cs typeface="Calibri"/>
              </a:rPr>
              <a:t>tariff</a:t>
            </a:r>
            <a:r>
              <a:rPr sz="2500" spc="-50">
                <a:latin typeface="Calibri"/>
                <a:cs typeface="Calibri"/>
              </a:rPr>
              <a:t> </a:t>
            </a:r>
            <a:r>
              <a:rPr sz="2500" spc="-10">
                <a:latin typeface="Calibri"/>
                <a:cs typeface="Calibri"/>
              </a:rPr>
              <a:t>efficient?</a:t>
            </a:r>
            <a:r>
              <a:rPr sz="2500" spc="-55">
                <a:latin typeface="Calibri"/>
                <a:cs typeface="Calibri"/>
              </a:rPr>
              <a:t> </a:t>
            </a:r>
            <a:r>
              <a:rPr sz="2500">
                <a:latin typeface="Calibri"/>
                <a:cs typeface="Calibri"/>
              </a:rPr>
              <a:t>If</a:t>
            </a:r>
            <a:r>
              <a:rPr sz="2500" spc="-55">
                <a:latin typeface="Calibri"/>
                <a:cs typeface="Calibri"/>
              </a:rPr>
              <a:t> </a:t>
            </a:r>
            <a:r>
              <a:rPr sz="2500">
                <a:latin typeface="Calibri"/>
                <a:cs typeface="Calibri"/>
              </a:rPr>
              <a:t>not,</a:t>
            </a:r>
            <a:r>
              <a:rPr sz="2500" spc="-50">
                <a:latin typeface="Calibri"/>
                <a:cs typeface="Calibri"/>
              </a:rPr>
              <a:t> </a:t>
            </a:r>
            <a:r>
              <a:rPr sz="2500" spc="-10">
                <a:latin typeface="Calibri"/>
                <a:cs typeface="Calibri"/>
              </a:rPr>
              <a:t>what’s</a:t>
            </a:r>
            <a:r>
              <a:rPr sz="2500" spc="-55">
                <a:latin typeface="Calibri"/>
                <a:cs typeface="Calibri"/>
              </a:rPr>
              <a:t> </a:t>
            </a:r>
            <a:r>
              <a:rPr sz="2500">
                <a:latin typeface="Calibri"/>
                <a:cs typeface="Calibri"/>
              </a:rPr>
              <a:t>the</a:t>
            </a:r>
            <a:r>
              <a:rPr sz="2500" spc="-55">
                <a:latin typeface="Calibri"/>
                <a:cs typeface="Calibri"/>
              </a:rPr>
              <a:t> </a:t>
            </a:r>
            <a:r>
              <a:rPr sz="2500">
                <a:latin typeface="Calibri"/>
                <a:cs typeface="Calibri"/>
              </a:rPr>
              <a:t>total</a:t>
            </a:r>
            <a:r>
              <a:rPr sz="2500" spc="-55">
                <a:latin typeface="Calibri"/>
                <a:cs typeface="Calibri"/>
              </a:rPr>
              <a:t> </a:t>
            </a:r>
            <a:r>
              <a:rPr sz="2500" spc="-25">
                <a:latin typeface="Calibri"/>
                <a:cs typeface="Calibri"/>
              </a:rPr>
              <a:t>DWL </a:t>
            </a:r>
            <a:r>
              <a:rPr sz="2500">
                <a:latin typeface="Calibri"/>
                <a:cs typeface="Calibri"/>
              </a:rPr>
              <a:t>and</a:t>
            </a:r>
            <a:r>
              <a:rPr sz="2500" spc="-70">
                <a:latin typeface="Calibri"/>
                <a:cs typeface="Calibri"/>
              </a:rPr>
              <a:t> </a:t>
            </a:r>
            <a:r>
              <a:rPr sz="2500">
                <a:latin typeface="Calibri"/>
                <a:cs typeface="Calibri"/>
              </a:rPr>
              <a:t>where</a:t>
            </a:r>
            <a:r>
              <a:rPr sz="2500" spc="-65">
                <a:latin typeface="Calibri"/>
                <a:cs typeface="Calibri"/>
              </a:rPr>
              <a:t> </a:t>
            </a:r>
            <a:r>
              <a:rPr sz="2500">
                <a:latin typeface="Calibri"/>
                <a:cs typeface="Calibri"/>
              </a:rPr>
              <a:t>are</a:t>
            </a:r>
            <a:r>
              <a:rPr sz="2500" spc="-65">
                <a:latin typeface="Calibri"/>
                <a:cs typeface="Calibri"/>
              </a:rPr>
              <a:t> </a:t>
            </a:r>
            <a:r>
              <a:rPr sz="2500">
                <a:latin typeface="Calibri"/>
                <a:cs typeface="Calibri"/>
              </a:rPr>
              <a:t>they</a:t>
            </a:r>
            <a:r>
              <a:rPr sz="2500" spc="-65">
                <a:latin typeface="Calibri"/>
                <a:cs typeface="Calibri"/>
              </a:rPr>
              <a:t> </a:t>
            </a:r>
            <a:r>
              <a:rPr sz="2500">
                <a:latin typeface="Calibri"/>
                <a:cs typeface="Calibri"/>
              </a:rPr>
              <a:t>on</a:t>
            </a:r>
            <a:r>
              <a:rPr sz="2500" spc="-65">
                <a:latin typeface="Calibri"/>
                <a:cs typeface="Calibri"/>
              </a:rPr>
              <a:t> </a:t>
            </a:r>
            <a:r>
              <a:rPr sz="2500">
                <a:latin typeface="Calibri"/>
                <a:cs typeface="Calibri"/>
              </a:rPr>
              <a:t>the</a:t>
            </a:r>
            <a:r>
              <a:rPr sz="2500" spc="-65">
                <a:latin typeface="Calibri"/>
                <a:cs typeface="Calibri"/>
              </a:rPr>
              <a:t> </a:t>
            </a:r>
            <a:r>
              <a:rPr sz="2500" spc="-10">
                <a:latin typeface="Calibri"/>
                <a:cs typeface="Calibri"/>
              </a:rPr>
              <a:t>graph?</a:t>
            </a:r>
            <a:endParaRPr sz="2500">
              <a:latin typeface="Calibri"/>
              <a:cs typeface="Calibri"/>
            </a:endParaRPr>
          </a:p>
        </p:txBody>
      </p:sp>
      <p:sp>
        <p:nvSpPr>
          <p:cNvPr id="7" name="object 7"/>
          <p:cNvSpPr txBox="1"/>
          <p:nvPr/>
        </p:nvSpPr>
        <p:spPr>
          <a:xfrm>
            <a:off x="1106574" y="5069925"/>
            <a:ext cx="7671434" cy="901700"/>
          </a:xfrm>
          <a:prstGeom prst="rect">
            <a:avLst/>
          </a:prstGeom>
        </p:spPr>
        <p:txBody>
          <a:bodyPr vert="horz" wrap="square" lIns="0" tIns="12700" rIns="0" bIns="0" rtlCol="0">
            <a:spAutoFit/>
          </a:bodyPr>
          <a:lstStyle/>
          <a:p>
            <a:pPr marL="12700" marR="5080">
              <a:lnSpc>
                <a:spcPct val="114999"/>
              </a:lnSpc>
              <a:spcBef>
                <a:spcPts val="100"/>
              </a:spcBef>
            </a:pPr>
            <a:r>
              <a:rPr sz="2500" b="1" u="heavy">
                <a:solidFill>
                  <a:srgbClr val="1155CC"/>
                </a:solidFill>
                <a:uFill>
                  <a:solidFill>
                    <a:srgbClr val="1155CC"/>
                  </a:solidFill>
                </a:uFill>
                <a:latin typeface="Calibri"/>
                <a:cs typeface="Calibri"/>
              </a:rPr>
              <a:t>Q12:</a:t>
            </a:r>
            <a:r>
              <a:rPr sz="2500" b="1" spc="-60">
                <a:solidFill>
                  <a:srgbClr val="1155CC"/>
                </a:solidFill>
                <a:latin typeface="Calibri"/>
                <a:cs typeface="Calibri"/>
              </a:rPr>
              <a:t> </a:t>
            </a:r>
            <a:r>
              <a:rPr sz="2500">
                <a:latin typeface="Calibri"/>
                <a:cs typeface="Calibri"/>
              </a:rPr>
              <a:t>How</a:t>
            </a:r>
            <a:r>
              <a:rPr sz="2500" spc="-65">
                <a:latin typeface="Calibri"/>
                <a:cs typeface="Calibri"/>
              </a:rPr>
              <a:t> </a:t>
            </a:r>
            <a:r>
              <a:rPr sz="2500">
                <a:latin typeface="Calibri"/>
                <a:cs typeface="Calibri"/>
              </a:rPr>
              <a:t>much</a:t>
            </a:r>
            <a:r>
              <a:rPr sz="2500" spc="-65">
                <a:latin typeface="Calibri"/>
                <a:cs typeface="Calibri"/>
              </a:rPr>
              <a:t> </a:t>
            </a:r>
            <a:r>
              <a:rPr sz="2500" spc="-10">
                <a:latin typeface="Calibri"/>
                <a:cs typeface="Calibri"/>
              </a:rPr>
              <a:t>revenue</a:t>
            </a:r>
            <a:r>
              <a:rPr sz="2500" spc="-65">
                <a:latin typeface="Calibri"/>
                <a:cs typeface="Calibri"/>
              </a:rPr>
              <a:t> </a:t>
            </a:r>
            <a:r>
              <a:rPr sz="2500">
                <a:latin typeface="Calibri"/>
                <a:cs typeface="Calibri"/>
              </a:rPr>
              <a:t>does</a:t>
            </a:r>
            <a:r>
              <a:rPr sz="2500" spc="-65">
                <a:latin typeface="Calibri"/>
                <a:cs typeface="Calibri"/>
              </a:rPr>
              <a:t> </a:t>
            </a:r>
            <a:r>
              <a:rPr sz="2500">
                <a:latin typeface="Calibri"/>
                <a:cs typeface="Calibri"/>
              </a:rPr>
              <a:t>the</a:t>
            </a:r>
            <a:r>
              <a:rPr sz="2500" spc="-70">
                <a:latin typeface="Calibri"/>
                <a:cs typeface="Calibri"/>
              </a:rPr>
              <a:t> </a:t>
            </a:r>
            <a:r>
              <a:rPr sz="2500" spc="-10">
                <a:latin typeface="Calibri"/>
                <a:cs typeface="Calibri"/>
              </a:rPr>
              <a:t>government</a:t>
            </a:r>
            <a:r>
              <a:rPr sz="2500" spc="-65">
                <a:latin typeface="Calibri"/>
                <a:cs typeface="Calibri"/>
              </a:rPr>
              <a:t> </a:t>
            </a:r>
            <a:r>
              <a:rPr sz="2500">
                <a:latin typeface="Calibri"/>
                <a:cs typeface="Calibri"/>
              </a:rPr>
              <a:t>collect</a:t>
            </a:r>
            <a:r>
              <a:rPr sz="2500" spc="-65">
                <a:latin typeface="Calibri"/>
                <a:cs typeface="Calibri"/>
              </a:rPr>
              <a:t> </a:t>
            </a:r>
            <a:r>
              <a:rPr sz="2500" spc="-20">
                <a:latin typeface="Calibri"/>
                <a:cs typeface="Calibri"/>
              </a:rPr>
              <a:t>from </a:t>
            </a:r>
            <a:r>
              <a:rPr sz="2500" spc="-10">
                <a:latin typeface="Calibri"/>
                <a:cs typeface="Calibri"/>
              </a:rPr>
              <a:t>tariffs?</a:t>
            </a:r>
            <a:endParaRPr sz="2500">
              <a:latin typeface="Calibri"/>
              <a:cs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845980" y="0"/>
            <a:ext cx="2442019" cy="2391833"/>
          </a:xfrm>
          <a:prstGeom prst="rect">
            <a:avLst/>
          </a:prstGeom>
        </p:spPr>
      </p:pic>
      <p:grpSp>
        <p:nvGrpSpPr>
          <p:cNvPr id="3" name="object 3"/>
          <p:cNvGrpSpPr/>
          <p:nvPr/>
        </p:nvGrpSpPr>
        <p:grpSpPr>
          <a:xfrm>
            <a:off x="0" y="8987969"/>
            <a:ext cx="18288635" cy="1299210"/>
            <a:chOff x="0" y="8987969"/>
            <a:chExt cx="18288635" cy="1299210"/>
          </a:xfrm>
        </p:grpSpPr>
        <p:sp>
          <p:nvSpPr>
            <p:cNvPr id="4" name="object 4"/>
            <p:cNvSpPr/>
            <p:nvPr/>
          </p:nvSpPr>
          <p:spPr>
            <a:xfrm>
              <a:off x="0" y="8987969"/>
              <a:ext cx="18288635" cy="1299210"/>
            </a:xfrm>
            <a:custGeom>
              <a:avLst/>
              <a:gdLst/>
              <a:ahLst/>
              <a:cxnLst/>
              <a:rect l="l" t="t" r="r" b="b"/>
              <a:pathLst>
                <a:path w="18288635" h="1299209">
                  <a:moveTo>
                    <a:pt x="18288118" y="1299037"/>
                  </a:moveTo>
                  <a:lnTo>
                    <a:pt x="0" y="1299037"/>
                  </a:lnTo>
                  <a:lnTo>
                    <a:pt x="0" y="0"/>
                  </a:lnTo>
                  <a:lnTo>
                    <a:pt x="18288118" y="0"/>
                  </a:lnTo>
                  <a:lnTo>
                    <a:pt x="18288118" y="1299037"/>
                  </a:lnTo>
                  <a:close/>
                </a:path>
              </a:pathLst>
            </a:custGeom>
            <a:solidFill>
              <a:srgbClr val="FDC099"/>
            </a:solidFill>
          </p:spPr>
          <p:txBody>
            <a:bodyPr wrap="square" lIns="0" tIns="0" rIns="0" bIns="0" rtlCol="0"/>
            <a:lstStyle/>
            <a:p>
              <a:endParaRPr/>
            </a:p>
          </p:txBody>
        </p:sp>
        <p:pic>
          <p:nvPicPr>
            <p:cNvPr id="5" name="object 5"/>
            <p:cNvPicPr/>
            <p:nvPr/>
          </p:nvPicPr>
          <p:blipFill>
            <a:blip r:embed="rId3" cstate="print"/>
            <a:stretch>
              <a:fillRect/>
            </a:stretch>
          </p:blipFill>
          <p:spPr>
            <a:xfrm>
              <a:off x="107744" y="9061043"/>
              <a:ext cx="1716190" cy="1175658"/>
            </a:xfrm>
            <a:prstGeom prst="rect">
              <a:avLst/>
            </a:prstGeom>
          </p:spPr>
        </p:pic>
      </p:grpSp>
      <p:pic>
        <p:nvPicPr>
          <p:cNvPr id="6" name="object 6"/>
          <p:cNvPicPr/>
          <p:nvPr/>
        </p:nvPicPr>
        <p:blipFill>
          <a:blip r:embed="rId4" cstate="print"/>
          <a:stretch>
            <a:fillRect/>
          </a:stretch>
        </p:blipFill>
        <p:spPr>
          <a:xfrm>
            <a:off x="1581500" y="3816836"/>
            <a:ext cx="6273467" cy="5107650"/>
          </a:xfrm>
          <a:prstGeom prst="rect">
            <a:avLst/>
          </a:prstGeom>
        </p:spPr>
      </p:pic>
      <p:grpSp>
        <p:nvGrpSpPr>
          <p:cNvPr id="7" name="object 7"/>
          <p:cNvGrpSpPr/>
          <p:nvPr/>
        </p:nvGrpSpPr>
        <p:grpSpPr>
          <a:xfrm>
            <a:off x="9568950" y="3736575"/>
            <a:ext cx="8719185" cy="6550659"/>
            <a:chOff x="9568950" y="3736575"/>
            <a:chExt cx="8719185" cy="6550659"/>
          </a:xfrm>
        </p:grpSpPr>
        <p:pic>
          <p:nvPicPr>
            <p:cNvPr id="8" name="object 8"/>
            <p:cNvPicPr/>
            <p:nvPr/>
          </p:nvPicPr>
          <p:blipFill>
            <a:blip r:embed="rId5" cstate="print"/>
            <a:stretch>
              <a:fillRect/>
            </a:stretch>
          </p:blipFill>
          <p:spPr>
            <a:xfrm>
              <a:off x="15845977" y="7130810"/>
              <a:ext cx="2442021" cy="3156189"/>
            </a:xfrm>
            <a:prstGeom prst="rect">
              <a:avLst/>
            </a:prstGeom>
          </p:spPr>
        </p:pic>
        <p:pic>
          <p:nvPicPr>
            <p:cNvPr id="9" name="object 9"/>
            <p:cNvPicPr/>
            <p:nvPr/>
          </p:nvPicPr>
          <p:blipFill>
            <a:blip r:embed="rId6" cstate="print"/>
            <a:stretch>
              <a:fillRect/>
            </a:stretch>
          </p:blipFill>
          <p:spPr>
            <a:xfrm>
              <a:off x="9568950" y="3736575"/>
              <a:ext cx="6784672" cy="5226348"/>
            </a:xfrm>
            <a:prstGeom prst="rect">
              <a:avLst/>
            </a:prstGeom>
          </p:spPr>
        </p:pic>
      </p:grpSp>
      <p:sp>
        <p:nvSpPr>
          <p:cNvPr id="10" name="object 10"/>
          <p:cNvSpPr txBox="1">
            <a:spLocks noGrp="1"/>
          </p:cNvSpPr>
          <p:nvPr>
            <p:ph type="title"/>
          </p:nvPr>
        </p:nvSpPr>
        <p:spPr>
          <a:prstGeom prst="rect">
            <a:avLst/>
          </a:prstGeom>
        </p:spPr>
        <p:txBody>
          <a:bodyPr vert="horz" wrap="square" lIns="0" tIns="385292" rIns="0" bIns="0" rtlCol="0">
            <a:spAutoFit/>
          </a:bodyPr>
          <a:lstStyle/>
          <a:p>
            <a:pPr marL="165100">
              <a:lnSpc>
                <a:spcPct val="100000"/>
              </a:lnSpc>
              <a:spcBef>
                <a:spcPts val="100"/>
              </a:spcBef>
            </a:pPr>
            <a:r>
              <a:rPr sz="4200"/>
              <a:t>6.</a:t>
            </a:r>
            <a:r>
              <a:rPr sz="4200" spc="-85"/>
              <a:t> </a:t>
            </a:r>
            <a:r>
              <a:rPr sz="4200"/>
              <a:t>Global</a:t>
            </a:r>
            <a:r>
              <a:rPr sz="4200" spc="-85"/>
              <a:t> </a:t>
            </a:r>
            <a:r>
              <a:rPr sz="4200"/>
              <a:t>Market</a:t>
            </a:r>
            <a:r>
              <a:rPr sz="4200" spc="-85"/>
              <a:t> </a:t>
            </a:r>
            <a:r>
              <a:rPr sz="4200"/>
              <a:t>in</a:t>
            </a:r>
            <a:r>
              <a:rPr sz="4200" spc="-80"/>
              <a:t> </a:t>
            </a:r>
            <a:r>
              <a:rPr sz="4200"/>
              <a:t>Action</a:t>
            </a:r>
            <a:r>
              <a:rPr sz="4200" spc="-85"/>
              <a:t> </a:t>
            </a:r>
            <a:r>
              <a:rPr sz="4200"/>
              <a:t>-</a:t>
            </a:r>
            <a:r>
              <a:rPr sz="4200" spc="-85"/>
              <a:t> </a:t>
            </a:r>
            <a:r>
              <a:rPr sz="4200"/>
              <a:t>Quota</a:t>
            </a:r>
            <a:r>
              <a:rPr sz="4200" spc="-80"/>
              <a:t> </a:t>
            </a:r>
            <a:r>
              <a:rPr sz="4200"/>
              <a:t>on</a:t>
            </a:r>
            <a:r>
              <a:rPr sz="4200" spc="-85"/>
              <a:t> </a:t>
            </a:r>
            <a:r>
              <a:rPr sz="4200" spc="-10"/>
              <a:t>Imports</a:t>
            </a:r>
            <a:endParaRPr sz="4200"/>
          </a:p>
        </p:txBody>
      </p:sp>
      <p:sp>
        <p:nvSpPr>
          <p:cNvPr id="11" name="object 11"/>
          <p:cNvSpPr txBox="1"/>
          <p:nvPr/>
        </p:nvSpPr>
        <p:spPr>
          <a:xfrm>
            <a:off x="1257092" y="1714547"/>
            <a:ext cx="14874875" cy="1808480"/>
          </a:xfrm>
          <a:prstGeom prst="rect">
            <a:avLst/>
          </a:prstGeom>
        </p:spPr>
        <p:txBody>
          <a:bodyPr vert="horz" wrap="square" lIns="0" tIns="210820" rIns="0" bIns="0" rtlCol="0">
            <a:spAutoFit/>
          </a:bodyPr>
          <a:lstStyle/>
          <a:p>
            <a:pPr marL="440055" indent="-427355">
              <a:lnSpc>
                <a:spcPct val="100000"/>
              </a:lnSpc>
              <a:spcBef>
                <a:spcPts val="1660"/>
              </a:spcBef>
              <a:buFont typeface="Arial"/>
              <a:buChar char="●"/>
              <a:tabLst>
                <a:tab pos="440055" algn="l"/>
              </a:tabLst>
            </a:pPr>
            <a:r>
              <a:rPr sz="2600" b="1">
                <a:latin typeface="Calibri"/>
                <a:cs typeface="Calibri"/>
              </a:rPr>
              <a:t>import</a:t>
            </a:r>
            <a:r>
              <a:rPr sz="2600" b="1" spc="-65">
                <a:latin typeface="Calibri"/>
                <a:cs typeface="Calibri"/>
              </a:rPr>
              <a:t> </a:t>
            </a:r>
            <a:r>
              <a:rPr sz="2600" b="1">
                <a:latin typeface="Calibri"/>
                <a:cs typeface="Calibri"/>
              </a:rPr>
              <a:t>quota</a:t>
            </a:r>
            <a:r>
              <a:rPr sz="2600">
                <a:latin typeface="Calibri"/>
                <a:cs typeface="Calibri"/>
              </a:rPr>
              <a:t>:</a:t>
            </a:r>
            <a:r>
              <a:rPr sz="2600" spc="-60">
                <a:latin typeface="Calibri"/>
                <a:cs typeface="Calibri"/>
              </a:rPr>
              <a:t> </a:t>
            </a:r>
            <a:r>
              <a:rPr sz="2600">
                <a:latin typeface="Calibri"/>
                <a:cs typeface="Calibri"/>
              </a:rPr>
              <a:t>limits</a:t>
            </a:r>
            <a:r>
              <a:rPr sz="2600" spc="-60">
                <a:latin typeface="Calibri"/>
                <a:cs typeface="Calibri"/>
              </a:rPr>
              <a:t> </a:t>
            </a:r>
            <a:r>
              <a:rPr sz="2600">
                <a:latin typeface="Calibri"/>
                <a:cs typeface="Calibri"/>
              </a:rPr>
              <a:t>the</a:t>
            </a:r>
            <a:r>
              <a:rPr sz="2600" spc="-65">
                <a:latin typeface="Calibri"/>
                <a:cs typeface="Calibri"/>
              </a:rPr>
              <a:t> </a:t>
            </a:r>
            <a:r>
              <a:rPr sz="2600">
                <a:latin typeface="Calibri"/>
                <a:cs typeface="Calibri"/>
              </a:rPr>
              <a:t>maximum</a:t>
            </a:r>
            <a:r>
              <a:rPr sz="2600" spc="-60">
                <a:latin typeface="Calibri"/>
                <a:cs typeface="Calibri"/>
              </a:rPr>
              <a:t> </a:t>
            </a:r>
            <a:r>
              <a:rPr sz="2600">
                <a:latin typeface="Calibri"/>
                <a:cs typeface="Calibri"/>
              </a:rPr>
              <a:t>amount</a:t>
            </a:r>
            <a:r>
              <a:rPr sz="2600" spc="-60">
                <a:latin typeface="Calibri"/>
                <a:cs typeface="Calibri"/>
              </a:rPr>
              <a:t> </a:t>
            </a:r>
            <a:r>
              <a:rPr sz="2600">
                <a:latin typeface="Calibri"/>
                <a:cs typeface="Calibri"/>
              </a:rPr>
              <a:t>of</a:t>
            </a:r>
            <a:r>
              <a:rPr sz="2600" spc="-65">
                <a:latin typeface="Calibri"/>
                <a:cs typeface="Calibri"/>
              </a:rPr>
              <a:t> </a:t>
            </a:r>
            <a:r>
              <a:rPr sz="2600">
                <a:latin typeface="Calibri"/>
                <a:cs typeface="Calibri"/>
              </a:rPr>
              <a:t>goods</a:t>
            </a:r>
            <a:r>
              <a:rPr sz="2600" spc="-60">
                <a:latin typeface="Calibri"/>
                <a:cs typeface="Calibri"/>
              </a:rPr>
              <a:t> </a:t>
            </a:r>
            <a:r>
              <a:rPr sz="2600">
                <a:latin typeface="Calibri"/>
                <a:cs typeface="Calibri"/>
              </a:rPr>
              <a:t>that</a:t>
            </a:r>
            <a:r>
              <a:rPr sz="2600" spc="-60">
                <a:latin typeface="Calibri"/>
                <a:cs typeface="Calibri"/>
              </a:rPr>
              <a:t> </a:t>
            </a:r>
            <a:r>
              <a:rPr sz="2600">
                <a:latin typeface="Calibri"/>
                <a:cs typeface="Calibri"/>
              </a:rPr>
              <a:t>can</a:t>
            </a:r>
            <a:r>
              <a:rPr sz="2600" spc="-65">
                <a:latin typeface="Calibri"/>
                <a:cs typeface="Calibri"/>
              </a:rPr>
              <a:t> </a:t>
            </a:r>
            <a:r>
              <a:rPr sz="2600">
                <a:latin typeface="Calibri"/>
                <a:cs typeface="Calibri"/>
              </a:rPr>
              <a:t>be</a:t>
            </a:r>
            <a:r>
              <a:rPr sz="2600" spc="-60">
                <a:latin typeface="Calibri"/>
                <a:cs typeface="Calibri"/>
              </a:rPr>
              <a:t> </a:t>
            </a:r>
            <a:r>
              <a:rPr sz="2600" spc="-10">
                <a:latin typeface="Calibri"/>
                <a:cs typeface="Calibri"/>
              </a:rPr>
              <a:t>imported</a:t>
            </a:r>
            <a:endParaRPr sz="2600">
              <a:latin typeface="Calibri"/>
              <a:cs typeface="Calibri"/>
            </a:endParaRPr>
          </a:p>
          <a:p>
            <a:pPr marL="440055" indent="-427355">
              <a:lnSpc>
                <a:spcPct val="100000"/>
              </a:lnSpc>
              <a:spcBef>
                <a:spcPts val="1560"/>
              </a:spcBef>
              <a:buFont typeface="Arial MT"/>
              <a:buChar char="●"/>
              <a:tabLst>
                <a:tab pos="440055" algn="l"/>
              </a:tabLst>
            </a:pPr>
            <a:r>
              <a:rPr sz="2600">
                <a:latin typeface="Calibri"/>
                <a:cs typeface="Calibri"/>
              </a:rPr>
              <a:t>Eg.</a:t>
            </a:r>
            <a:r>
              <a:rPr sz="2600" spc="-70">
                <a:latin typeface="Calibri"/>
                <a:cs typeface="Calibri"/>
              </a:rPr>
              <a:t> </a:t>
            </a:r>
            <a:r>
              <a:rPr sz="2600">
                <a:latin typeface="Calibri"/>
                <a:cs typeface="Calibri"/>
              </a:rPr>
              <a:t>Consider</a:t>
            </a:r>
            <a:r>
              <a:rPr sz="2600" spc="-70">
                <a:latin typeface="Calibri"/>
                <a:cs typeface="Calibri"/>
              </a:rPr>
              <a:t> </a:t>
            </a:r>
            <a:r>
              <a:rPr sz="2600">
                <a:latin typeface="Calibri"/>
                <a:cs typeface="Calibri"/>
              </a:rPr>
              <a:t>the</a:t>
            </a:r>
            <a:r>
              <a:rPr sz="2600" spc="-70">
                <a:latin typeface="Calibri"/>
                <a:cs typeface="Calibri"/>
              </a:rPr>
              <a:t> </a:t>
            </a:r>
            <a:r>
              <a:rPr sz="2600">
                <a:latin typeface="Calibri"/>
                <a:cs typeface="Calibri"/>
              </a:rPr>
              <a:t>Canadian</a:t>
            </a:r>
            <a:r>
              <a:rPr sz="2600" spc="-65">
                <a:latin typeface="Calibri"/>
                <a:cs typeface="Calibri"/>
              </a:rPr>
              <a:t> </a:t>
            </a:r>
            <a:r>
              <a:rPr sz="2600">
                <a:latin typeface="Calibri"/>
                <a:cs typeface="Calibri"/>
              </a:rPr>
              <a:t>domestic</a:t>
            </a:r>
            <a:r>
              <a:rPr sz="2600" spc="-70">
                <a:latin typeface="Calibri"/>
                <a:cs typeface="Calibri"/>
              </a:rPr>
              <a:t> </a:t>
            </a:r>
            <a:r>
              <a:rPr sz="2600">
                <a:latin typeface="Calibri"/>
                <a:cs typeface="Calibri"/>
              </a:rPr>
              <a:t>jeans</a:t>
            </a:r>
            <a:r>
              <a:rPr sz="2600" spc="-70">
                <a:latin typeface="Calibri"/>
                <a:cs typeface="Calibri"/>
              </a:rPr>
              <a:t> </a:t>
            </a:r>
            <a:r>
              <a:rPr sz="2600" spc="-10">
                <a:latin typeface="Calibri"/>
                <a:cs typeface="Calibri"/>
              </a:rPr>
              <a:t>market</a:t>
            </a:r>
            <a:r>
              <a:rPr sz="2600" spc="-65">
                <a:latin typeface="Calibri"/>
                <a:cs typeface="Calibri"/>
              </a:rPr>
              <a:t> </a:t>
            </a:r>
            <a:r>
              <a:rPr sz="2600" spc="-10">
                <a:latin typeface="Calibri"/>
                <a:cs typeface="Calibri"/>
              </a:rPr>
              <a:t>again:</a:t>
            </a:r>
            <a:endParaRPr sz="2600">
              <a:latin typeface="Calibri"/>
              <a:cs typeface="Calibri"/>
            </a:endParaRPr>
          </a:p>
          <a:p>
            <a:pPr marL="897255" lvl="1" indent="-427355">
              <a:lnSpc>
                <a:spcPct val="100000"/>
              </a:lnSpc>
              <a:spcBef>
                <a:spcPts val="1560"/>
              </a:spcBef>
              <a:buFont typeface="Arial MT"/>
              <a:buChar char="○"/>
              <a:tabLst>
                <a:tab pos="897255" algn="l"/>
              </a:tabLst>
            </a:pPr>
            <a:r>
              <a:rPr sz="2600">
                <a:latin typeface="Calibri"/>
                <a:cs typeface="Calibri"/>
              </a:rPr>
              <a:t>Instead</a:t>
            </a:r>
            <a:r>
              <a:rPr sz="2600" spc="-55">
                <a:latin typeface="Calibri"/>
                <a:cs typeface="Calibri"/>
              </a:rPr>
              <a:t> </a:t>
            </a:r>
            <a:r>
              <a:rPr sz="2600">
                <a:latin typeface="Calibri"/>
                <a:cs typeface="Calibri"/>
              </a:rPr>
              <a:t>of</a:t>
            </a:r>
            <a:r>
              <a:rPr sz="2600" spc="-50">
                <a:latin typeface="Calibri"/>
                <a:cs typeface="Calibri"/>
              </a:rPr>
              <a:t> </a:t>
            </a:r>
            <a:r>
              <a:rPr sz="2600">
                <a:latin typeface="Calibri"/>
                <a:cs typeface="Calibri"/>
              </a:rPr>
              <a:t>a</a:t>
            </a:r>
            <a:r>
              <a:rPr sz="2600" spc="-50">
                <a:latin typeface="Calibri"/>
                <a:cs typeface="Calibri"/>
              </a:rPr>
              <a:t> </a:t>
            </a:r>
            <a:r>
              <a:rPr sz="2600" spc="-30">
                <a:latin typeface="Calibri"/>
                <a:cs typeface="Calibri"/>
              </a:rPr>
              <a:t>tariff,</a:t>
            </a:r>
            <a:r>
              <a:rPr sz="2600" spc="-55">
                <a:latin typeface="Calibri"/>
                <a:cs typeface="Calibri"/>
              </a:rPr>
              <a:t> </a:t>
            </a:r>
            <a:r>
              <a:rPr sz="2600">
                <a:latin typeface="Calibri"/>
                <a:cs typeface="Calibri"/>
              </a:rPr>
              <a:t>the</a:t>
            </a:r>
            <a:r>
              <a:rPr sz="2600" spc="-50">
                <a:latin typeface="Calibri"/>
                <a:cs typeface="Calibri"/>
              </a:rPr>
              <a:t> </a:t>
            </a:r>
            <a:r>
              <a:rPr sz="2600" spc="-10">
                <a:latin typeface="Calibri"/>
                <a:cs typeface="Calibri"/>
              </a:rPr>
              <a:t>government</a:t>
            </a:r>
            <a:r>
              <a:rPr sz="2600" spc="-50">
                <a:latin typeface="Calibri"/>
                <a:cs typeface="Calibri"/>
              </a:rPr>
              <a:t> </a:t>
            </a:r>
            <a:r>
              <a:rPr sz="2600">
                <a:latin typeface="Calibri"/>
                <a:cs typeface="Calibri"/>
              </a:rPr>
              <a:t>imposes</a:t>
            </a:r>
            <a:r>
              <a:rPr sz="2600" spc="-55">
                <a:latin typeface="Calibri"/>
                <a:cs typeface="Calibri"/>
              </a:rPr>
              <a:t> </a:t>
            </a:r>
            <a:r>
              <a:rPr sz="2600">
                <a:latin typeface="Calibri"/>
                <a:cs typeface="Calibri"/>
              </a:rPr>
              <a:t>an</a:t>
            </a:r>
            <a:r>
              <a:rPr sz="2600" spc="-50">
                <a:latin typeface="Calibri"/>
                <a:cs typeface="Calibri"/>
              </a:rPr>
              <a:t> </a:t>
            </a:r>
            <a:r>
              <a:rPr sz="2600">
                <a:latin typeface="Calibri"/>
                <a:cs typeface="Calibri"/>
              </a:rPr>
              <a:t>import</a:t>
            </a:r>
            <a:r>
              <a:rPr sz="2600" spc="-50">
                <a:latin typeface="Calibri"/>
                <a:cs typeface="Calibri"/>
              </a:rPr>
              <a:t> </a:t>
            </a:r>
            <a:r>
              <a:rPr sz="2600">
                <a:latin typeface="Calibri"/>
                <a:cs typeface="Calibri"/>
              </a:rPr>
              <a:t>quota</a:t>
            </a:r>
            <a:r>
              <a:rPr sz="2600" spc="-55">
                <a:latin typeface="Calibri"/>
                <a:cs typeface="Calibri"/>
              </a:rPr>
              <a:t> </a:t>
            </a:r>
            <a:r>
              <a:rPr sz="2600">
                <a:latin typeface="Calibri"/>
                <a:cs typeface="Calibri"/>
              </a:rPr>
              <a:t>where</a:t>
            </a:r>
            <a:r>
              <a:rPr sz="2600" spc="-50">
                <a:latin typeface="Calibri"/>
                <a:cs typeface="Calibri"/>
              </a:rPr>
              <a:t> </a:t>
            </a:r>
            <a:r>
              <a:rPr sz="2600" spc="-30">
                <a:latin typeface="Calibri"/>
                <a:cs typeface="Calibri"/>
              </a:rPr>
              <a:t>ONLY</a:t>
            </a:r>
            <a:r>
              <a:rPr sz="2600" spc="-50">
                <a:latin typeface="Calibri"/>
                <a:cs typeface="Calibri"/>
              </a:rPr>
              <a:t> </a:t>
            </a:r>
            <a:r>
              <a:rPr sz="2600">
                <a:latin typeface="Calibri"/>
                <a:cs typeface="Calibri"/>
              </a:rPr>
              <a:t>1</a:t>
            </a:r>
            <a:r>
              <a:rPr sz="2600" spc="-50">
                <a:latin typeface="Calibri"/>
                <a:cs typeface="Calibri"/>
              </a:rPr>
              <a:t> </a:t>
            </a:r>
            <a:r>
              <a:rPr sz="2600">
                <a:latin typeface="Calibri"/>
                <a:cs typeface="Calibri"/>
              </a:rPr>
              <a:t>pair</a:t>
            </a:r>
            <a:r>
              <a:rPr sz="2600" spc="-55">
                <a:latin typeface="Calibri"/>
                <a:cs typeface="Calibri"/>
              </a:rPr>
              <a:t> </a:t>
            </a:r>
            <a:r>
              <a:rPr sz="2600">
                <a:latin typeface="Calibri"/>
                <a:cs typeface="Calibri"/>
              </a:rPr>
              <a:t>of</a:t>
            </a:r>
            <a:r>
              <a:rPr sz="2600" spc="-50">
                <a:latin typeface="Calibri"/>
                <a:cs typeface="Calibri"/>
              </a:rPr>
              <a:t> </a:t>
            </a:r>
            <a:r>
              <a:rPr sz="2600">
                <a:latin typeface="Calibri"/>
                <a:cs typeface="Calibri"/>
              </a:rPr>
              <a:t>jeans</a:t>
            </a:r>
            <a:r>
              <a:rPr sz="2600" spc="-50">
                <a:latin typeface="Calibri"/>
                <a:cs typeface="Calibri"/>
              </a:rPr>
              <a:t> </a:t>
            </a:r>
            <a:r>
              <a:rPr sz="2600">
                <a:latin typeface="Calibri"/>
                <a:cs typeface="Calibri"/>
              </a:rPr>
              <a:t>can</a:t>
            </a:r>
            <a:r>
              <a:rPr sz="2600" spc="-55">
                <a:latin typeface="Calibri"/>
                <a:cs typeface="Calibri"/>
              </a:rPr>
              <a:t> </a:t>
            </a:r>
            <a:r>
              <a:rPr sz="2600">
                <a:latin typeface="Calibri"/>
                <a:cs typeface="Calibri"/>
              </a:rPr>
              <a:t>be</a:t>
            </a:r>
            <a:r>
              <a:rPr sz="2600" spc="-50">
                <a:latin typeface="Calibri"/>
                <a:cs typeface="Calibri"/>
              </a:rPr>
              <a:t> </a:t>
            </a:r>
            <a:r>
              <a:rPr sz="2600" spc="-10">
                <a:latin typeface="Calibri"/>
                <a:cs typeface="Calibri"/>
              </a:rPr>
              <a:t>imported</a:t>
            </a:r>
            <a:endParaRPr sz="2600">
              <a:latin typeface="Calibri"/>
              <a:cs typeface="Calibri"/>
            </a:endParaRPr>
          </a:p>
        </p:txBody>
      </p:sp>
      <p:sp>
        <p:nvSpPr>
          <p:cNvPr id="12" name="object 12"/>
          <p:cNvSpPr/>
          <p:nvPr/>
        </p:nvSpPr>
        <p:spPr>
          <a:xfrm>
            <a:off x="8190524" y="6218375"/>
            <a:ext cx="1243965" cy="461009"/>
          </a:xfrm>
          <a:custGeom>
            <a:avLst/>
            <a:gdLst/>
            <a:ahLst/>
            <a:cxnLst/>
            <a:rect l="l" t="t" r="r" b="b"/>
            <a:pathLst>
              <a:path w="1243965" h="461009">
                <a:moveTo>
                  <a:pt x="1013399" y="460799"/>
                </a:moveTo>
                <a:lnTo>
                  <a:pt x="1013399" y="345599"/>
                </a:lnTo>
                <a:lnTo>
                  <a:pt x="0" y="345599"/>
                </a:lnTo>
                <a:lnTo>
                  <a:pt x="0" y="115199"/>
                </a:lnTo>
                <a:lnTo>
                  <a:pt x="1013399" y="115199"/>
                </a:lnTo>
                <a:lnTo>
                  <a:pt x="1013399" y="0"/>
                </a:lnTo>
                <a:lnTo>
                  <a:pt x="1243799" y="230399"/>
                </a:lnTo>
                <a:lnTo>
                  <a:pt x="1013399" y="460799"/>
                </a:lnTo>
                <a:close/>
              </a:path>
            </a:pathLst>
          </a:custGeom>
          <a:solidFill>
            <a:srgbClr val="FDC099"/>
          </a:solidFill>
        </p:spPr>
        <p:txBody>
          <a:bodyPr wrap="square" lIns="0" tIns="0" rIns="0" bIns="0" rtlCol="0"/>
          <a:lstStyle/>
          <a:p>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2" name="object 2"/>
          <p:cNvGrpSpPr/>
          <p:nvPr/>
        </p:nvGrpSpPr>
        <p:grpSpPr>
          <a:xfrm>
            <a:off x="9208065" y="0"/>
            <a:ext cx="9080500" cy="8348980"/>
            <a:chOff x="9208065" y="0"/>
            <a:chExt cx="9080500" cy="8348980"/>
          </a:xfrm>
        </p:grpSpPr>
        <p:pic>
          <p:nvPicPr>
            <p:cNvPr id="3" name="object 3"/>
            <p:cNvPicPr/>
            <p:nvPr/>
          </p:nvPicPr>
          <p:blipFill>
            <a:blip r:embed="rId2" cstate="print"/>
            <a:stretch>
              <a:fillRect/>
            </a:stretch>
          </p:blipFill>
          <p:spPr>
            <a:xfrm>
              <a:off x="9208065" y="2216746"/>
              <a:ext cx="7983187" cy="6131979"/>
            </a:xfrm>
            <a:prstGeom prst="rect">
              <a:avLst/>
            </a:prstGeom>
          </p:spPr>
        </p:pic>
        <p:pic>
          <p:nvPicPr>
            <p:cNvPr id="4" name="object 4"/>
            <p:cNvPicPr/>
            <p:nvPr/>
          </p:nvPicPr>
          <p:blipFill>
            <a:blip r:embed="rId3" cstate="print"/>
            <a:stretch>
              <a:fillRect/>
            </a:stretch>
          </p:blipFill>
          <p:spPr>
            <a:xfrm>
              <a:off x="15845980" y="0"/>
              <a:ext cx="2442019" cy="2391833"/>
            </a:xfrm>
            <a:prstGeom prst="rect">
              <a:avLst/>
            </a:prstGeom>
          </p:spPr>
        </p:pic>
      </p:grpSp>
      <p:grpSp>
        <p:nvGrpSpPr>
          <p:cNvPr id="5" name="object 5"/>
          <p:cNvGrpSpPr/>
          <p:nvPr/>
        </p:nvGrpSpPr>
        <p:grpSpPr>
          <a:xfrm>
            <a:off x="0" y="7130809"/>
            <a:ext cx="18288635" cy="3156585"/>
            <a:chOff x="0" y="7130809"/>
            <a:chExt cx="18288635" cy="3156585"/>
          </a:xfrm>
        </p:grpSpPr>
        <p:sp>
          <p:nvSpPr>
            <p:cNvPr id="6" name="object 6"/>
            <p:cNvSpPr/>
            <p:nvPr/>
          </p:nvSpPr>
          <p:spPr>
            <a:xfrm>
              <a:off x="0" y="8987969"/>
              <a:ext cx="18288635" cy="1299210"/>
            </a:xfrm>
            <a:custGeom>
              <a:avLst/>
              <a:gdLst/>
              <a:ahLst/>
              <a:cxnLst/>
              <a:rect l="l" t="t" r="r" b="b"/>
              <a:pathLst>
                <a:path w="18288635" h="1299209">
                  <a:moveTo>
                    <a:pt x="18288118" y="1299037"/>
                  </a:moveTo>
                  <a:lnTo>
                    <a:pt x="0" y="1299037"/>
                  </a:lnTo>
                  <a:lnTo>
                    <a:pt x="0" y="0"/>
                  </a:lnTo>
                  <a:lnTo>
                    <a:pt x="18288118" y="0"/>
                  </a:lnTo>
                  <a:lnTo>
                    <a:pt x="18288118" y="1299037"/>
                  </a:lnTo>
                  <a:close/>
                </a:path>
              </a:pathLst>
            </a:custGeom>
            <a:solidFill>
              <a:srgbClr val="FDC099"/>
            </a:solidFill>
          </p:spPr>
          <p:txBody>
            <a:bodyPr wrap="square" lIns="0" tIns="0" rIns="0" bIns="0" rtlCol="0"/>
            <a:lstStyle/>
            <a:p>
              <a:endParaRPr/>
            </a:p>
          </p:txBody>
        </p:sp>
        <p:pic>
          <p:nvPicPr>
            <p:cNvPr id="7" name="object 7"/>
            <p:cNvPicPr/>
            <p:nvPr/>
          </p:nvPicPr>
          <p:blipFill>
            <a:blip r:embed="rId4" cstate="print"/>
            <a:stretch>
              <a:fillRect/>
            </a:stretch>
          </p:blipFill>
          <p:spPr>
            <a:xfrm>
              <a:off x="107744" y="9061043"/>
              <a:ext cx="1716190" cy="1175658"/>
            </a:xfrm>
            <a:prstGeom prst="rect">
              <a:avLst/>
            </a:prstGeom>
          </p:spPr>
        </p:pic>
        <p:pic>
          <p:nvPicPr>
            <p:cNvPr id="8" name="object 8"/>
            <p:cNvPicPr/>
            <p:nvPr/>
          </p:nvPicPr>
          <p:blipFill>
            <a:blip r:embed="rId5" cstate="print"/>
            <a:stretch>
              <a:fillRect/>
            </a:stretch>
          </p:blipFill>
          <p:spPr>
            <a:xfrm>
              <a:off x="15845978" y="7130809"/>
              <a:ext cx="2442021" cy="3156189"/>
            </a:xfrm>
            <a:prstGeom prst="rect">
              <a:avLst/>
            </a:prstGeom>
          </p:spPr>
        </p:pic>
      </p:grpSp>
      <p:sp>
        <p:nvSpPr>
          <p:cNvPr id="9" name="object 9"/>
          <p:cNvSpPr txBox="1">
            <a:spLocks noGrp="1"/>
          </p:cNvSpPr>
          <p:nvPr>
            <p:ph type="title"/>
          </p:nvPr>
        </p:nvSpPr>
        <p:spPr>
          <a:prstGeom prst="rect">
            <a:avLst/>
          </a:prstGeom>
        </p:spPr>
        <p:txBody>
          <a:bodyPr vert="horz" wrap="square" lIns="0" tIns="385292" rIns="0" bIns="0" rtlCol="0">
            <a:spAutoFit/>
          </a:bodyPr>
          <a:lstStyle/>
          <a:p>
            <a:pPr marL="165100">
              <a:lnSpc>
                <a:spcPct val="100000"/>
              </a:lnSpc>
              <a:spcBef>
                <a:spcPts val="100"/>
              </a:spcBef>
            </a:pPr>
            <a:r>
              <a:rPr sz="4200"/>
              <a:t>6.</a:t>
            </a:r>
            <a:r>
              <a:rPr sz="4200" spc="-85"/>
              <a:t> </a:t>
            </a:r>
            <a:r>
              <a:rPr sz="4200"/>
              <a:t>Global</a:t>
            </a:r>
            <a:r>
              <a:rPr sz="4200" spc="-85"/>
              <a:t> </a:t>
            </a:r>
            <a:r>
              <a:rPr sz="4200"/>
              <a:t>Market</a:t>
            </a:r>
            <a:r>
              <a:rPr sz="4200" spc="-85"/>
              <a:t> </a:t>
            </a:r>
            <a:r>
              <a:rPr sz="4200"/>
              <a:t>in</a:t>
            </a:r>
            <a:r>
              <a:rPr sz="4200" spc="-80"/>
              <a:t> </a:t>
            </a:r>
            <a:r>
              <a:rPr sz="4200"/>
              <a:t>Action</a:t>
            </a:r>
            <a:r>
              <a:rPr sz="4200" spc="-85"/>
              <a:t> </a:t>
            </a:r>
            <a:r>
              <a:rPr sz="4200"/>
              <a:t>-</a:t>
            </a:r>
            <a:r>
              <a:rPr sz="4200" spc="-85"/>
              <a:t> </a:t>
            </a:r>
            <a:r>
              <a:rPr sz="4200"/>
              <a:t>Quota</a:t>
            </a:r>
            <a:r>
              <a:rPr sz="4200" spc="-80"/>
              <a:t> </a:t>
            </a:r>
            <a:r>
              <a:rPr sz="4200"/>
              <a:t>on</a:t>
            </a:r>
            <a:r>
              <a:rPr sz="4200" spc="-85"/>
              <a:t> </a:t>
            </a:r>
            <a:r>
              <a:rPr sz="4200" spc="-10"/>
              <a:t>Imports</a:t>
            </a:r>
            <a:endParaRPr sz="4200"/>
          </a:p>
        </p:txBody>
      </p:sp>
      <p:sp>
        <p:nvSpPr>
          <p:cNvPr id="10" name="object 10"/>
          <p:cNvSpPr txBox="1"/>
          <p:nvPr/>
        </p:nvSpPr>
        <p:spPr>
          <a:xfrm>
            <a:off x="1061642" y="2179072"/>
            <a:ext cx="7097395" cy="5374640"/>
          </a:xfrm>
          <a:prstGeom prst="rect">
            <a:avLst/>
          </a:prstGeom>
        </p:spPr>
        <p:txBody>
          <a:bodyPr vert="horz" wrap="square" lIns="0" tIns="210820" rIns="0" bIns="0" rtlCol="0">
            <a:spAutoFit/>
          </a:bodyPr>
          <a:lstStyle/>
          <a:p>
            <a:pPr marL="440690" indent="-427990" algn="just">
              <a:lnSpc>
                <a:spcPct val="100000"/>
              </a:lnSpc>
              <a:spcBef>
                <a:spcPts val="1660"/>
              </a:spcBef>
              <a:buFont typeface="Arial MT"/>
              <a:buChar char="●"/>
              <a:tabLst>
                <a:tab pos="440690" algn="l"/>
              </a:tabLst>
            </a:pPr>
            <a:r>
              <a:rPr sz="2600">
                <a:latin typeface="Calibri"/>
                <a:cs typeface="Calibri"/>
              </a:rPr>
              <a:t>the</a:t>
            </a:r>
            <a:r>
              <a:rPr sz="2600" spc="-45">
                <a:latin typeface="Calibri"/>
                <a:cs typeface="Calibri"/>
              </a:rPr>
              <a:t> </a:t>
            </a:r>
            <a:r>
              <a:rPr sz="2600">
                <a:latin typeface="Calibri"/>
                <a:cs typeface="Calibri"/>
              </a:rPr>
              <a:t>supply</a:t>
            </a:r>
            <a:r>
              <a:rPr sz="2600" spc="-40">
                <a:latin typeface="Calibri"/>
                <a:cs typeface="Calibri"/>
              </a:rPr>
              <a:t> </a:t>
            </a:r>
            <a:r>
              <a:rPr sz="2600">
                <a:latin typeface="Calibri"/>
                <a:cs typeface="Calibri"/>
              </a:rPr>
              <a:t>curve</a:t>
            </a:r>
            <a:r>
              <a:rPr sz="2600" spc="-45">
                <a:latin typeface="Calibri"/>
                <a:cs typeface="Calibri"/>
              </a:rPr>
              <a:t> </a:t>
            </a:r>
            <a:r>
              <a:rPr sz="2600">
                <a:latin typeface="Calibri"/>
                <a:cs typeface="Calibri"/>
              </a:rPr>
              <a:t>becomes</a:t>
            </a:r>
            <a:r>
              <a:rPr sz="2600" spc="-20">
                <a:latin typeface="Calibri"/>
                <a:cs typeface="Calibri"/>
              </a:rPr>
              <a:t> </a:t>
            </a:r>
            <a:r>
              <a:rPr sz="2600" b="1" i="1" spc="-10">
                <a:solidFill>
                  <a:srgbClr val="FF0000"/>
                </a:solidFill>
                <a:latin typeface="Calibri"/>
                <a:cs typeface="Calibri"/>
              </a:rPr>
              <a:t>S+quota</a:t>
            </a:r>
            <a:endParaRPr sz="2600">
              <a:latin typeface="Calibri"/>
              <a:cs typeface="Calibri"/>
            </a:endParaRPr>
          </a:p>
          <a:p>
            <a:pPr marL="440690" indent="-427990" algn="just">
              <a:lnSpc>
                <a:spcPct val="100000"/>
              </a:lnSpc>
              <a:spcBef>
                <a:spcPts val="1560"/>
              </a:spcBef>
              <a:buFont typeface="Arial MT"/>
              <a:buChar char="●"/>
              <a:tabLst>
                <a:tab pos="440690" algn="l"/>
              </a:tabLst>
            </a:pPr>
            <a:r>
              <a:rPr sz="2600">
                <a:latin typeface="Calibri"/>
                <a:cs typeface="Calibri"/>
              </a:rPr>
              <a:t>Eg.</a:t>
            </a:r>
            <a:r>
              <a:rPr sz="2600" spc="-25">
                <a:latin typeface="Calibri"/>
                <a:cs typeface="Calibri"/>
              </a:rPr>
              <a:t> </a:t>
            </a:r>
            <a:r>
              <a:rPr sz="2600">
                <a:latin typeface="Calibri"/>
                <a:cs typeface="Calibri"/>
              </a:rPr>
              <a:t>if</a:t>
            </a:r>
            <a:r>
              <a:rPr sz="2600" spc="-20">
                <a:latin typeface="Calibri"/>
                <a:cs typeface="Calibri"/>
              </a:rPr>
              <a:t> </a:t>
            </a:r>
            <a:r>
              <a:rPr sz="2600">
                <a:latin typeface="Calibri"/>
                <a:cs typeface="Calibri"/>
              </a:rPr>
              <a:t>the</a:t>
            </a:r>
            <a:r>
              <a:rPr sz="2600" spc="-25">
                <a:latin typeface="Calibri"/>
                <a:cs typeface="Calibri"/>
              </a:rPr>
              <a:t> </a:t>
            </a:r>
            <a:r>
              <a:rPr sz="2600">
                <a:latin typeface="Calibri"/>
                <a:cs typeface="Calibri"/>
              </a:rPr>
              <a:t>supply</a:t>
            </a:r>
            <a:r>
              <a:rPr sz="2600" spc="-20">
                <a:latin typeface="Calibri"/>
                <a:cs typeface="Calibri"/>
              </a:rPr>
              <a:t> </a:t>
            </a:r>
            <a:r>
              <a:rPr sz="2600">
                <a:latin typeface="Calibri"/>
                <a:cs typeface="Calibri"/>
              </a:rPr>
              <a:t>function</a:t>
            </a:r>
            <a:r>
              <a:rPr sz="2600" spc="-25">
                <a:latin typeface="Calibri"/>
                <a:cs typeface="Calibri"/>
              </a:rPr>
              <a:t> </a:t>
            </a:r>
            <a:r>
              <a:rPr sz="2600">
                <a:latin typeface="Calibri"/>
                <a:cs typeface="Calibri"/>
              </a:rPr>
              <a:t>is</a:t>
            </a:r>
            <a:r>
              <a:rPr sz="2600" spc="-20">
                <a:latin typeface="Calibri"/>
                <a:cs typeface="Calibri"/>
              </a:rPr>
              <a:t> </a:t>
            </a:r>
            <a:r>
              <a:rPr sz="2600">
                <a:latin typeface="Calibri"/>
                <a:cs typeface="Calibri"/>
              </a:rPr>
              <a:t>Qs</a:t>
            </a:r>
            <a:r>
              <a:rPr sz="2600" spc="-25">
                <a:latin typeface="Calibri"/>
                <a:cs typeface="Calibri"/>
              </a:rPr>
              <a:t> </a:t>
            </a:r>
            <a:r>
              <a:rPr sz="2600">
                <a:latin typeface="Calibri"/>
                <a:cs typeface="Calibri"/>
              </a:rPr>
              <a:t>=</a:t>
            </a:r>
            <a:r>
              <a:rPr sz="2600" spc="-20">
                <a:latin typeface="Calibri"/>
                <a:cs typeface="Calibri"/>
              </a:rPr>
              <a:t> </a:t>
            </a:r>
            <a:r>
              <a:rPr sz="2600">
                <a:latin typeface="Calibri"/>
                <a:cs typeface="Calibri"/>
              </a:rPr>
              <a:t>0.67P</a:t>
            </a:r>
            <a:r>
              <a:rPr sz="2600" spc="-25">
                <a:latin typeface="Calibri"/>
                <a:cs typeface="Calibri"/>
              </a:rPr>
              <a:t> </a:t>
            </a:r>
            <a:r>
              <a:rPr sz="2600">
                <a:latin typeface="Calibri"/>
                <a:cs typeface="Calibri"/>
              </a:rPr>
              <a:t>–</a:t>
            </a:r>
            <a:r>
              <a:rPr sz="2600" spc="-20">
                <a:latin typeface="Calibri"/>
                <a:cs typeface="Calibri"/>
              </a:rPr>
              <a:t> </a:t>
            </a:r>
            <a:r>
              <a:rPr sz="2600" spc="-10">
                <a:latin typeface="Calibri"/>
                <a:cs typeface="Calibri"/>
              </a:rPr>
              <a:t>1.33,</a:t>
            </a:r>
            <a:endParaRPr sz="2600">
              <a:latin typeface="Calibri"/>
              <a:cs typeface="Calibri"/>
            </a:endParaRPr>
          </a:p>
          <a:p>
            <a:pPr marL="897890" lvl="1" indent="-427990" algn="just">
              <a:lnSpc>
                <a:spcPct val="100000"/>
              </a:lnSpc>
              <a:spcBef>
                <a:spcPts val="1560"/>
              </a:spcBef>
              <a:buFont typeface="Arial MT"/>
              <a:buChar char="○"/>
              <a:tabLst>
                <a:tab pos="897890" algn="l"/>
              </a:tabLst>
            </a:pPr>
            <a:r>
              <a:rPr sz="2600">
                <a:latin typeface="Calibri"/>
                <a:cs typeface="Calibri"/>
              </a:rPr>
              <a:t>when</a:t>
            </a:r>
            <a:r>
              <a:rPr sz="2600" spc="-15">
                <a:latin typeface="Calibri"/>
                <a:cs typeface="Calibri"/>
              </a:rPr>
              <a:t> </a:t>
            </a:r>
            <a:r>
              <a:rPr sz="2600">
                <a:latin typeface="Calibri"/>
                <a:cs typeface="Calibri"/>
              </a:rPr>
              <a:t>P</a:t>
            </a:r>
            <a:r>
              <a:rPr sz="2600" spc="-15">
                <a:latin typeface="Calibri"/>
                <a:cs typeface="Calibri"/>
              </a:rPr>
              <a:t> </a:t>
            </a:r>
            <a:r>
              <a:rPr sz="2600">
                <a:latin typeface="Calibri"/>
                <a:cs typeface="Calibri"/>
              </a:rPr>
              <a:t>&lt;</a:t>
            </a:r>
            <a:r>
              <a:rPr sz="2600" spc="-15">
                <a:latin typeface="Calibri"/>
                <a:cs typeface="Calibri"/>
              </a:rPr>
              <a:t> </a:t>
            </a:r>
            <a:r>
              <a:rPr sz="2600">
                <a:latin typeface="Calibri"/>
                <a:cs typeface="Calibri"/>
              </a:rPr>
              <a:t>Pw</a:t>
            </a:r>
            <a:r>
              <a:rPr sz="2600" spc="-10">
                <a:latin typeface="Calibri"/>
                <a:cs typeface="Calibri"/>
              </a:rPr>
              <a:t> </a:t>
            </a:r>
            <a:r>
              <a:rPr sz="2600">
                <a:latin typeface="Arial MT"/>
                <a:cs typeface="Arial MT"/>
              </a:rPr>
              <a:t>→</a:t>
            </a:r>
            <a:r>
              <a:rPr sz="2600" spc="-150">
                <a:latin typeface="Arial MT"/>
                <a:cs typeface="Arial MT"/>
              </a:rPr>
              <a:t> </a:t>
            </a:r>
            <a:r>
              <a:rPr sz="2600">
                <a:latin typeface="Calibri"/>
                <a:cs typeface="Calibri"/>
              </a:rPr>
              <a:t>Qs</a:t>
            </a:r>
            <a:r>
              <a:rPr sz="2600" spc="-15">
                <a:latin typeface="Calibri"/>
                <a:cs typeface="Calibri"/>
              </a:rPr>
              <a:t> </a:t>
            </a:r>
            <a:r>
              <a:rPr sz="2600">
                <a:latin typeface="Calibri"/>
                <a:cs typeface="Calibri"/>
              </a:rPr>
              <a:t>=</a:t>
            </a:r>
            <a:r>
              <a:rPr sz="2600" spc="-15">
                <a:latin typeface="Calibri"/>
                <a:cs typeface="Calibri"/>
              </a:rPr>
              <a:t> </a:t>
            </a:r>
            <a:r>
              <a:rPr sz="2600">
                <a:latin typeface="Calibri"/>
                <a:cs typeface="Calibri"/>
              </a:rPr>
              <a:t>0.67P</a:t>
            </a:r>
            <a:r>
              <a:rPr sz="2600" spc="-10">
                <a:latin typeface="Calibri"/>
                <a:cs typeface="Calibri"/>
              </a:rPr>
              <a:t> </a:t>
            </a:r>
            <a:r>
              <a:rPr sz="2600">
                <a:latin typeface="Calibri"/>
                <a:cs typeface="Calibri"/>
              </a:rPr>
              <a:t>–</a:t>
            </a:r>
            <a:r>
              <a:rPr sz="2600" spc="-15">
                <a:latin typeface="Calibri"/>
                <a:cs typeface="Calibri"/>
              </a:rPr>
              <a:t> </a:t>
            </a:r>
            <a:r>
              <a:rPr sz="2600" spc="-20">
                <a:latin typeface="Calibri"/>
                <a:cs typeface="Calibri"/>
              </a:rPr>
              <a:t>1.33</a:t>
            </a:r>
            <a:endParaRPr sz="2600">
              <a:latin typeface="Calibri"/>
              <a:cs typeface="Calibri"/>
            </a:endParaRPr>
          </a:p>
          <a:p>
            <a:pPr marL="897890" lvl="1" indent="-427990" algn="just">
              <a:lnSpc>
                <a:spcPct val="100000"/>
              </a:lnSpc>
              <a:spcBef>
                <a:spcPts val="1560"/>
              </a:spcBef>
              <a:buFont typeface="Arial MT"/>
              <a:buChar char="○"/>
              <a:tabLst>
                <a:tab pos="897890" algn="l"/>
              </a:tabLst>
            </a:pPr>
            <a:r>
              <a:rPr sz="2600">
                <a:latin typeface="Calibri"/>
                <a:cs typeface="Calibri"/>
              </a:rPr>
              <a:t>when</a:t>
            </a:r>
            <a:r>
              <a:rPr sz="2600" spc="-15">
                <a:latin typeface="Calibri"/>
                <a:cs typeface="Calibri"/>
              </a:rPr>
              <a:t> </a:t>
            </a:r>
            <a:r>
              <a:rPr sz="2600">
                <a:latin typeface="Calibri"/>
                <a:cs typeface="Calibri"/>
              </a:rPr>
              <a:t>P</a:t>
            </a:r>
            <a:r>
              <a:rPr sz="2600" spc="-10">
                <a:latin typeface="Calibri"/>
                <a:cs typeface="Calibri"/>
              </a:rPr>
              <a:t> </a:t>
            </a:r>
            <a:r>
              <a:rPr sz="2600">
                <a:latin typeface="Arial MT"/>
                <a:cs typeface="Arial MT"/>
              </a:rPr>
              <a:t>≥</a:t>
            </a:r>
            <a:r>
              <a:rPr sz="2600" spc="-150">
                <a:latin typeface="Arial MT"/>
                <a:cs typeface="Arial MT"/>
              </a:rPr>
              <a:t> </a:t>
            </a:r>
            <a:r>
              <a:rPr sz="2600">
                <a:latin typeface="Calibri"/>
                <a:cs typeface="Calibri"/>
              </a:rPr>
              <a:t>Pw</a:t>
            </a:r>
            <a:r>
              <a:rPr sz="2600" spc="-10">
                <a:latin typeface="Calibri"/>
                <a:cs typeface="Calibri"/>
              </a:rPr>
              <a:t> </a:t>
            </a:r>
            <a:r>
              <a:rPr sz="2600">
                <a:latin typeface="Arial MT"/>
                <a:cs typeface="Arial MT"/>
              </a:rPr>
              <a:t>→</a:t>
            </a:r>
            <a:r>
              <a:rPr sz="2600" spc="-145">
                <a:latin typeface="Arial MT"/>
                <a:cs typeface="Arial MT"/>
              </a:rPr>
              <a:t> </a:t>
            </a:r>
            <a:r>
              <a:rPr sz="2600">
                <a:latin typeface="Calibri"/>
                <a:cs typeface="Calibri"/>
              </a:rPr>
              <a:t>Qs</a:t>
            </a:r>
            <a:r>
              <a:rPr sz="2600" spc="-15">
                <a:latin typeface="Calibri"/>
                <a:cs typeface="Calibri"/>
              </a:rPr>
              <a:t> </a:t>
            </a:r>
            <a:r>
              <a:rPr sz="2600">
                <a:latin typeface="Calibri"/>
                <a:cs typeface="Calibri"/>
              </a:rPr>
              <a:t>=</a:t>
            </a:r>
            <a:r>
              <a:rPr sz="2600" spc="-15">
                <a:latin typeface="Calibri"/>
                <a:cs typeface="Calibri"/>
              </a:rPr>
              <a:t> </a:t>
            </a:r>
            <a:r>
              <a:rPr sz="2600">
                <a:latin typeface="Calibri"/>
                <a:cs typeface="Calibri"/>
              </a:rPr>
              <a:t>0.67P</a:t>
            </a:r>
            <a:r>
              <a:rPr sz="2600" spc="-15">
                <a:latin typeface="Calibri"/>
                <a:cs typeface="Calibri"/>
              </a:rPr>
              <a:t> </a:t>
            </a:r>
            <a:r>
              <a:rPr sz="2600">
                <a:latin typeface="Calibri"/>
                <a:cs typeface="Calibri"/>
              </a:rPr>
              <a:t>–</a:t>
            </a:r>
            <a:r>
              <a:rPr sz="2600" spc="-15">
                <a:latin typeface="Calibri"/>
                <a:cs typeface="Calibri"/>
              </a:rPr>
              <a:t> </a:t>
            </a:r>
            <a:r>
              <a:rPr sz="2600">
                <a:latin typeface="Calibri"/>
                <a:cs typeface="Calibri"/>
              </a:rPr>
              <a:t>1.33</a:t>
            </a:r>
            <a:r>
              <a:rPr sz="2600" spc="5">
                <a:latin typeface="Calibri"/>
                <a:cs typeface="Calibri"/>
              </a:rPr>
              <a:t> </a:t>
            </a:r>
            <a:r>
              <a:rPr sz="2600" b="1">
                <a:solidFill>
                  <a:srgbClr val="FF0000"/>
                </a:solidFill>
                <a:latin typeface="Calibri"/>
                <a:cs typeface="Calibri"/>
              </a:rPr>
              <a:t>+</a:t>
            </a:r>
            <a:r>
              <a:rPr sz="2600" b="1" spc="-15">
                <a:solidFill>
                  <a:srgbClr val="FF0000"/>
                </a:solidFill>
                <a:latin typeface="Calibri"/>
                <a:cs typeface="Calibri"/>
              </a:rPr>
              <a:t> </a:t>
            </a:r>
            <a:r>
              <a:rPr sz="2600" b="1" spc="-50">
                <a:solidFill>
                  <a:srgbClr val="FF0000"/>
                </a:solidFill>
                <a:latin typeface="Calibri"/>
                <a:cs typeface="Calibri"/>
              </a:rPr>
              <a:t>1</a:t>
            </a:r>
            <a:endParaRPr sz="2600">
              <a:latin typeface="Calibri"/>
              <a:cs typeface="Calibri"/>
            </a:endParaRPr>
          </a:p>
          <a:p>
            <a:pPr marL="440055" marR="5080" indent="-427990" algn="just">
              <a:lnSpc>
                <a:spcPct val="150000"/>
              </a:lnSpc>
              <a:buFont typeface="Arial MT"/>
              <a:buChar char="●"/>
              <a:tabLst>
                <a:tab pos="440055" algn="l"/>
              </a:tabLst>
            </a:pPr>
            <a:r>
              <a:rPr sz="2600">
                <a:latin typeface="Calibri"/>
                <a:cs typeface="Calibri"/>
              </a:rPr>
              <a:t>the</a:t>
            </a:r>
            <a:r>
              <a:rPr sz="2600" spc="-60">
                <a:latin typeface="Calibri"/>
                <a:cs typeface="Calibri"/>
              </a:rPr>
              <a:t> </a:t>
            </a:r>
            <a:r>
              <a:rPr sz="2600">
                <a:latin typeface="Calibri"/>
                <a:cs typeface="Calibri"/>
              </a:rPr>
              <a:t>new</a:t>
            </a:r>
            <a:r>
              <a:rPr sz="2600" spc="-55">
                <a:latin typeface="Calibri"/>
                <a:cs typeface="Calibri"/>
              </a:rPr>
              <a:t> </a:t>
            </a:r>
            <a:r>
              <a:rPr sz="2600">
                <a:latin typeface="Calibri"/>
                <a:cs typeface="Calibri"/>
              </a:rPr>
              <a:t>price</a:t>
            </a:r>
            <a:r>
              <a:rPr sz="2600" spc="-55">
                <a:latin typeface="Calibri"/>
                <a:cs typeface="Calibri"/>
              </a:rPr>
              <a:t> </a:t>
            </a:r>
            <a:r>
              <a:rPr sz="2600">
                <a:latin typeface="Calibri"/>
                <a:cs typeface="Calibri"/>
              </a:rPr>
              <a:t>that</a:t>
            </a:r>
            <a:r>
              <a:rPr sz="2600" spc="-55">
                <a:latin typeface="Calibri"/>
                <a:cs typeface="Calibri"/>
              </a:rPr>
              <a:t> </a:t>
            </a:r>
            <a:r>
              <a:rPr sz="2600" spc="-10">
                <a:latin typeface="Calibri"/>
                <a:cs typeface="Calibri"/>
              </a:rPr>
              <a:t>Canadians</a:t>
            </a:r>
            <a:r>
              <a:rPr sz="2600" spc="-55">
                <a:latin typeface="Calibri"/>
                <a:cs typeface="Calibri"/>
              </a:rPr>
              <a:t> </a:t>
            </a:r>
            <a:r>
              <a:rPr sz="2600">
                <a:latin typeface="Calibri"/>
                <a:cs typeface="Calibri"/>
              </a:rPr>
              <a:t>will</a:t>
            </a:r>
            <a:r>
              <a:rPr sz="2600" spc="-55">
                <a:latin typeface="Calibri"/>
                <a:cs typeface="Calibri"/>
              </a:rPr>
              <a:t> </a:t>
            </a:r>
            <a:r>
              <a:rPr sz="2600">
                <a:latin typeface="Calibri"/>
                <a:cs typeface="Calibri"/>
              </a:rPr>
              <a:t>pay</a:t>
            </a:r>
            <a:r>
              <a:rPr sz="2600" spc="-60">
                <a:latin typeface="Calibri"/>
                <a:cs typeface="Calibri"/>
              </a:rPr>
              <a:t> </a:t>
            </a:r>
            <a:r>
              <a:rPr sz="2600">
                <a:latin typeface="Calibri"/>
                <a:cs typeface="Calibri"/>
              </a:rPr>
              <a:t>for</a:t>
            </a:r>
            <a:r>
              <a:rPr sz="2600" spc="-55">
                <a:latin typeface="Calibri"/>
                <a:cs typeface="Calibri"/>
              </a:rPr>
              <a:t> </a:t>
            </a:r>
            <a:r>
              <a:rPr sz="2600" spc="-10">
                <a:latin typeface="Calibri"/>
                <a:cs typeface="Calibri"/>
              </a:rPr>
              <a:t>imports </a:t>
            </a:r>
            <a:r>
              <a:rPr sz="2600">
                <a:latin typeface="Calibri"/>
                <a:cs typeface="Calibri"/>
              </a:rPr>
              <a:t>would</a:t>
            </a:r>
            <a:r>
              <a:rPr sz="2600" spc="-65">
                <a:latin typeface="Calibri"/>
                <a:cs typeface="Calibri"/>
              </a:rPr>
              <a:t> </a:t>
            </a:r>
            <a:r>
              <a:rPr sz="2600">
                <a:latin typeface="Calibri"/>
                <a:cs typeface="Calibri"/>
              </a:rPr>
              <a:t>now</a:t>
            </a:r>
            <a:r>
              <a:rPr sz="2600" spc="-60">
                <a:latin typeface="Calibri"/>
                <a:cs typeface="Calibri"/>
              </a:rPr>
              <a:t> </a:t>
            </a:r>
            <a:r>
              <a:rPr sz="2600">
                <a:latin typeface="Calibri"/>
                <a:cs typeface="Calibri"/>
              </a:rPr>
              <a:t>be</a:t>
            </a:r>
            <a:r>
              <a:rPr sz="2600" spc="-55">
                <a:latin typeface="Calibri"/>
                <a:cs typeface="Calibri"/>
              </a:rPr>
              <a:t> </a:t>
            </a:r>
            <a:r>
              <a:rPr sz="2600">
                <a:latin typeface="Calibri"/>
                <a:cs typeface="Calibri"/>
              </a:rPr>
              <a:t>the</a:t>
            </a:r>
            <a:r>
              <a:rPr sz="2600" spc="-55">
                <a:latin typeface="Calibri"/>
                <a:cs typeface="Calibri"/>
              </a:rPr>
              <a:t> </a:t>
            </a:r>
            <a:r>
              <a:rPr sz="2600" spc="-10">
                <a:latin typeface="Calibri"/>
                <a:cs typeface="Calibri"/>
              </a:rPr>
              <a:t>intersection</a:t>
            </a:r>
            <a:r>
              <a:rPr sz="2600" spc="-55">
                <a:latin typeface="Calibri"/>
                <a:cs typeface="Calibri"/>
              </a:rPr>
              <a:t> </a:t>
            </a:r>
            <a:r>
              <a:rPr sz="2600">
                <a:latin typeface="Calibri"/>
                <a:cs typeface="Calibri"/>
              </a:rPr>
              <a:t>point</a:t>
            </a:r>
            <a:r>
              <a:rPr sz="2600" spc="-55">
                <a:latin typeface="Calibri"/>
                <a:cs typeface="Calibri"/>
              </a:rPr>
              <a:t> </a:t>
            </a:r>
            <a:r>
              <a:rPr sz="2600">
                <a:latin typeface="Calibri"/>
                <a:cs typeface="Calibri"/>
              </a:rPr>
              <a:t>between</a:t>
            </a:r>
            <a:r>
              <a:rPr sz="2600" spc="-55">
                <a:latin typeface="Calibri"/>
                <a:cs typeface="Calibri"/>
              </a:rPr>
              <a:t> </a:t>
            </a:r>
            <a:r>
              <a:rPr sz="2600" spc="-25">
                <a:latin typeface="Calibri"/>
                <a:cs typeface="Calibri"/>
              </a:rPr>
              <a:t>the </a:t>
            </a:r>
            <a:r>
              <a:rPr sz="2600">
                <a:latin typeface="Calibri"/>
                <a:cs typeface="Calibri"/>
              </a:rPr>
              <a:t>demand</a:t>
            </a:r>
            <a:r>
              <a:rPr sz="2600" spc="-70">
                <a:latin typeface="Calibri"/>
                <a:cs typeface="Calibri"/>
              </a:rPr>
              <a:t> </a:t>
            </a:r>
            <a:r>
              <a:rPr sz="2600">
                <a:latin typeface="Calibri"/>
                <a:cs typeface="Calibri"/>
              </a:rPr>
              <a:t>curve</a:t>
            </a:r>
            <a:r>
              <a:rPr sz="2600" spc="-65">
                <a:latin typeface="Calibri"/>
                <a:cs typeface="Calibri"/>
              </a:rPr>
              <a:t> </a:t>
            </a:r>
            <a:r>
              <a:rPr sz="2600">
                <a:latin typeface="Calibri"/>
                <a:cs typeface="Calibri"/>
              </a:rPr>
              <a:t>and</a:t>
            </a:r>
            <a:r>
              <a:rPr sz="2600" spc="-60">
                <a:latin typeface="Calibri"/>
                <a:cs typeface="Calibri"/>
              </a:rPr>
              <a:t> </a:t>
            </a:r>
            <a:r>
              <a:rPr sz="2600" b="1" i="1">
                <a:solidFill>
                  <a:srgbClr val="FF0000"/>
                </a:solidFill>
                <a:latin typeface="Calibri"/>
                <a:cs typeface="Calibri"/>
              </a:rPr>
              <a:t>S+quota</a:t>
            </a:r>
            <a:r>
              <a:rPr sz="2600" b="1" i="1" spc="-55">
                <a:solidFill>
                  <a:srgbClr val="FF0000"/>
                </a:solidFill>
                <a:latin typeface="Calibri"/>
                <a:cs typeface="Calibri"/>
              </a:rPr>
              <a:t> </a:t>
            </a:r>
            <a:r>
              <a:rPr sz="2600" spc="-10">
                <a:latin typeface="Calibri"/>
                <a:cs typeface="Calibri"/>
              </a:rPr>
              <a:t>curve</a:t>
            </a:r>
            <a:endParaRPr sz="2600">
              <a:latin typeface="Calibri"/>
              <a:cs typeface="Calibri"/>
            </a:endParaRPr>
          </a:p>
          <a:p>
            <a:pPr marL="440690" indent="-427990" algn="just">
              <a:lnSpc>
                <a:spcPct val="100000"/>
              </a:lnSpc>
              <a:spcBef>
                <a:spcPts val="1560"/>
              </a:spcBef>
              <a:buFont typeface="Arial MT"/>
              <a:buChar char="●"/>
              <a:tabLst>
                <a:tab pos="440690" algn="l"/>
              </a:tabLst>
            </a:pPr>
            <a:r>
              <a:rPr sz="2600">
                <a:latin typeface="Calibri"/>
                <a:cs typeface="Calibri"/>
              </a:rPr>
              <a:t>the</a:t>
            </a:r>
            <a:r>
              <a:rPr sz="2600" spc="-70">
                <a:latin typeface="Calibri"/>
                <a:cs typeface="Calibri"/>
              </a:rPr>
              <a:t> </a:t>
            </a:r>
            <a:r>
              <a:rPr sz="2600" spc="-10">
                <a:latin typeface="Calibri"/>
                <a:cs typeface="Calibri"/>
              </a:rPr>
              <a:t>importer’s</a:t>
            </a:r>
            <a:r>
              <a:rPr sz="2600" spc="-65">
                <a:latin typeface="Calibri"/>
                <a:cs typeface="Calibri"/>
              </a:rPr>
              <a:t> </a:t>
            </a:r>
            <a:r>
              <a:rPr sz="2600">
                <a:latin typeface="Calibri"/>
                <a:cs typeface="Calibri"/>
              </a:rPr>
              <a:t>profit</a:t>
            </a:r>
            <a:r>
              <a:rPr sz="2600" spc="-65">
                <a:latin typeface="Calibri"/>
                <a:cs typeface="Calibri"/>
              </a:rPr>
              <a:t> </a:t>
            </a:r>
            <a:r>
              <a:rPr sz="2600">
                <a:latin typeface="Calibri"/>
                <a:cs typeface="Calibri"/>
              </a:rPr>
              <a:t>=</a:t>
            </a:r>
            <a:r>
              <a:rPr sz="2600" spc="-65">
                <a:latin typeface="Calibri"/>
                <a:cs typeface="Calibri"/>
              </a:rPr>
              <a:t> </a:t>
            </a:r>
            <a:r>
              <a:rPr sz="2600">
                <a:latin typeface="Calibri"/>
                <a:cs typeface="Calibri"/>
              </a:rPr>
              <a:t>(quota)(Pq</a:t>
            </a:r>
            <a:r>
              <a:rPr sz="2600" spc="-65">
                <a:latin typeface="Calibri"/>
                <a:cs typeface="Calibri"/>
              </a:rPr>
              <a:t> </a:t>
            </a:r>
            <a:r>
              <a:rPr sz="2600">
                <a:latin typeface="Calibri"/>
                <a:cs typeface="Calibri"/>
              </a:rPr>
              <a:t>–</a:t>
            </a:r>
            <a:r>
              <a:rPr sz="2600" spc="-65">
                <a:latin typeface="Calibri"/>
                <a:cs typeface="Calibri"/>
              </a:rPr>
              <a:t> </a:t>
            </a:r>
            <a:r>
              <a:rPr sz="2600" spc="-25">
                <a:latin typeface="Calibri"/>
                <a:cs typeface="Calibri"/>
              </a:rPr>
              <a:t>Pw)</a:t>
            </a:r>
            <a:endParaRPr sz="2600">
              <a:latin typeface="Calibri"/>
              <a:cs typeface="Calibri"/>
            </a:endParaRPr>
          </a:p>
          <a:p>
            <a:pPr marL="440690" indent="-427990" algn="just">
              <a:lnSpc>
                <a:spcPct val="100000"/>
              </a:lnSpc>
              <a:spcBef>
                <a:spcPts val="1560"/>
              </a:spcBef>
              <a:buFont typeface="Arial MT"/>
              <a:buChar char="●"/>
              <a:tabLst>
                <a:tab pos="440690" algn="l"/>
              </a:tabLst>
            </a:pPr>
            <a:r>
              <a:rPr sz="2600" spc="-25">
                <a:latin typeface="Calibri"/>
                <a:cs typeface="Calibri"/>
              </a:rPr>
              <a:t>DWL</a:t>
            </a:r>
            <a:endParaRPr sz="2600">
              <a:latin typeface="Calibri"/>
              <a:cs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030650" y="2772299"/>
            <a:ext cx="6709531" cy="5241829"/>
          </a:xfrm>
          <a:prstGeom prst="rect">
            <a:avLst/>
          </a:prstGeom>
        </p:spPr>
      </p:pic>
      <p:pic>
        <p:nvPicPr>
          <p:cNvPr id="3" name="object 3"/>
          <p:cNvPicPr/>
          <p:nvPr/>
        </p:nvPicPr>
        <p:blipFill>
          <a:blip r:embed="rId3" cstate="print"/>
          <a:stretch>
            <a:fillRect/>
          </a:stretch>
        </p:blipFill>
        <p:spPr>
          <a:xfrm>
            <a:off x="15845980" y="0"/>
            <a:ext cx="2442019" cy="2391833"/>
          </a:xfrm>
          <a:prstGeom prst="rect">
            <a:avLst/>
          </a:prstGeom>
        </p:spPr>
      </p:pic>
      <p:grpSp>
        <p:nvGrpSpPr>
          <p:cNvPr id="4" name="object 4"/>
          <p:cNvGrpSpPr/>
          <p:nvPr/>
        </p:nvGrpSpPr>
        <p:grpSpPr>
          <a:xfrm>
            <a:off x="0" y="7130809"/>
            <a:ext cx="18288635" cy="3156585"/>
            <a:chOff x="0" y="7130809"/>
            <a:chExt cx="18288635" cy="3156585"/>
          </a:xfrm>
        </p:grpSpPr>
        <p:sp>
          <p:nvSpPr>
            <p:cNvPr id="5" name="object 5"/>
            <p:cNvSpPr/>
            <p:nvPr/>
          </p:nvSpPr>
          <p:spPr>
            <a:xfrm>
              <a:off x="0" y="8987969"/>
              <a:ext cx="18288635" cy="1299210"/>
            </a:xfrm>
            <a:custGeom>
              <a:avLst/>
              <a:gdLst/>
              <a:ahLst/>
              <a:cxnLst/>
              <a:rect l="l" t="t" r="r" b="b"/>
              <a:pathLst>
                <a:path w="18288635" h="1299209">
                  <a:moveTo>
                    <a:pt x="18288118" y="1299037"/>
                  </a:moveTo>
                  <a:lnTo>
                    <a:pt x="0" y="1299037"/>
                  </a:lnTo>
                  <a:lnTo>
                    <a:pt x="0" y="0"/>
                  </a:lnTo>
                  <a:lnTo>
                    <a:pt x="18288118" y="0"/>
                  </a:lnTo>
                  <a:lnTo>
                    <a:pt x="18288118" y="1299037"/>
                  </a:lnTo>
                  <a:close/>
                </a:path>
              </a:pathLst>
            </a:custGeom>
            <a:solidFill>
              <a:srgbClr val="FDC099"/>
            </a:solidFill>
          </p:spPr>
          <p:txBody>
            <a:bodyPr wrap="square" lIns="0" tIns="0" rIns="0" bIns="0" rtlCol="0"/>
            <a:lstStyle/>
            <a:p>
              <a:endParaRPr/>
            </a:p>
          </p:txBody>
        </p:sp>
        <p:pic>
          <p:nvPicPr>
            <p:cNvPr id="6" name="object 6"/>
            <p:cNvPicPr/>
            <p:nvPr/>
          </p:nvPicPr>
          <p:blipFill>
            <a:blip r:embed="rId4" cstate="print"/>
            <a:stretch>
              <a:fillRect/>
            </a:stretch>
          </p:blipFill>
          <p:spPr>
            <a:xfrm>
              <a:off x="107744" y="9061043"/>
              <a:ext cx="1716190" cy="1175658"/>
            </a:xfrm>
            <a:prstGeom prst="rect">
              <a:avLst/>
            </a:prstGeom>
          </p:spPr>
        </p:pic>
        <p:pic>
          <p:nvPicPr>
            <p:cNvPr id="7" name="object 7"/>
            <p:cNvPicPr/>
            <p:nvPr/>
          </p:nvPicPr>
          <p:blipFill>
            <a:blip r:embed="rId5" cstate="print"/>
            <a:stretch>
              <a:fillRect/>
            </a:stretch>
          </p:blipFill>
          <p:spPr>
            <a:xfrm>
              <a:off x="15845978" y="7130809"/>
              <a:ext cx="2442021" cy="3156189"/>
            </a:xfrm>
            <a:prstGeom prst="rect">
              <a:avLst/>
            </a:prstGeom>
          </p:spPr>
        </p:pic>
      </p:grpSp>
      <p:sp>
        <p:nvSpPr>
          <p:cNvPr id="8" name="object 8"/>
          <p:cNvSpPr txBox="1">
            <a:spLocks noGrp="1"/>
          </p:cNvSpPr>
          <p:nvPr>
            <p:ph type="title"/>
          </p:nvPr>
        </p:nvSpPr>
        <p:spPr>
          <a:prstGeom prst="rect">
            <a:avLst/>
          </a:prstGeom>
        </p:spPr>
        <p:txBody>
          <a:bodyPr vert="horz" wrap="square" lIns="0" tIns="385292" rIns="0" bIns="0" rtlCol="0">
            <a:spAutoFit/>
          </a:bodyPr>
          <a:lstStyle/>
          <a:p>
            <a:pPr marL="165100">
              <a:lnSpc>
                <a:spcPct val="100000"/>
              </a:lnSpc>
              <a:spcBef>
                <a:spcPts val="100"/>
              </a:spcBef>
            </a:pPr>
            <a:r>
              <a:rPr sz="4200"/>
              <a:t>6.</a:t>
            </a:r>
            <a:r>
              <a:rPr sz="4200" spc="-80"/>
              <a:t> </a:t>
            </a:r>
            <a:r>
              <a:rPr sz="4200"/>
              <a:t>Global</a:t>
            </a:r>
            <a:r>
              <a:rPr sz="4200" spc="-80"/>
              <a:t> </a:t>
            </a:r>
            <a:r>
              <a:rPr sz="4200"/>
              <a:t>Market</a:t>
            </a:r>
            <a:r>
              <a:rPr sz="4200" spc="-80"/>
              <a:t> </a:t>
            </a:r>
            <a:r>
              <a:rPr sz="4200"/>
              <a:t>in</a:t>
            </a:r>
            <a:r>
              <a:rPr sz="4200" spc="-80"/>
              <a:t> </a:t>
            </a:r>
            <a:r>
              <a:rPr sz="4200"/>
              <a:t>Action</a:t>
            </a:r>
            <a:r>
              <a:rPr sz="4200" spc="-80"/>
              <a:t> </a:t>
            </a:r>
            <a:r>
              <a:rPr sz="4200"/>
              <a:t>-</a:t>
            </a:r>
            <a:r>
              <a:rPr sz="4200" spc="-75"/>
              <a:t> </a:t>
            </a:r>
            <a:r>
              <a:rPr sz="4200"/>
              <a:t>Subsidy</a:t>
            </a:r>
            <a:r>
              <a:rPr sz="4200" spc="-80"/>
              <a:t> </a:t>
            </a:r>
            <a:r>
              <a:rPr sz="4200"/>
              <a:t>on</a:t>
            </a:r>
            <a:r>
              <a:rPr sz="4200" spc="-80"/>
              <a:t> </a:t>
            </a:r>
            <a:r>
              <a:rPr sz="4200" spc="-10"/>
              <a:t>Exports</a:t>
            </a:r>
            <a:endParaRPr sz="4200"/>
          </a:p>
        </p:txBody>
      </p:sp>
      <p:sp>
        <p:nvSpPr>
          <p:cNvPr id="9" name="object 9"/>
          <p:cNvSpPr txBox="1"/>
          <p:nvPr/>
        </p:nvSpPr>
        <p:spPr>
          <a:xfrm>
            <a:off x="671033" y="1722674"/>
            <a:ext cx="10589895" cy="6311900"/>
          </a:xfrm>
          <a:prstGeom prst="rect">
            <a:avLst/>
          </a:prstGeom>
        </p:spPr>
        <p:txBody>
          <a:bodyPr vert="horz" wrap="square" lIns="0" tIns="12700" rIns="0" bIns="0" rtlCol="0">
            <a:spAutoFit/>
          </a:bodyPr>
          <a:lstStyle/>
          <a:p>
            <a:pPr marL="432434" marR="147320" indent="-420370">
              <a:lnSpc>
                <a:spcPct val="150000"/>
              </a:lnSpc>
              <a:spcBef>
                <a:spcPts val="100"/>
              </a:spcBef>
              <a:buFont typeface="Arial"/>
              <a:buChar char="●"/>
              <a:tabLst>
                <a:tab pos="432434" algn="l"/>
              </a:tabLst>
            </a:pPr>
            <a:r>
              <a:rPr sz="2500" b="1">
                <a:latin typeface="Calibri"/>
                <a:cs typeface="Calibri"/>
              </a:rPr>
              <a:t>export</a:t>
            </a:r>
            <a:r>
              <a:rPr sz="2500" b="1" spc="-75">
                <a:latin typeface="Calibri"/>
                <a:cs typeface="Calibri"/>
              </a:rPr>
              <a:t> </a:t>
            </a:r>
            <a:r>
              <a:rPr sz="2500" b="1">
                <a:latin typeface="Calibri"/>
                <a:cs typeface="Calibri"/>
              </a:rPr>
              <a:t>subsidy</a:t>
            </a:r>
            <a:r>
              <a:rPr sz="2500">
                <a:latin typeface="Calibri"/>
                <a:cs typeface="Calibri"/>
              </a:rPr>
              <a:t>:</a:t>
            </a:r>
            <a:r>
              <a:rPr sz="2500" spc="-70">
                <a:latin typeface="Calibri"/>
                <a:cs typeface="Calibri"/>
              </a:rPr>
              <a:t> </a:t>
            </a:r>
            <a:r>
              <a:rPr sz="2500">
                <a:latin typeface="Calibri"/>
                <a:cs typeface="Calibri"/>
              </a:rPr>
              <a:t>when</a:t>
            </a:r>
            <a:r>
              <a:rPr sz="2500" spc="-70">
                <a:latin typeface="Calibri"/>
                <a:cs typeface="Calibri"/>
              </a:rPr>
              <a:t> </a:t>
            </a:r>
            <a:r>
              <a:rPr sz="2500">
                <a:latin typeface="Calibri"/>
                <a:cs typeface="Calibri"/>
              </a:rPr>
              <a:t>the</a:t>
            </a:r>
            <a:r>
              <a:rPr sz="2500" spc="-70">
                <a:latin typeface="Calibri"/>
                <a:cs typeface="Calibri"/>
              </a:rPr>
              <a:t> </a:t>
            </a:r>
            <a:r>
              <a:rPr sz="2500" spc="-10">
                <a:latin typeface="Calibri"/>
                <a:cs typeface="Calibri"/>
              </a:rPr>
              <a:t>government</a:t>
            </a:r>
            <a:r>
              <a:rPr sz="2500" spc="-75">
                <a:latin typeface="Calibri"/>
                <a:cs typeface="Calibri"/>
              </a:rPr>
              <a:t> </a:t>
            </a:r>
            <a:r>
              <a:rPr sz="2500">
                <a:latin typeface="Calibri"/>
                <a:cs typeface="Calibri"/>
              </a:rPr>
              <a:t>sponsors</a:t>
            </a:r>
            <a:r>
              <a:rPr sz="2500" spc="-70">
                <a:latin typeface="Calibri"/>
                <a:cs typeface="Calibri"/>
              </a:rPr>
              <a:t> </a:t>
            </a:r>
            <a:r>
              <a:rPr sz="2500">
                <a:latin typeface="Calibri"/>
                <a:cs typeface="Calibri"/>
              </a:rPr>
              <a:t>the</a:t>
            </a:r>
            <a:r>
              <a:rPr sz="2500" spc="-70">
                <a:latin typeface="Calibri"/>
                <a:cs typeface="Calibri"/>
              </a:rPr>
              <a:t> </a:t>
            </a:r>
            <a:r>
              <a:rPr sz="2500">
                <a:latin typeface="Calibri"/>
                <a:cs typeface="Calibri"/>
              </a:rPr>
              <a:t>domestic</a:t>
            </a:r>
            <a:r>
              <a:rPr sz="2500" spc="-70">
                <a:latin typeface="Calibri"/>
                <a:cs typeface="Calibri"/>
              </a:rPr>
              <a:t> </a:t>
            </a:r>
            <a:r>
              <a:rPr sz="2500" spc="-10">
                <a:latin typeface="Calibri"/>
                <a:cs typeface="Calibri"/>
              </a:rPr>
              <a:t>producer</a:t>
            </a:r>
            <a:r>
              <a:rPr sz="2500" spc="-75">
                <a:latin typeface="Calibri"/>
                <a:cs typeface="Calibri"/>
              </a:rPr>
              <a:t> </a:t>
            </a:r>
            <a:r>
              <a:rPr sz="2500">
                <a:latin typeface="Calibri"/>
                <a:cs typeface="Calibri"/>
              </a:rPr>
              <a:t>of</a:t>
            </a:r>
            <a:r>
              <a:rPr sz="2500" spc="-70">
                <a:latin typeface="Calibri"/>
                <a:cs typeface="Calibri"/>
              </a:rPr>
              <a:t> </a:t>
            </a:r>
            <a:r>
              <a:rPr sz="2500" spc="-25">
                <a:latin typeface="Calibri"/>
                <a:cs typeface="Calibri"/>
              </a:rPr>
              <a:t>the </a:t>
            </a:r>
            <a:r>
              <a:rPr sz="2500" spc="-10">
                <a:latin typeface="Calibri"/>
                <a:cs typeface="Calibri"/>
              </a:rPr>
              <a:t>exported</a:t>
            </a:r>
            <a:r>
              <a:rPr sz="2500" spc="-114">
                <a:latin typeface="Calibri"/>
                <a:cs typeface="Calibri"/>
              </a:rPr>
              <a:t> </a:t>
            </a:r>
            <a:r>
              <a:rPr sz="2500" spc="-20">
                <a:latin typeface="Calibri"/>
                <a:cs typeface="Calibri"/>
              </a:rPr>
              <a:t>good</a:t>
            </a:r>
            <a:endParaRPr sz="2500">
              <a:latin typeface="Calibri"/>
              <a:cs typeface="Calibri"/>
            </a:endParaRPr>
          </a:p>
          <a:p>
            <a:pPr marL="889635" lvl="1" indent="-419734">
              <a:lnSpc>
                <a:spcPct val="100000"/>
              </a:lnSpc>
              <a:spcBef>
                <a:spcPts val="1500"/>
              </a:spcBef>
              <a:buFont typeface="Arial MT"/>
              <a:buChar char="○"/>
              <a:tabLst>
                <a:tab pos="889635" algn="l"/>
              </a:tabLst>
            </a:pPr>
            <a:r>
              <a:rPr sz="2500" spc="-10">
                <a:latin typeface="Calibri"/>
                <a:cs typeface="Calibri"/>
              </a:rPr>
              <a:t>decreases</a:t>
            </a:r>
            <a:r>
              <a:rPr sz="2500" spc="-100">
                <a:latin typeface="Calibri"/>
                <a:cs typeface="Calibri"/>
              </a:rPr>
              <a:t> </a:t>
            </a:r>
            <a:r>
              <a:rPr sz="2500" spc="-170">
                <a:latin typeface="Calibri"/>
                <a:cs typeface="Calibri"/>
              </a:rPr>
              <a:t>P,</a:t>
            </a:r>
            <a:r>
              <a:rPr sz="2500" spc="-5">
                <a:latin typeface="Calibri"/>
                <a:cs typeface="Calibri"/>
              </a:rPr>
              <a:t> </a:t>
            </a:r>
            <a:r>
              <a:rPr sz="2500" spc="-10">
                <a:latin typeface="Calibri"/>
                <a:cs typeface="Calibri"/>
              </a:rPr>
              <a:t>increases</a:t>
            </a:r>
            <a:r>
              <a:rPr sz="2500" spc="-50">
                <a:latin typeface="Calibri"/>
                <a:cs typeface="Calibri"/>
              </a:rPr>
              <a:t> Q</a:t>
            </a:r>
            <a:endParaRPr sz="2500">
              <a:latin typeface="Calibri"/>
              <a:cs typeface="Calibri"/>
            </a:endParaRPr>
          </a:p>
          <a:p>
            <a:pPr marL="889635" marR="5080" lvl="1" indent="-420370">
              <a:lnSpc>
                <a:spcPct val="150000"/>
              </a:lnSpc>
              <a:buFont typeface="Arial MT"/>
              <a:buChar char="○"/>
              <a:tabLst>
                <a:tab pos="889635" algn="l"/>
              </a:tabLst>
            </a:pPr>
            <a:r>
              <a:rPr sz="2500">
                <a:latin typeface="Calibri"/>
                <a:cs typeface="Calibri"/>
              </a:rPr>
              <a:t>domestic</a:t>
            </a:r>
            <a:r>
              <a:rPr sz="2500" spc="-75">
                <a:latin typeface="Calibri"/>
                <a:cs typeface="Calibri"/>
              </a:rPr>
              <a:t> </a:t>
            </a:r>
            <a:r>
              <a:rPr sz="2500" spc="-10">
                <a:latin typeface="Calibri"/>
                <a:cs typeface="Calibri"/>
              </a:rPr>
              <a:t>producer</a:t>
            </a:r>
            <a:r>
              <a:rPr sz="2500" spc="-75">
                <a:latin typeface="Calibri"/>
                <a:cs typeface="Calibri"/>
              </a:rPr>
              <a:t> </a:t>
            </a:r>
            <a:r>
              <a:rPr sz="2500">
                <a:latin typeface="Calibri"/>
                <a:cs typeface="Calibri"/>
              </a:rPr>
              <a:t>gains,</a:t>
            </a:r>
            <a:r>
              <a:rPr sz="2500" spc="-75">
                <a:latin typeface="Calibri"/>
                <a:cs typeface="Calibri"/>
              </a:rPr>
              <a:t> </a:t>
            </a:r>
            <a:r>
              <a:rPr sz="2500">
                <a:latin typeface="Calibri"/>
                <a:cs typeface="Calibri"/>
              </a:rPr>
              <a:t>but</a:t>
            </a:r>
            <a:r>
              <a:rPr sz="2500" spc="-75">
                <a:latin typeface="Calibri"/>
                <a:cs typeface="Calibri"/>
              </a:rPr>
              <a:t> </a:t>
            </a:r>
            <a:r>
              <a:rPr sz="2500" spc="-10">
                <a:latin typeface="Calibri"/>
                <a:cs typeface="Calibri"/>
              </a:rPr>
              <a:t>overproduction</a:t>
            </a:r>
            <a:r>
              <a:rPr sz="2500" spc="-70">
                <a:latin typeface="Calibri"/>
                <a:cs typeface="Calibri"/>
              </a:rPr>
              <a:t> </a:t>
            </a:r>
            <a:r>
              <a:rPr sz="2500">
                <a:latin typeface="Calibri"/>
                <a:cs typeface="Calibri"/>
              </a:rPr>
              <a:t>in</a:t>
            </a:r>
            <a:r>
              <a:rPr sz="2500" spc="-75">
                <a:latin typeface="Calibri"/>
                <a:cs typeface="Calibri"/>
              </a:rPr>
              <a:t> </a:t>
            </a:r>
            <a:r>
              <a:rPr sz="2500">
                <a:latin typeface="Calibri"/>
                <a:cs typeface="Calibri"/>
              </a:rPr>
              <a:t>the</a:t>
            </a:r>
            <a:r>
              <a:rPr sz="2500" spc="-75">
                <a:latin typeface="Calibri"/>
                <a:cs typeface="Calibri"/>
              </a:rPr>
              <a:t> </a:t>
            </a:r>
            <a:r>
              <a:rPr sz="2500">
                <a:latin typeface="Calibri"/>
                <a:cs typeface="Calibri"/>
              </a:rPr>
              <a:t>domestic</a:t>
            </a:r>
            <a:r>
              <a:rPr sz="2500" spc="-75">
                <a:latin typeface="Calibri"/>
                <a:cs typeface="Calibri"/>
              </a:rPr>
              <a:t> </a:t>
            </a:r>
            <a:r>
              <a:rPr sz="2500">
                <a:latin typeface="Calibri"/>
                <a:cs typeface="Calibri"/>
              </a:rPr>
              <a:t>economy</a:t>
            </a:r>
            <a:r>
              <a:rPr sz="2500" spc="-70">
                <a:latin typeface="Calibri"/>
                <a:cs typeface="Calibri"/>
              </a:rPr>
              <a:t> </a:t>
            </a:r>
            <a:r>
              <a:rPr sz="2500" spc="-25">
                <a:latin typeface="Calibri"/>
                <a:cs typeface="Calibri"/>
              </a:rPr>
              <a:t>and </a:t>
            </a:r>
            <a:r>
              <a:rPr sz="2500" spc="-10">
                <a:latin typeface="Calibri"/>
                <a:cs typeface="Calibri"/>
              </a:rPr>
              <a:t>underproduction</a:t>
            </a:r>
            <a:r>
              <a:rPr sz="2500" spc="-50">
                <a:latin typeface="Calibri"/>
                <a:cs typeface="Calibri"/>
              </a:rPr>
              <a:t> </a:t>
            </a:r>
            <a:r>
              <a:rPr sz="2500">
                <a:latin typeface="Calibri"/>
                <a:cs typeface="Calibri"/>
              </a:rPr>
              <a:t>in</a:t>
            </a:r>
            <a:r>
              <a:rPr sz="2500" spc="-45">
                <a:latin typeface="Calibri"/>
                <a:cs typeface="Calibri"/>
              </a:rPr>
              <a:t> </a:t>
            </a:r>
            <a:r>
              <a:rPr sz="2500">
                <a:latin typeface="Calibri"/>
                <a:cs typeface="Calibri"/>
              </a:rPr>
              <a:t>the</a:t>
            </a:r>
            <a:r>
              <a:rPr sz="2500" spc="-45">
                <a:latin typeface="Calibri"/>
                <a:cs typeface="Calibri"/>
              </a:rPr>
              <a:t> </a:t>
            </a:r>
            <a:r>
              <a:rPr sz="2500">
                <a:latin typeface="Calibri"/>
                <a:cs typeface="Calibri"/>
              </a:rPr>
              <a:t>rest</a:t>
            </a:r>
            <a:r>
              <a:rPr sz="2500" spc="-45">
                <a:latin typeface="Calibri"/>
                <a:cs typeface="Calibri"/>
              </a:rPr>
              <a:t> </a:t>
            </a:r>
            <a:r>
              <a:rPr sz="2500">
                <a:latin typeface="Calibri"/>
                <a:cs typeface="Calibri"/>
              </a:rPr>
              <a:t>of</a:t>
            </a:r>
            <a:r>
              <a:rPr sz="2500" spc="-45">
                <a:latin typeface="Calibri"/>
                <a:cs typeface="Calibri"/>
              </a:rPr>
              <a:t> </a:t>
            </a:r>
            <a:r>
              <a:rPr sz="2500">
                <a:latin typeface="Calibri"/>
                <a:cs typeface="Calibri"/>
              </a:rPr>
              <a:t>the</a:t>
            </a:r>
            <a:r>
              <a:rPr sz="2500" spc="-45">
                <a:latin typeface="Calibri"/>
                <a:cs typeface="Calibri"/>
              </a:rPr>
              <a:t> </a:t>
            </a:r>
            <a:r>
              <a:rPr sz="2500">
                <a:latin typeface="Calibri"/>
                <a:cs typeface="Calibri"/>
              </a:rPr>
              <a:t>world</a:t>
            </a:r>
            <a:r>
              <a:rPr sz="2500" spc="-15">
                <a:latin typeface="Calibri"/>
                <a:cs typeface="Calibri"/>
              </a:rPr>
              <a:t> </a:t>
            </a:r>
            <a:r>
              <a:rPr sz="2500">
                <a:latin typeface="Arial MT"/>
                <a:cs typeface="Arial MT"/>
              </a:rPr>
              <a:t>→</a:t>
            </a:r>
            <a:r>
              <a:rPr sz="2500" spc="-170">
                <a:latin typeface="Arial MT"/>
                <a:cs typeface="Arial MT"/>
              </a:rPr>
              <a:t> </a:t>
            </a:r>
            <a:r>
              <a:rPr sz="2500" spc="-25">
                <a:latin typeface="Calibri"/>
                <a:cs typeface="Calibri"/>
              </a:rPr>
              <a:t>DWL</a:t>
            </a:r>
            <a:endParaRPr sz="2500">
              <a:latin typeface="Calibri"/>
              <a:cs typeface="Calibri"/>
            </a:endParaRPr>
          </a:p>
          <a:p>
            <a:pPr marL="432434" indent="-419734">
              <a:lnSpc>
                <a:spcPct val="100000"/>
              </a:lnSpc>
              <a:spcBef>
                <a:spcPts val="1500"/>
              </a:spcBef>
              <a:buFont typeface="Arial MT"/>
              <a:buChar char="●"/>
              <a:tabLst>
                <a:tab pos="432434" algn="l"/>
              </a:tabLst>
            </a:pPr>
            <a:r>
              <a:rPr sz="2500">
                <a:latin typeface="Calibri"/>
                <a:cs typeface="Calibri"/>
              </a:rPr>
              <a:t>Eg.</a:t>
            </a:r>
            <a:r>
              <a:rPr sz="2500" spc="-65">
                <a:latin typeface="Calibri"/>
                <a:cs typeface="Calibri"/>
              </a:rPr>
              <a:t> </a:t>
            </a:r>
            <a:r>
              <a:rPr sz="2500">
                <a:latin typeface="Calibri"/>
                <a:cs typeface="Calibri"/>
              </a:rPr>
              <a:t>Consider</a:t>
            </a:r>
            <a:r>
              <a:rPr sz="2500" spc="-65">
                <a:latin typeface="Calibri"/>
                <a:cs typeface="Calibri"/>
              </a:rPr>
              <a:t> </a:t>
            </a:r>
            <a:r>
              <a:rPr sz="2500">
                <a:latin typeface="Calibri"/>
                <a:cs typeface="Calibri"/>
              </a:rPr>
              <a:t>the</a:t>
            </a:r>
            <a:r>
              <a:rPr sz="2500" spc="-60">
                <a:latin typeface="Calibri"/>
                <a:cs typeface="Calibri"/>
              </a:rPr>
              <a:t> </a:t>
            </a:r>
            <a:r>
              <a:rPr sz="2500">
                <a:latin typeface="Calibri"/>
                <a:cs typeface="Calibri"/>
              </a:rPr>
              <a:t>wood</a:t>
            </a:r>
            <a:r>
              <a:rPr sz="2500" spc="-65">
                <a:latin typeface="Calibri"/>
                <a:cs typeface="Calibri"/>
              </a:rPr>
              <a:t> </a:t>
            </a:r>
            <a:r>
              <a:rPr sz="2500" spc="-10">
                <a:latin typeface="Calibri"/>
                <a:cs typeface="Calibri"/>
              </a:rPr>
              <a:t>market</a:t>
            </a:r>
            <a:endParaRPr sz="2500">
              <a:latin typeface="Calibri"/>
              <a:cs typeface="Calibri"/>
            </a:endParaRPr>
          </a:p>
          <a:p>
            <a:pPr marL="889635" lvl="1" indent="-419734">
              <a:lnSpc>
                <a:spcPct val="100000"/>
              </a:lnSpc>
              <a:spcBef>
                <a:spcPts val="1500"/>
              </a:spcBef>
              <a:buFont typeface="Arial MT"/>
              <a:buChar char="○"/>
              <a:tabLst>
                <a:tab pos="889635" algn="l"/>
              </a:tabLst>
            </a:pPr>
            <a:r>
              <a:rPr sz="2500" spc="-10">
                <a:latin typeface="Calibri"/>
                <a:cs typeface="Calibri"/>
              </a:rPr>
              <a:t>government</a:t>
            </a:r>
            <a:r>
              <a:rPr sz="2500" spc="-60">
                <a:latin typeface="Calibri"/>
                <a:cs typeface="Calibri"/>
              </a:rPr>
              <a:t> </a:t>
            </a:r>
            <a:r>
              <a:rPr sz="2500">
                <a:latin typeface="Calibri"/>
                <a:cs typeface="Calibri"/>
              </a:rPr>
              <a:t>pays</a:t>
            </a:r>
            <a:r>
              <a:rPr sz="2500" spc="-60">
                <a:latin typeface="Calibri"/>
                <a:cs typeface="Calibri"/>
              </a:rPr>
              <a:t> </a:t>
            </a:r>
            <a:r>
              <a:rPr sz="2500" spc="-10">
                <a:latin typeface="Calibri"/>
                <a:cs typeface="Calibri"/>
              </a:rPr>
              <a:t>lumberjacks</a:t>
            </a:r>
            <a:r>
              <a:rPr sz="2500" spc="-65">
                <a:latin typeface="Calibri"/>
                <a:cs typeface="Calibri"/>
              </a:rPr>
              <a:t> </a:t>
            </a:r>
            <a:r>
              <a:rPr sz="2500">
                <a:latin typeface="Calibri"/>
                <a:cs typeface="Calibri"/>
              </a:rPr>
              <a:t>a</a:t>
            </a:r>
            <a:r>
              <a:rPr sz="2500" spc="-60">
                <a:latin typeface="Calibri"/>
                <a:cs typeface="Calibri"/>
              </a:rPr>
              <a:t> </a:t>
            </a:r>
            <a:r>
              <a:rPr sz="2500">
                <a:latin typeface="Calibri"/>
                <a:cs typeface="Calibri"/>
              </a:rPr>
              <a:t>subsidy</a:t>
            </a:r>
            <a:r>
              <a:rPr sz="2500" spc="-60">
                <a:latin typeface="Calibri"/>
                <a:cs typeface="Calibri"/>
              </a:rPr>
              <a:t> </a:t>
            </a:r>
            <a:r>
              <a:rPr sz="2500">
                <a:latin typeface="Calibri"/>
                <a:cs typeface="Calibri"/>
              </a:rPr>
              <a:t>of</a:t>
            </a:r>
            <a:r>
              <a:rPr sz="2500" spc="-60">
                <a:latin typeface="Calibri"/>
                <a:cs typeface="Calibri"/>
              </a:rPr>
              <a:t> </a:t>
            </a:r>
            <a:r>
              <a:rPr sz="2500">
                <a:latin typeface="Calibri"/>
                <a:cs typeface="Calibri"/>
              </a:rPr>
              <a:t>$2/</a:t>
            </a:r>
            <a:r>
              <a:rPr sz="2500" spc="-60">
                <a:latin typeface="Calibri"/>
                <a:cs typeface="Calibri"/>
              </a:rPr>
              <a:t> </a:t>
            </a:r>
            <a:r>
              <a:rPr sz="2500" spc="-25">
                <a:latin typeface="Calibri"/>
                <a:cs typeface="Calibri"/>
              </a:rPr>
              <a:t>log</a:t>
            </a:r>
            <a:endParaRPr sz="2500">
              <a:latin typeface="Calibri"/>
              <a:cs typeface="Calibri"/>
            </a:endParaRPr>
          </a:p>
          <a:p>
            <a:pPr marL="889635" marR="481965" lvl="1" indent="-420370">
              <a:lnSpc>
                <a:spcPct val="150000"/>
              </a:lnSpc>
              <a:buFont typeface="Arial MT"/>
              <a:buChar char="○"/>
              <a:tabLst>
                <a:tab pos="889635" algn="l"/>
              </a:tabLst>
            </a:pPr>
            <a:r>
              <a:rPr sz="2500">
                <a:latin typeface="Calibri"/>
                <a:cs typeface="Calibri"/>
              </a:rPr>
              <a:t>costs</a:t>
            </a:r>
            <a:r>
              <a:rPr sz="2500" spc="-65">
                <a:latin typeface="Calibri"/>
                <a:cs typeface="Calibri"/>
              </a:rPr>
              <a:t> </a:t>
            </a:r>
            <a:r>
              <a:rPr sz="2500" spc="-10">
                <a:latin typeface="Calibri"/>
                <a:cs typeface="Calibri"/>
              </a:rPr>
              <a:t>decrease</a:t>
            </a:r>
            <a:r>
              <a:rPr sz="2500" spc="-60">
                <a:latin typeface="Calibri"/>
                <a:cs typeface="Calibri"/>
              </a:rPr>
              <a:t> </a:t>
            </a:r>
            <a:r>
              <a:rPr sz="2500">
                <a:latin typeface="Calibri"/>
                <a:cs typeface="Calibri"/>
              </a:rPr>
              <a:t>&gt;</a:t>
            </a:r>
            <a:r>
              <a:rPr sz="2500" spc="-65">
                <a:latin typeface="Calibri"/>
                <a:cs typeface="Calibri"/>
              </a:rPr>
              <a:t> </a:t>
            </a:r>
            <a:r>
              <a:rPr sz="2500">
                <a:latin typeface="Calibri"/>
                <a:cs typeface="Calibri"/>
              </a:rPr>
              <a:t>supply</a:t>
            </a:r>
            <a:r>
              <a:rPr sz="2500" spc="-60">
                <a:latin typeface="Calibri"/>
                <a:cs typeface="Calibri"/>
              </a:rPr>
              <a:t> </a:t>
            </a:r>
            <a:r>
              <a:rPr sz="2500">
                <a:latin typeface="Calibri"/>
                <a:cs typeface="Calibri"/>
              </a:rPr>
              <a:t>curve</a:t>
            </a:r>
            <a:r>
              <a:rPr sz="2500" spc="-65">
                <a:latin typeface="Calibri"/>
                <a:cs typeface="Calibri"/>
              </a:rPr>
              <a:t> </a:t>
            </a:r>
            <a:r>
              <a:rPr sz="2500">
                <a:latin typeface="Calibri"/>
                <a:cs typeface="Calibri"/>
              </a:rPr>
              <a:t>shifts</a:t>
            </a:r>
            <a:r>
              <a:rPr sz="2500" spc="-60">
                <a:latin typeface="Calibri"/>
                <a:cs typeface="Calibri"/>
              </a:rPr>
              <a:t> </a:t>
            </a:r>
            <a:r>
              <a:rPr sz="2500">
                <a:latin typeface="Calibri"/>
                <a:cs typeface="Calibri"/>
              </a:rPr>
              <a:t>to</a:t>
            </a:r>
            <a:r>
              <a:rPr sz="2500" spc="-35">
                <a:latin typeface="Calibri"/>
                <a:cs typeface="Calibri"/>
              </a:rPr>
              <a:t> </a:t>
            </a:r>
            <a:r>
              <a:rPr sz="2500" b="1" i="1">
                <a:solidFill>
                  <a:srgbClr val="FF0000"/>
                </a:solidFill>
                <a:latin typeface="Calibri"/>
                <a:cs typeface="Calibri"/>
              </a:rPr>
              <a:t>S–sub</a:t>
            </a:r>
            <a:r>
              <a:rPr sz="2500" b="1" i="1" spc="-55">
                <a:solidFill>
                  <a:srgbClr val="FF0000"/>
                </a:solidFill>
                <a:latin typeface="Calibri"/>
                <a:cs typeface="Calibri"/>
              </a:rPr>
              <a:t> </a:t>
            </a:r>
            <a:r>
              <a:rPr sz="2500">
                <a:latin typeface="Calibri"/>
                <a:cs typeface="Calibri"/>
              </a:rPr>
              <a:t>&gt;</a:t>
            </a:r>
            <a:r>
              <a:rPr sz="2500" spc="-60">
                <a:latin typeface="Calibri"/>
                <a:cs typeface="Calibri"/>
              </a:rPr>
              <a:t> </a:t>
            </a:r>
            <a:r>
              <a:rPr sz="2500" spc="-10">
                <a:latin typeface="Calibri"/>
                <a:cs typeface="Calibri"/>
              </a:rPr>
              <a:t>produce</a:t>
            </a:r>
            <a:r>
              <a:rPr sz="2500" spc="-65">
                <a:latin typeface="Calibri"/>
                <a:cs typeface="Calibri"/>
              </a:rPr>
              <a:t> </a:t>
            </a:r>
            <a:r>
              <a:rPr sz="2500">
                <a:latin typeface="Calibri"/>
                <a:cs typeface="Calibri"/>
              </a:rPr>
              <a:t>more</a:t>
            </a:r>
            <a:r>
              <a:rPr sz="2500" spc="-60">
                <a:latin typeface="Calibri"/>
                <a:cs typeface="Calibri"/>
              </a:rPr>
              <a:t> </a:t>
            </a:r>
            <a:r>
              <a:rPr sz="2500">
                <a:latin typeface="Calibri"/>
                <a:cs typeface="Calibri"/>
              </a:rPr>
              <a:t>than</a:t>
            </a:r>
            <a:r>
              <a:rPr sz="2500" spc="-60">
                <a:latin typeface="Calibri"/>
                <a:cs typeface="Calibri"/>
              </a:rPr>
              <a:t> </a:t>
            </a:r>
            <a:r>
              <a:rPr sz="2500">
                <a:latin typeface="Calibri"/>
                <a:cs typeface="Calibri"/>
              </a:rPr>
              <a:t>Q*</a:t>
            </a:r>
            <a:r>
              <a:rPr sz="2500" spc="-65">
                <a:latin typeface="Calibri"/>
                <a:cs typeface="Calibri"/>
              </a:rPr>
              <a:t> </a:t>
            </a:r>
            <a:r>
              <a:rPr sz="2500" spc="-50">
                <a:latin typeface="Calibri"/>
                <a:cs typeface="Calibri"/>
              </a:rPr>
              <a:t>&gt; </a:t>
            </a:r>
            <a:r>
              <a:rPr sz="2500" spc="-10">
                <a:latin typeface="Calibri"/>
                <a:cs typeface="Calibri"/>
              </a:rPr>
              <a:t>overproduction</a:t>
            </a:r>
            <a:r>
              <a:rPr sz="2500" spc="-35">
                <a:latin typeface="Calibri"/>
                <a:cs typeface="Calibri"/>
              </a:rPr>
              <a:t> </a:t>
            </a:r>
            <a:r>
              <a:rPr sz="2500">
                <a:latin typeface="Calibri"/>
                <a:cs typeface="Calibri"/>
              </a:rPr>
              <a:t>&gt;</a:t>
            </a:r>
            <a:r>
              <a:rPr sz="2500" spc="-30">
                <a:latin typeface="Calibri"/>
                <a:cs typeface="Calibri"/>
              </a:rPr>
              <a:t> </a:t>
            </a:r>
            <a:r>
              <a:rPr sz="2500" spc="-10">
                <a:latin typeface="Calibri"/>
                <a:cs typeface="Calibri"/>
              </a:rPr>
              <a:t>export</a:t>
            </a:r>
            <a:endParaRPr sz="2500">
              <a:latin typeface="Calibri"/>
              <a:cs typeface="Calibri"/>
            </a:endParaRPr>
          </a:p>
          <a:p>
            <a:pPr marL="1346835" lvl="2" indent="-419734">
              <a:lnSpc>
                <a:spcPct val="100000"/>
              </a:lnSpc>
              <a:spcBef>
                <a:spcPts val="1500"/>
              </a:spcBef>
              <a:buFont typeface="Arial MT"/>
              <a:buChar char="■"/>
              <a:tabLst>
                <a:tab pos="1346835" algn="l"/>
              </a:tabLst>
            </a:pPr>
            <a:r>
              <a:rPr sz="2500">
                <a:latin typeface="Calibri"/>
                <a:cs typeface="Calibri"/>
              </a:rPr>
              <a:t>S:</a:t>
            </a:r>
            <a:r>
              <a:rPr sz="2500" spc="-20">
                <a:latin typeface="Calibri"/>
                <a:cs typeface="Calibri"/>
              </a:rPr>
              <a:t> </a:t>
            </a:r>
            <a:r>
              <a:rPr sz="2500">
                <a:latin typeface="Calibri"/>
                <a:cs typeface="Calibri"/>
              </a:rPr>
              <a:t>P</a:t>
            </a:r>
            <a:r>
              <a:rPr sz="2500" spc="-20">
                <a:latin typeface="Calibri"/>
                <a:cs typeface="Calibri"/>
              </a:rPr>
              <a:t> </a:t>
            </a:r>
            <a:r>
              <a:rPr sz="2500">
                <a:latin typeface="Calibri"/>
                <a:cs typeface="Calibri"/>
              </a:rPr>
              <a:t>=</a:t>
            </a:r>
            <a:r>
              <a:rPr sz="2500" spc="-20">
                <a:latin typeface="Calibri"/>
                <a:cs typeface="Calibri"/>
              </a:rPr>
              <a:t> </a:t>
            </a:r>
            <a:r>
              <a:rPr sz="2500">
                <a:latin typeface="Calibri"/>
                <a:cs typeface="Calibri"/>
              </a:rPr>
              <a:t>1.5Qs</a:t>
            </a:r>
            <a:r>
              <a:rPr sz="2500" spc="-15">
                <a:latin typeface="Calibri"/>
                <a:cs typeface="Calibri"/>
              </a:rPr>
              <a:t> </a:t>
            </a:r>
            <a:r>
              <a:rPr sz="2500">
                <a:latin typeface="Calibri"/>
                <a:cs typeface="Calibri"/>
              </a:rPr>
              <a:t>+</a:t>
            </a:r>
            <a:r>
              <a:rPr sz="2500" spc="-20">
                <a:latin typeface="Calibri"/>
                <a:cs typeface="Calibri"/>
              </a:rPr>
              <a:t> </a:t>
            </a:r>
            <a:r>
              <a:rPr sz="2500" spc="-50">
                <a:latin typeface="Calibri"/>
                <a:cs typeface="Calibri"/>
              </a:rPr>
              <a:t>2</a:t>
            </a:r>
            <a:endParaRPr sz="2500">
              <a:latin typeface="Calibri"/>
              <a:cs typeface="Calibri"/>
            </a:endParaRPr>
          </a:p>
          <a:p>
            <a:pPr marL="1346835" lvl="2" indent="-419734">
              <a:lnSpc>
                <a:spcPct val="100000"/>
              </a:lnSpc>
              <a:spcBef>
                <a:spcPts val="1500"/>
              </a:spcBef>
              <a:buClr>
                <a:srgbClr val="000000"/>
              </a:buClr>
              <a:buFont typeface="Arial"/>
              <a:buChar char="■"/>
              <a:tabLst>
                <a:tab pos="1346835" algn="l"/>
              </a:tabLst>
            </a:pPr>
            <a:r>
              <a:rPr sz="2500" b="1" i="1">
                <a:solidFill>
                  <a:srgbClr val="FF0000"/>
                </a:solidFill>
                <a:latin typeface="Calibri"/>
                <a:cs typeface="Calibri"/>
              </a:rPr>
              <a:t>S–sub</a:t>
            </a:r>
            <a:r>
              <a:rPr sz="2500">
                <a:latin typeface="Calibri"/>
                <a:cs typeface="Calibri"/>
              </a:rPr>
              <a:t>:</a:t>
            </a:r>
            <a:r>
              <a:rPr sz="2500" spc="-25">
                <a:latin typeface="Calibri"/>
                <a:cs typeface="Calibri"/>
              </a:rPr>
              <a:t> </a:t>
            </a:r>
            <a:r>
              <a:rPr sz="2500">
                <a:latin typeface="Calibri"/>
                <a:cs typeface="Calibri"/>
              </a:rPr>
              <a:t>P</a:t>
            </a:r>
            <a:r>
              <a:rPr sz="2500" spc="-25">
                <a:latin typeface="Calibri"/>
                <a:cs typeface="Calibri"/>
              </a:rPr>
              <a:t> </a:t>
            </a:r>
            <a:r>
              <a:rPr sz="2500">
                <a:latin typeface="Calibri"/>
                <a:cs typeface="Calibri"/>
              </a:rPr>
              <a:t>=</a:t>
            </a:r>
            <a:r>
              <a:rPr sz="2500" spc="-25">
                <a:latin typeface="Calibri"/>
                <a:cs typeface="Calibri"/>
              </a:rPr>
              <a:t> </a:t>
            </a:r>
            <a:r>
              <a:rPr sz="2500">
                <a:latin typeface="Calibri"/>
                <a:cs typeface="Calibri"/>
              </a:rPr>
              <a:t>1.5Qs</a:t>
            </a:r>
            <a:r>
              <a:rPr sz="2500" spc="-25">
                <a:latin typeface="Calibri"/>
                <a:cs typeface="Calibri"/>
              </a:rPr>
              <a:t> </a:t>
            </a:r>
            <a:r>
              <a:rPr sz="2500">
                <a:latin typeface="Calibri"/>
                <a:cs typeface="Calibri"/>
              </a:rPr>
              <a:t>+</a:t>
            </a:r>
            <a:r>
              <a:rPr sz="2500" spc="-25">
                <a:latin typeface="Calibri"/>
                <a:cs typeface="Calibri"/>
              </a:rPr>
              <a:t> </a:t>
            </a:r>
            <a:r>
              <a:rPr sz="2500">
                <a:latin typeface="Calibri"/>
                <a:cs typeface="Calibri"/>
              </a:rPr>
              <a:t>2</a:t>
            </a:r>
            <a:r>
              <a:rPr sz="2500" spc="-20">
                <a:latin typeface="Calibri"/>
                <a:cs typeface="Calibri"/>
              </a:rPr>
              <a:t> </a:t>
            </a:r>
            <a:r>
              <a:rPr sz="2500" b="1">
                <a:solidFill>
                  <a:srgbClr val="FF0000"/>
                </a:solidFill>
                <a:latin typeface="Calibri"/>
                <a:cs typeface="Calibri"/>
              </a:rPr>
              <a:t>–</a:t>
            </a:r>
            <a:r>
              <a:rPr sz="2500" b="1" spc="-25">
                <a:solidFill>
                  <a:srgbClr val="FF0000"/>
                </a:solidFill>
                <a:latin typeface="Calibri"/>
                <a:cs typeface="Calibri"/>
              </a:rPr>
              <a:t> </a:t>
            </a:r>
            <a:r>
              <a:rPr sz="2500" b="1" spc="-50">
                <a:solidFill>
                  <a:srgbClr val="FF0000"/>
                </a:solidFill>
                <a:latin typeface="Calibri"/>
                <a:cs typeface="Calibri"/>
              </a:rPr>
              <a:t>2</a:t>
            </a:r>
            <a:endParaRPr sz="2500">
              <a:latin typeface="Calibri"/>
              <a:cs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85292" rIns="0" bIns="0" rtlCol="0">
            <a:spAutoFit/>
          </a:bodyPr>
          <a:lstStyle/>
          <a:p>
            <a:pPr marL="165100">
              <a:lnSpc>
                <a:spcPct val="100000"/>
              </a:lnSpc>
              <a:spcBef>
                <a:spcPts val="100"/>
              </a:spcBef>
            </a:pPr>
            <a:r>
              <a:rPr sz="4200"/>
              <a:t>6.</a:t>
            </a:r>
            <a:r>
              <a:rPr sz="4200" spc="-85"/>
              <a:t> </a:t>
            </a:r>
            <a:r>
              <a:rPr sz="4200"/>
              <a:t>Global</a:t>
            </a:r>
            <a:r>
              <a:rPr sz="4200" spc="-80"/>
              <a:t> </a:t>
            </a:r>
            <a:r>
              <a:rPr sz="4200"/>
              <a:t>Market</a:t>
            </a:r>
            <a:r>
              <a:rPr sz="4200" spc="-85"/>
              <a:t> </a:t>
            </a:r>
            <a:r>
              <a:rPr sz="4200"/>
              <a:t>in</a:t>
            </a:r>
            <a:r>
              <a:rPr sz="4200" spc="-80"/>
              <a:t> </a:t>
            </a:r>
            <a:r>
              <a:rPr sz="4200"/>
              <a:t>Action</a:t>
            </a:r>
            <a:r>
              <a:rPr sz="4200" spc="-85"/>
              <a:t> </a:t>
            </a:r>
            <a:r>
              <a:rPr sz="4200"/>
              <a:t>-</a:t>
            </a:r>
            <a:r>
              <a:rPr sz="4200" spc="-80"/>
              <a:t> </a:t>
            </a:r>
            <a:r>
              <a:rPr sz="4200"/>
              <a:t>Quota,</a:t>
            </a:r>
            <a:r>
              <a:rPr sz="4200" spc="-85"/>
              <a:t> </a:t>
            </a:r>
            <a:r>
              <a:rPr sz="4200"/>
              <a:t>Export</a:t>
            </a:r>
            <a:r>
              <a:rPr sz="4200" spc="-80"/>
              <a:t> </a:t>
            </a:r>
            <a:r>
              <a:rPr sz="4200" spc="-10"/>
              <a:t>Subsidy</a:t>
            </a:r>
            <a:endParaRPr sz="4200"/>
          </a:p>
        </p:txBody>
      </p:sp>
      <p:sp>
        <p:nvSpPr>
          <p:cNvPr id="3" name="object 3"/>
          <p:cNvSpPr txBox="1"/>
          <p:nvPr/>
        </p:nvSpPr>
        <p:spPr>
          <a:xfrm>
            <a:off x="1124350" y="1723755"/>
            <a:ext cx="15779115" cy="6405245"/>
          </a:xfrm>
          <a:prstGeom prst="rect">
            <a:avLst/>
          </a:prstGeom>
        </p:spPr>
        <p:txBody>
          <a:bodyPr vert="horz" wrap="square" lIns="0" tIns="12700" rIns="0" bIns="0" rtlCol="0">
            <a:spAutoFit/>
          </a:bodyPr>
          <a:lstStyle/>
          <a:p>
            <a:pPr marL="12700" marR="5080">
              <a:lnSpc>
                <a:spcPct val="114999"/>
              </a:lnSpc>
              <a:spcBef>
                <a:spcPts val="100"/>
              </a:spcBef>
            </a:pPr>
            <a:r>
              <a:rPr sz="2600" b="1" u="heavy">
                <a:solidFill>
                  <a:srgbClr val="1155CC"/>
                </a:solidFill>
                <a:uFill>
                  <a:solidFill>
                    <a:srgbClr val="1155CC"/>
                  </a:solidFill>
                </a:uFill>
                <a:latin typeface="Calibri"/>
                <a:cs typeface="Calibri"/>
              </a:rPr>
              <a:t>Q13:</a:t>
            </a:r>
            <a:r>
              <a:rPr sz="2600" b="1" spc="-25">
                <a:solidFill>
                  <a:srgbClr val="1155CC"/>
                </a:solidFill>
                <a:latin typeface="Calibri"/>
                <a:cs typeface="Calibri"/>
              </a:rPr>
              <a:t> </a:t>
            </a:r>
            <a:r>
              <a:rPr sz="2600">
                <a:latin typeface="Calibri"/>
                <a:cs typeface="Calibri"/>
              </a:rPr>
              <a:t>The</a:t>
            </a:r>
            <a:r>
              <a:rPr sz="2600" spc="-30">
                <a:latin typeface="Calibri"/>
                <a:cs typeface="Calibri"/>
              </a:rPr>
              <a:t> </a:t>
            </a:r>
            <a:r>
              <a:rPr sz="2600">
                <a:latin typeface="Calibri"/>
                <a:cs typeface="Calibri"/>
              </a:rPr>
              <a:t>supply</a:t>
            </a:r>
            <a:r>
              <a:rPr sz="2600" spc="-25">
                <a:latin typeface="Calibri"/>
                <a:cs typeface="Calibri"/>
              </a:rPr>
              <a:t> </a:t>
            </a:r>
            <a:r>
              <a:rPr sz="2600">
                <a:latin typeface="Calibri"/>
                <a:cs typeface="Calibri"/>
              </a:rPr>
              <a:t>function</a:t>
            </a:r>
            <a:r>
              <a:rPr sz="2600" spc="-30">
                <a:latin typeface="Calibri"/>
                <a:cs typeface="Calibri"/>
              </a:rPr>
              <a:t> </a:t>
            </a:r>
            <a:r>
              <a:rPr sz="2600">
                <a:latin typeface="Calibri"/>
                <a:cs typeface="Calibri"/>
              </a:rPr>
              <a:t>for</a:t>
            </a:r>
            <a:r>
              <a:rPr sz="2600" spc="-30">
                <a:latin typeface="Calibri"/>
                <a:cs typeface="Calibri"/>
              </a:rPr>
              <a:t> </a:t>
            </a:r>
            <a:r>
              <a:rPr sz="2600">
                <a:latin typeface="Calibri"/>
                <a:cs typeface="Calibri"/>
              </a:rPr>
              <a:t>the</a:t>
            </a:r>
            <a:r>
              <a:rPr sz="2600" spc="-30">
                <a:latin typeface="Calibri"/>
                <a:cs typeface="Calibri"/>
              </a:rPr>
              <a:t> </a:t>
            </a:r>
            <a:r>
              <a:rPr sz="2600">
                <a:latin typeface="Calibri"/>
                <a:cs typeface="Calibri"/>
              </a:rPr>
              <a:t>cheese</a:t>
            </a:r>
            <a:r>
              <a:rPr sz="2600" spc="-30">
                <a:latin typeface="Calibri"/>
                <a:cs typeface="Calibri"/>
              </a:rPr>
              <a:t> </a:t>
            </a:r>
            <a:r>
              <a:rPr sz="2600" spc="-10">
                <a:latin typeface="Calibri"/>
                <a:cs typeface="Calibri"/>
              </a:rPr>
              <a:t>market</a:t>
            </a:r>
            <a:r>
              <a:rPr sz="2600" spc="-30">
                <a:latin typeface="Calibri"/>
                <a:cs typeface="Calibri"/>
              </a:rPr>
              <a:t> </a:t>
            </a:r>
            <a:r>
              <a:rPr sz="2600">
                <a:latin typeface="Calibri"/>
                <a:cs typeface="Calibri"/>
              </a:rPr>
              <a:t>is</a:t>
            </a:r>
            <a:r>
              <a:rPr sz="2600" spc="-30">
                <a:latin typeface="Calibri"/>
                <a:cs typeface="Calibri"/>
              </a:rPr>
              <a:t> </a:t>
            </a:r>
            <a:r>
              <a:rPr sz="2600">
                <a:latin typeface="Calibri"/>
                <a:cs typeface="Calibri"/>
              </a:rPr>
              <a:t>P</a:t>
            </a:r>
            <a:r>
              <a:rPr sz="2600" spc="-30">
                <a:latin typeface="Calibri"/>
                <a:cs typeface="Calibri"/>
              </a:rPr>
              <a:t> </a:t>
            </a:r>
            <a:r>
              <a:rPr sz="2600">
                <a:latin typeface="Calibri"/>
                <a:cs typeface="Calibri"/>
              </a:rPr>
              <a:t>=</a:t>
            </a:r>
            <a:r>
              <a:rPr sz="2600" spc="-30">
                <a:latin typeface="Calibri"/>
                <a:cs typeface="Calibri"/>
              </a:rPr>
              <a:t> </a:t>
            </a:r>
            <a:r>
              <a:rPr sz="2600">
                <a:latin typeface="Calibri"/>
                <a:cs typeface="Calibri"/>
              </a:rPr>
              <a:t>1.5Qs</a:t>
            </a:r>
            <a:r>
              <a:rPr sz="2600" spc="-30">
                <a:latin typeface="Calibri"/>
                <a:cs typeface="Calibri"/>
              </a:rPr>
              <a:t> </a:t>
            </a:r>
            <a:r>
              <a:rPr sz="2600">
                <a:latin typeface="Calibri"/>
                <a:cs typeface="Calibri"/>
              </a:rPr>
              <a:t>+</a:t>
            </a:r>
            <a:r>
              <a:rPr sz="2600" spc="-30">
                <a:latin typeface="Calibri"/>
                <a:cs typeface="Calibri"/>
              </a:rPr>
              <a:t> </a:t>
            </a:r>
            <a:r>
              <a:rPr sz="2600">
                <a:latin typeface="Calibri"/>
                <a:cs typeface="Calibri"/>
              </a:rPr>
              <a:t>2,</a:t>
            </a:r>
            <a:r>
              <a:rPr sz="2600" spc="-30">
                <a:latin typeface="Calibri"/>
                <a:cs typeface="Calibri"/>
              </a:rPr>
              <a:t> </a:t>
            </a:r>
            <a:r>
              <a:rPr sz="2600">
                <a:latin typeface="Calibri"/>
                <a:cs typeface="Calibri"/>
              </a:rPr>
              <a:t>and</a:t>
            </a:r>
            <a:r>
              <a:rPr sz="2600" spc="-30">
                <a:latin typeface="Calibri"/>
                <a:cs typeface="Calibri"/>
              </a:rPr>
              <a:t> </a:t>
            </a:r>
            <a:r>
              <a:rPr sz="2600">
                <a:latin typeface="Calibri"/>
                <a:cs typeface="Calibri"/>
              </a:rPr>
              <a:t>the</a:t>
            </a:r>
            <a:r>
              <a:rPr sz="2600" spc="-30">
                <a:latin typeface="Calibri"/>
                <a:cs typeface="Calibri"/>
              </a:rPr>
              <a:t> </a:t>
            </a:r>
            <a:r>
              <a:rPr sz="2600">
                <a:latin typeface="Calibri"/>
                <a:cs typeface="Calibri"/>
              </a:rPr>
              <a:t>demand</a:t>
            </a:r>
            <a:r>
              <a:rPr sz="2600" spc="-30">
                <a:latin typeface="Calibri"/>
                <a:cs typeface="Calibri"/>
              </a:rPr>
              <a:t> </a:t>
            </a:r>
            <a:r>
              <a:rPr sz="2600">
                <a:latin typeface="Calibri"/>
                <a:cs typeface="Calibri"/>
              </a:rPr>
              <a:t>function</a:t>
            </a:r>
            <a:r>
              <a:rPr sz="2600" spc="-30">
                <a:latin typeface="Calibri"/>
                <a:cs typeface="Calibri"/>
              </a:rPr>
              <a:t> </a:t>
            </a:r>
            <a:r>
              <a:rPr sz="2600">
                <a:latin typeface="Calibri"/>
                <a:cs typeface="Calibri"/>
              </a:rPr>
              <a:t>is</a:t>
            </a:r>
            <a:r>
              <a:rPr sz="2600" spc="-30">
                <a:latin typeface="Calibri"/>
                <a:cs typeface="Calibri"/>
              </a:rPr>
              <a:t> </a:t>
            </a:r>
            <a:r>
              <a:rPr sz="2600">
                <a:latin typeface="Calibri"/>
                <a:cs typeface="Calibri"/>
              </a:rPr>
              <a:t>P</a:t>
            </a:r>
            <a:r>
              <a:rPr sz="2600" spc="-30">
                <a:latin typeface="Calibri"/>
                <a:cs typeface="Calibri"/>
              </a:rPr>
              <a:t> </a:t>
            </a:r>
            <a:r>
              <a:rPr sz="2600">
                <a:latin typeface="Calibri"/>
                <a:cs typeface="Calibri"/>
              </a:rPr>
              <a:t>=</a:t>
            </a:r>
            <a:r>
              <a:rPr sz="2600" spc="-30">
                <a:latin typeface="Calibri"/>
                <a:cs typeface="Calibri"/>
              </a:rPr>
              <a:t> </a:t>
            </a:r>
            <a:r>
              <a:rPr sz="2600" spc="-10">
                <a:latin typeface="Calibri"/>
                <a:cs typeface="Calibri"/>
              </a:rPr>
              <a:t>-</a:t>
            </a:r>
            <a:r>
              <a:rPr sz="2600">
                <a:latin typeface="Calibri"/>
                <a:cs typeface="Calibri"/>
              </a:rPr>
              <a:t>3Qd</a:t>
            </a:r>
            <a:r>
              <a:rPr sz="2600" spc="-30">
                <a:latin typeface="Calibri"/>
                <a:cs typeface="Calibri"/>
              </a:rPr>
              <a:t> </a:t>
            </a:r>
            <a:r>
              <a:rPr sz="2600">
                <a:latin typeface="Calibri"/>
                <a:cs typeface="Calibri"/>
              </a:rPr>
              <a:t>+5.</a:t>
            </a:r>
            <a:r>
              <a:rPr sz="2600" spc="-30">
                <a:latin typeface="Calibri"/>
                <a:cs typeface="Calibri"/>
              </a:rPr>
              <a:t> </a:t>
            </a:r>
            <a:r>
              <a:rPr sz="2600">
                <a:latin typeface="Calibri"/>
                <a:cs typeface="Calibri"/>
              </a:rPr>
              <a:t>If</a:t>
            </a:r>
            <a:r>
              <a:rPr sz="2600" spc="-30">
                <a:latin typeface="Calibri"/>
                <a:cs typeface="Calibri"/>
              </a:rPr>
              <a:t> </a:t>
            </a:r>
            <a:r>
              <a:rPr sz="2600">
                <a:latin typeface="Calibri"/>
                <a:cs typeface="Calibri"/>
              </a:rPr>
              <a:t>a</a:t>
            </a:r>
            <a:r>
              <a:rPr sz="2600" spc="30">
                <a:latin typeface="Calibri"/>
                <a:cs typeface="Calibri"/>
              </a:rPr>
              <a:t> </a:t>
            </a:r>
            <a:r>
              <a:rPr sz="2600" b="1">
                <a:latin typeface="Calibri"/>
                <a:cs typeface="Calibri"/>
              </a:rPr>
              <a:t>quota</a:t>
            </a:r>
            <a:r>
              <a:rPr sz="2600" b="1" spc="-30">
                <a:latin typeface="Calibri"/>
                <a:cs typeface="Calibri"/>
              </a:rPr>
              <a:t> </a:t>
            </a:r>
            <a:r>
              <a:rPr sz="2600" b="1" spc="-25">
                <a:latin typeface="Calibri"/>
                <a:cs typeface="Calibri"/>
              </a:rPr>
              <a:t>of </a:t>
            </a:r>
            <a:r>
              <a:rPr sz="2600" b="1">
                <a:latin typeface="Calibri"/>
                <a:cs typeface="Calibri"/>
              </a:rPr>
              <a:t>3</a:t>
            </a:r>
            <a:r>
              <a:rPr sz="2600" b="1" spc="-55">
                <a:latin typeface="Calibri"/>
                <a:cs typeface="Calibri"/>
              </a:rPr>
              <a:t> </a:t>
            </a:r>
            <a:r>
              <a:rPr sz="2600">
                <a:latin typeface="Calibri"/>
                <a:cs typeface="Calibri"/>
              </a:rPr>
              <a:t>is</a:t>
            </a:r>
            <a:r>
              <a:rPr sz="2600" spc="-55">
                <a:latin typeface="Calibri"/>
                <a:cs typeface="Calibri"/>
              </a:rPr>
              <a:t> </a:t>
            </a:r>
            <a:r>
              <a:rPr sz="2600">
                <a:latin typeface="Calibri"/>
                <a:cs typeface="Calibri"/>
              </a:rPr>
              <a:t>imposed,</a:t>
            </a:r>
            <a:r>
              <a:rPr sz="2600" spc="-55">
                <a:latin typeface="Calibri"/>
                <a:cs typeface="Calibri"/>
              </a:rPr>
              <a:t> </a:t>
            </a:r>
            <a:r>
              <a:rPr sz="2600">
                <a:latin typeface="Calibri"/>
                <a:cs typeface="Calibri"/>
              </a:rPr>
              <a:t>what's</a:t>
            </a:r>
            <a:r>
              <a:rPr sz="2600" spc="-50">
                <a:latin typeface="Calibri"/>
                <a:cs typeface="Calibri"/>
              </a:rPr>
              <a:t> </a:t>
            </a:r>
            <a:r>
              <a:rPr sz="2600">
                <a:latin typeface="Calibri"/>
                <a:cs typeface="Calibri"/>
              </a:rPr>
              <a:t>the</a:t>
            </a:r>
            <a:r>
              <a:rPr sz="2600" spc="-55">
                <a:latin typeface="Calibri"/>
                <a:cs typeface="Calibri"/>
              </a:rPr>
              <a:t> </a:t>
            </a:r>
            <a:r>
              <a:rPr sz="2600">
                <a:latin typeface="Calibri"/>
                <a:cs typeface="Calibri"/>
              </a:rPr>
              <a:t>new</a:t>
            </a:r>
            <a:r>
              <a:rPr sz="2600" spc="-45">
                <a:latin typeface="Calibri"/>
                <a:cs typeface="Calibri"/>
              </a:rPr>
              <a:t> </a:t>
            </a:r>
            <a:r>
              <a:rPr sz="2600" b="1" i="1">
                <a:solidFill>
                  <a:srgbClr val="FF0000"/>
                </a:solidFill>
                <a:latin typeface="Calibri"/>
                <a:cs typeface="Calibri"/>
              </a:rPr>
              <a:t>S+quota</a:t>
            </a:r>
            <a:r>
              <a:rPr sz="2600" b="1" i="1" spc="-45">
                <a:solidFill>
                  <a:srgbClr val="FF0000"/>
                </a:solidFill>
                <a:latin typeface="Calibri"/>
                <a:cs typeface="Calibri"/>
              </a:rPr>
              <a:t> </a:t>
            </a:r>
            <a:r>
              <a:rPr sz="2600" spc="-10">
                <a:latin typeface="Calibri"/>
                <a:cs typeface="Calibri"/>
              </a:rPr>
              <a:t>function?</a:t>
            </a:r>
            <a:endParaRPr sz="2600">
              <a:latin typeface="Calibri"/>
              <a:cs typeface="Calibri"/>
            </a:endParaRPr>
          </a:p>
          <a:p>
            <a:pPr>
              <a:lnSpc>
                <a:spcPct val="100000"/>
              </a:lnSpc>
              <a:spcBef>
                <a:spcPts val="880"/>
              </a:spcBef>
            </a:pPr>
            <a:endParaRPr sz="2600">
              <a:latin typeface="Calibri"/>
              <a:cs typeface="Calibri"/>
            </a:endParaRPr>
          </a:p>
          <a:p>
            <a:pPr marL="926465" indent="-486409">
              <a:lnSpc>
                <a:spcPct val="100000"/>
              </a:lnSpc>
              <a:buAutoNum type="alphaLcParenR"/>
              <a:tabLst>
                <a:tab pos="926465" algn="l"/>
              </a:tabLst>
            </a:pPr>
            <a:r>
              <a:rPr sz="2600">
                <a:latin typeface="Calibri"/>
                <a:cs typeface="Calibri"/>
              </a:rPr>
              <a:t>P</a:t>
            </a:r>
            <a:r>
              <a:rPr sz="2600" spc="-20">
                <a:latin typeface="Calibri"/>
                <a:cs typeface="Calibri"/>
              </a:rPr>
              <a:t> </a:t>
            </a:r>
            <a:r>
              <a:rPr sz="2600">
                <a:latin typeface="Calibri"/>
                <a:cs typeface="Calibri"/>
              </a:rPr>
              <a:t>=</a:t>
            </a:r>
            <a:r>
              <a:rPr sz="2600" spc="-15">
                <a:latin typeface="Calibri"/>
                <a:cs typeface="Calibri"/>
              </a:rPr>
              <a:t> </a:t>
            </a:r>
            <a:r>
              <a:rPr sz="2600">
                <a:latin typeface="Calibri"/>
                <a:cs typeface="Calibri"/>
              </a:rPr>
              <a:t>1.5Qs</a:t>
            </a:r>
            <a:r>
              <a:rPr sz="2600" spc="-15">
                <a:latin typeface="Calibri"/>
                <a:cs typeface="Calibri"/>
              </a:rPr>
              <a:t> </a:t>
            </a:r>
            <a:r>
              <a:rPr sz="2600">
                <a:latin typeface="Calibri"/>
                <a:cs typeface="Calibri"/>
              </a:rPr>
              <a:t>+</a:t>
            </a:r>
            <a:r>
              <a:rPr sz="2600" spc="-20">
                <a:latin typeface="Calibri"/>
                <a:cs typeface="Calibri"/>
              </a:rPr>
              <a:t> </a:t>
            </a:r>
            <a:r>
              <a:rPr sz="2600" spc="-50">
                <a:latin typeface="Calibri"/>
                <a:cs typeface="Calibri"/>
              </a:rPr>
              <a:t>5</a:t>
            </a:r>
            <a:endParaRPr sz="2600">
              <a:latin typeface="Calibri"/>
              <a:cs typeface="Calibri"/>
            </a:endParaRPr>
          </a:p>
          <a:p>
            <a:pPr marL="926465" indent="-501650">
              <a:lnSpc>
                <a:spcPct val="100000"/>
              </a:lnSpc>
              <a:spcBef>
                <a:spcPts val="470"/>
              </a:spcBef>
              <a:buAutoNum type="alphaLcParenR"/>
              <a:tabLst>
                <a:tab pos="926465" algn="l"/>
              </a:tabLst>
            </a:pPr>
            <a:r>
              <a:rPr sz="2600">
                <a:latin typeface="Calibri"/>
                <a:cs typeface="Calibri"/>
              </a:rPr>
              <a:t>P</a:t>
            </a:r>
            <a:r>
              <a:rPr sz="2600" spc="-15">
                <a:latin typeface="Calibri"/>
                <a:cs typeface="Calibri"/>
              </a:rPr>
              <a:t> </a:t>
            </a:r>
            <a:r>
              <a:rPr sz="2600">
                <a:latin typeface="Calibri"/>
                <a:cs typeface="Calibri"/>
              </a:rPr>
              <a:t>=</a:t>
            </a:r>
            <a:r>
              <a:rPr sz="2600" spc="-15">
                <a:latin typeface="Calibri"/>
                <a:cs typeface="Calibri"/>
              </a:rPr>
              <a:t> </a:t>
            </a:r>
            <a:r>
              <a:rPr sz="2600" spc="-10">
                <a:latin typeface="Calibri"/>
                <a:cs typeface="Calibri"/>
              </a:rPr>
              <a:t>-</a:t>
            </a:r>
            <a:r>
              <a:rPr sz="2600">
                <a:latin typeface="Calibri"/>
                <a:cs typeface="Calibri"/>
              </a:rPr>
              <a:t>3Qd</a:t>
            </a:r>
            <a:r>
              <a:rPr sz="2600" spc="-10">
                <a:latin typeface="Calibri"/>
                <a:cs typeface="Calibri"/>
              </a:rPr>
              <a:t> </a:t>
            </a:r>
            <a:r>
              <a:rPr sz="2600">
                <a:latin typeface="Calibri"/>
                <a:cs typeface="Calibri"/>
              </a:rPr>
              <a:t>+</a:t>
            </a:r>
            <a:r>
              <a:rPr sz="2600" spc="-15">
                <a:latin typeface="Calibri"/>
                <a:cs typeface="Calibri"/>
              </a:rPr>
              <a:t> </a:t>
            </a:r>
            <a:r>
              <a:rPr sz="2600" spc="-50">
                <a:latin typeface="Calibri"/>
                <a:cs typeface="Calibri"/>
              </a:rPr>
              <a:t>8</a:t>
            </a:r>
            <a:endParaRPr sz="2600">
              <a:latin typeface="Calibri"/>
              <a:cs typeface="Calibri"/>
            </a:endParaRPr>
          </a:p>
          <a:p>
            <a:pPr marL="926465" indent="-467995">
              <a:lnSpc>
                <a:spcPct val="100000"/>
              </a:lnSpc>
              <a:spcBef>
                <a:spcPts val="465"/>
              </a:spcBef>
              <a:buAutoNum type="alphaLcParenR"/>
              <a:tabLst>
                <a:tab pos="926465" algn="l"/>
              </a:tabLst>
            </a:pPr>
            <a:r>
              <a:rPr sz="2600">
                <a:latin typeface="Calibri"/>
                <a:cs typeface="Calibri"/>
              </a:rPr>
              <a:t>Qs</a:t>
            </a:r>
            <a:r>
              <a:rPr sz="2600" spc="-20">
                <a:latin typeface="Calibri"/>
                <a:cs typeface="Calibri"/>
              </a:rPr>
              <a:t> </a:t>
            </a:r>
            <a:r>
              <a:rPr sz="2600">
                <a:latin typeface="Calibri"/>
                <a:cs typeface="Calibri"/>
              </a:rPr>
              <a:t>=</a:t>
            </a:r>
            <a:r>
              <a:rPr sz="2600" spc="-20">
                <a:latin typeface="Calibri"/>
                <a:cs typeface="Calibri"/>
              </a:rPr>
              <a:t> </a:t>
            </a:r>
            <a:r>
              <a:rPr sz="2600">
                <a:latin typeface="Calibri"/>
                <a:cs typeface="Calibri"/>
              </a:rPr>
              <a:t>0.67P</a:t>
            </a:r>
            <a:r>
              <a:rPr sz="2600" spc="-15">
                <a:latin typeface="Calibri"/>
                <a:cs typeface="Calibri"/>
              </a:rPr>
              <a:t> </a:t>
            </a:r>
            <a:r>
              <a:rPr sz="2600">
                <a:latin typeface="Calibri"/>
                <a:cs typeface="Calibri"/>
              </a:rPr>
              <a:t>+</a:t>
            </a:r>
            <a:r>
              <a:rPr sz="2600" spc="-20">
                <a:latin typeface="Calibri"/>
                <a:cs typeface="Calibri"/>
              </a:rPr>
              <a:t> 1.67</a:t>
            </a:r>
            <a:endParaRPr sz="2600">
              <a:latin typeface="Calibri"/>
              <a:cs typeface="Calibri"/>
            </a:endParaRPr>
          </a:p>
          <a:p>
            <a:pPr marL="926465" indent="-501650">
              <a:lnSpc>
                <a:spcPct val="100000"/>
              </a:lnSpc>
              <a:spcBef>
                <a:spcPts val="470"/>
              </a:spcBef>
              <a:buAutoNum type="alphaLcParenR"/>
              <a:tabLst>
                <a:tab pos="926465" algn="l"/>
              </a:tabLst>
            </a:pPr>
            <a:r>
              <a:rPr sz="2600">
                <a:latin typeface="Calibri"/>
                <a:cs typeface="Calibri"/>
              </a:rPr>
              <a:t>Qd</a:t>
            </a:r>
            <a:r>
              <a:rPr sz="2600" spc="-20">
                <a:latin typeface="Calibri"/>
                <a:cs typeface="Calibri"/>
              </a:rPr>
              <a:t> </a:t>
            </a:r>
            <a:r>
              <a:rPr sz="2600">
                <a:latin typeface="Calibri"/>
                <a:cs typeface="Calibri"/>
              </a:rPr>
              <a:t>=</a:t>
            </a:r>
            <a:r>
              <a:rPr sz="2600" spc="-20">
                <a:latin typeface="Calibri"/>
                <a:cs typeface="Calibri"/>
              </a:rPr>
              <a:t> </a:t>
            </a:r>
            <a:r>
              <a:rPr sz="2600">
                <a:latin typeface="Calibri"/>
                <a:cs typeface="Calibri"/>
              </a:rPr>
              <a:t>0.67P</a:t>
            </a:r>
            <a:r>
              <a:rPr sz="2600" spc="-15">
                <a:latin typeface="Calibri"/>
                <a:cs typeface="Calibri"/>
              </a:rPr>
              <a:t> </a:t>
            </a:r>
            <a:r>
              <a:rPr sz="2600">
                <a:latin typeface="Calibri"/>
                <a:cs typeface="Calibri"/>
              </a:rPr>
              <a:t>+</a:t>
            </a:r>
            <a:r>
              <a:rPr sz="2600" spc="-20">
                <a:latin typeface="Calibri"/>
                <a:cs typeface="Calibri"/>
              </a:rPr>
              <a:t> 4.67</a:t>
            </a:r>
            <a:endParaRPr sz="2600">
              <a:latin typeface="Calibri"/>
              <a:cs typeface="Calibri"/>
            </a:endParaRPr>
          </a:p>
          <a:p>
            <a:pPr>
              <a:lnSpc>
                <a:spcPct val="100000"/>
              </a:lnSpc>
              <a:spcBef>
                <a:spcPts val="880"/>
              </a:spcBef>
            </a:pPr>
            <a:endParaRPr sz="2600">
              <a:latin typeface="Calibri"/>
              <a:cs typeface="Calibri"/>
            </a:endParaRPr>
          </a:p>
          <a:p>
            <a:pPr marL="12700">
              <a:lnSpc>
                <a:spcPct val="100000"/>
              </a:lnSpc>
            </a:pPr>
            <a:r>
              <a:rPr sz="2600" b="1" u="heavy">
                <a:solidFill>
                  <a:srgbClr val="1155CC"/>
                </a:solidFill>
                <a:uFill>
                  <a:solidFill>
                    <a:srgbClr val="1155CC"/>
                  </a:solidFill>
                </a:uFill>
                <a:latin typeface="Calibri"/>
                <a:cs typeface="Calibri"/>
              </a:rPr>
              <a:t>Q14:</a:t>
            </a:r>
            <a:r>
              <a:rPr sz="2600" b="1" spc="-50">
                <a:solidFill>
                  <a:srgbClr val="1155CC"/>
                </a:solidFill>
                <a:latin typeface="Calibri"/>
                <a:cs typeface="Calibri"/>
              </a:rPr>
              <a:t> </a:t>
            </a:r>
            <a:r>
              <a:rPr sz="2600">
                <a:latin typeface="Calibri"/>
                <a:cs typeface="Calibri"/>
              </a:rPr>
              <a:t>What</a:t>
            </a:r>
            <a:r>
              <a:rPr sz="2600" spc="-55">
                <a:latin typeface="Calibri"/>
                <a:cs typeface="Calibri"/>
              </a:rPr>
              <a:t> </a:t>
            </a:r>
            <a:r>
              <a:rPr sz="2600">
                <a:latin typeface="Calibri"/>
                <a:cs typeface="Calibri"/>
              </a:rPr>
              <a:t>if</a:t>
            </a:r>
            <a:r>
              <a:rPr sz="2600" spc="-55">
                <a:latin typeface="Calibri"/>
                <a:cs typeface="Calibri"/>
              </a:rPr>
              <a:t> </a:t>
            </a:r>
            <a:r>
              <a:rPr sz="2600">
                <a:latin typeface="Calibri"/>
                <a:cs typeface="Calibri"/>
              </a:rPr>
              <a:t>a</a:t>
            </a:r>
            <a:r>
              <a:rPr sz="2600" spc="-50">
                <a:latin typeface="Calibri"/>
                <a:cs typeface="Calibri"/>
              </a:rPr>
              <a:t> </a:t>
            </a:r>
            <a:r>
              <a:rPr sz="2600" b="1">
                <a:latin typeface="Calibri"/>
                <a:cs typeface="Calibri"/>
              </a:rPr>
              <a:t>export</a:t>
            </a:r>
            <a:r>
              <a:rPr sz="2600" b="1" spc="-55">
                <a:latin typeface="Calibri"/>
                <a:cs typeface="Calibri"/>
              </a:rPr>
              <a:t> </a:t>
            </a:r>
            <a:r>
              <a:rPr sz="2600" b="1">
                <a:latin typeface="Calibri"/>
                <a:cs typeface="Calibri"/>
              </a:rPr>
              <a:t>subsidy</a:t>
            </a:r>
            <a:r>
              <a:rPr sz="2600" b="1" spc="-55">
                <a:latin typeface="Calibri"/>
                <a:cs typeface="Calibri"/>
              </a:rPr>
              <a:t> </a:t>
            </a:r>
            <a:r>
              <a:rPr sz="2600" b="1">
                <a:latin typeface="Calibri"/>
                <a:cs typeface="Calibri"/>
              </a:rPr>
              <a:t>of</a:t>
            </a:r>
            <a:r>
              <a:rPr sz="2600" b="1" spc="-55">
                <a:latin typeface="Calibri"/>
                <a:cs typeface="Calibri"/>
              </a:rPr>
              <a:t> </a:t>
            </a:r>
            <a:r>
              <a:rPr sz="2600" b="1">
                <a:latin typeface="Calibri"/>
                <a:cs typeface="Calibri"/>
              </a:rPr>
              <a:t>$3/</a:t>
            </a:r>
            <a:r>
              <a:rPr sz="2600" b="1" spc="-60">
                <a:latin typeface="Calibri"/>
                <a:cs typeface="Calibri"/>
              </a:rPr>
              <a:t> </a:t>
            </a:r>
            <a:r>
              <a:rPr sz="2600" b="1">
                <a:latin typeface="Calibri"/>
                <a:cs typeface="Calibri"/>
              </a:rPr>
              <a:t>block</a:t>
            </a:r>
            <a:r>
              <a:rPr sz="2600" b="1" spc="-55">
                <a:latin typeface="Calibri"/>
                <a:cs typeface="Calibri"/>
              </a:rPr>
              <a:t> </a:t>
            </a:r>
            <a:r>
              <a:rPr sz="2600" b="1">
                <a:latin typeface="Calibri"/>
                <a:cs typeface="Calibri"/>
              </a:rPr>
              <a:t>of</a:t>
            </a:r>
            <a:r>
              <a:rPr sz="2600" b="1" spc="-55">
                <a:latin typeface="Calibri"/>
                <a:cs typeface="Calibri"/>
              </a:rPr>
              <a:t> </a:t>
            </a:r>
            <a:r>
              <a:rPr sz="2600" b="1">
                <a:latin typeface="Calibri"/>
                <a:cs typeface="Calibri"/>
              </a:rPr>
              <a:t>cheese</a:t>
            </a:r>
            <a:r>
              <a:rPr sz="2600" b="1" spc="-20">
                <a:latin typeface="Calibri"/>
                <a:cs typeface="Calibri"/>
              </a:rPr>
              <a:t> </a:t>
            </a:r>
            <a:r>
              <a:rPr sz="2600">
                <a:latin typeface="Calibri"/>
                <a:cs typeface="Calibri"/>
              </a:rPr>
              <a:t>is</a:t>
            </a:r>
            <a:r>
              <a:rPr sz="2600" spc="-55">
                <a:latin typeface="Calibri"/>
                <a:cs typeface="Calibri"/>
              </a:rPr>
              <a:t> </a:t>
            </a:r>
            <a:r>
              <a:rPr sz="2600">
                <a:latin typeface="Calibri"/>
                <a:cs typeface="Calibri"/>
              </a:rPr>
              <a:t>imposed</a:t>
            </a:r>
            <a:r>
              <a:rPr sz="2600" spc="-60">
                <a:latin typeface="Calibri"/>
                <a:cs typeface="Calibri"/>
              </a:rPr>
              <a:t> </a:t>
            </a:r>
            <a:r>
              <a:rPr sz="2600">
                <a:latin typeface="Calibri"/>
                <a:cs typeface="Calibri"/>
              </a:rPr>
              <a:t>instead</a:t>
            </a:r>
            <a:r>
              <a:rPr sz="2600" spc="-55">
                <a:latin typeface="Calibri"/>
                <a:cs typeface="Calibri"/>
              </a:rPr>
              <a:t> </a:t>
            </a:r>
            <a:r>
              <a:rPr sz="2600">
                <a:latin typeface="Calibri"/>
                <a:cs typeface="Calibri"/>
              </a:rPr>
              <a:t>of</a:t>
            </a:r>
            <a:r>
              <a:rPr sz="2600" spc="-55">
                <a:latin typeface="Calibri"/>
                <a:cs typeface="Calibri"/>
              </a:rPr>
              <a:t> </a:t>
            </a:r>
            <a:r>
              <a:rPr sz="2600">
                <a:latin typeface="Calibri"/>
                <a:cs typeface="Calibri"/>
              </a:rPr>
              <a:t>a</a:t>
            </a:r>
            <a:r>
              <a:rPr sz="2600" spc="-55">
                <a:latin typeface="Calibri"/>
                <a:cs typeface="Calibri"/>
              </a:rPr>
              <a:t> </a:t>
            </a:r>
            <a:r>
              <a:rPr sz="2600">
                <a:latin typeface="Calibri"/>
                <a:cs typeface="Calibri"/>
              </a:rPr>
              <a:t>quota,</a:t>
            </a:r>
            <a:r>
              <a:rPr sz="2600" spc="-55">
                <a:latin typeface="Calibri"/>
                <a:cs typeface="Calibri"/>
              </a:rPr>
              <a:t> </a:t>
            </a:r>
            <a:r>
              <a:rPr sz="2600">
                <a:latin typeface="Calibri"/>
                <a:cs typeface="Calibri"/>
              </a:rPr>
              <a:t>what's</a:t>
            </a:r>
            <a:r>
              <a:rPr sz="2600" spc="-55">
                <a:latin typeface="Calibri"/>
                <a:cs typeface="Calibri"/>
              </a:rPr>
              <a:t> </a:t>
            </a:r>
            <a:r>
              <a:rPr sz="2600">
                <a:latin typeface="Calibri"/>
                <a:cs typeface="Calibri"/>
              </a:rPr>
              <a:t>the</a:t>
            </a:r>
            <a:r>
              <a:rPr sz="2600" spc="-55">
                <a:latin typeface="Calibri"/>
                <a:cs typeface="Calibri"/>
              </a:rPr>
              <a:t> </a:t>
            </a:r>
            <a:r>
              <a:rPr sz="2600">
                <a:latin typeface="Calibri"/>
                <a:cs typeface="Calibri"/>
              </a:rPr>
              <a:t>new</a:t>
            </a:r>
            <a:r>
              <a:rPr sz="2600" spc="-40">
                <a:latin typeface="Calibri"/>
                <a:cs typeface="Calibri"/>
              </a:rPr>
              <a:t> </a:t>
            </a:r>
            <a:r>
              <a:rPr sz="2600" b="1" i="1">
                <a:solidFill>
                  <a:srgbClr val="FF0000"/>
                </a:solidFill>
                <a:latin typeface="Calibri"/>
                <a:cs typeface="Calibri"/>
              </a:rPr>
              <a:t>S–sub</a:t>
            </a:r>
            <a:r>
              <a:rPr sz="2600" b="1" i="1" spc="-45">
                <a:solidFill>
                  <a:srgbClr val="FF0000"/>
                </a:solidFill>
                <a:latin typeface="Calibri"/>
                <a:cs typeface="Calibri"/>
              </a:rPr>
              <a:t> </a:t>
            </a:r>
            <a:r>
              <a:rPr sz="2600" spc="-10">
                <a:latin typeface="Calibri"/>
                <a:cs typeface="Calibri"/>
              </a:rPr>
              <a:t>function?</a:t>
            </a:r>
            <a:endParaRPr sz="2600">
              <a:latin typeface="Calibri"/>
              <a:cs typeface="Calibri"/>
            </a:endParaRPr>
          </a:p>
          <a:p>
            <a:pPr>
              <a:lnSpc>
                <a:spcPct val="100000"/>
              </a:lnSpc>
              <a:spcBef>
                <a:spcPts val="885"/>
              </a:spcBef>
            </a:pPr>
            <a:endParaRPr sz="2600">
              <a:latin typeface="Calibri"/>
              <a:cs typeface="Calibri"/>
            </a:endParaRPr>
          </a:p>
          <a:p>
            <a:pPr marL="926465" indent="-486409">
              <a:lnSpc>
                <a:spcPct val="100000"/>
              </a:lnSpc>
              <a:buAutoNum type="alphaLcParenR"/>
              <a:tabLst>
                <a:tab pos="926465" algn="l"/>
              </a:tabLst>
            </a:pPr>
            <a:r>
              <a:rPr sz="2600">
                <a:latin typeface="Calibri"/>
                <a:cs typeface="Calibri"/>
              </a:rPr>
              <a:t>P</a:t>
            </a:r>
            <a:r>
              <a:rPr sz="2600" spc="-20">
                <a:latin typeface="Calibri"/>
                <a:cs typeface="Calibri"/>
              </a:rPr>
              <a:t> </a:t>
            </a:r>
            <a:r>
              <a:rPr sz="2600">
                <a:latin typeface="Calibri"/>
                <a:cs typeface="Calibri"/>
              </a:rPr>
              <a:t>=</a:t>
            </a:r>
            <a:r>
              <a:rPr sz="2600" spc="-15">
                <a:latin typeface="Calibri"/>
                <a:cs typeface="Calibri"/>
              </a:rPr>
              <a:t> </a:t>
            </a:r>
            <a:r>
              <a:rPr sz="2600">
                <a:latin typeface="Calibri"/>
                <a:cs typeface="Calibri"/>
              </a:rPr>
              <a:t>1.5Qs</a:t>
            </a:r>
            <a:r>
              <a:rPr sz="2600" spc="-15">
                <a:latin typeface="Calibri"/>
                <a:cs typeface="Calibri"/>
              </a:rPr>
              <a:t> </a:t>
            </a:r>
            <a:r>
              <a:rPr sz="2600">
                <a:latin typeface="Calibri"/>
                <a:cs typeface="Calibri"/>
              </a:rPr>
              <a:t>–</a:t>
            </a:r>
            <a:r>
              <a:rPr sz="2600" spc="-20">
                <a:latin typeface="Calibri"/>
                <a:cs typeface="Calibri"/>
              </a:rPr>
              <a:t> </a:t>
            </a:r>
            <a:r>
              <a:rPr sz="2600" spc="-50">
                <a:latin typeface="Calibri"/>
                <a:cs typeface="Calibri"/>
              </a:rPr>
              <a:t>1</a:t>
            </a:r>
            <a:endParaRPr sz="2600">
              <a:latin typeface="Calibri"/>
              <a:cs typeface="Calibri"/>
            </a:endParaRPr>
          </a:p>
          <a:p>
            <a:pPr marL="926465" indent="-501650">
              <a:lnSpc>
                <a:spcPct val="100000"/>
              </a:lnSpc>
              <a:spcBef>
                <a:spcPts val="465"/>
              </a:spcBef>
              <a:buAutoNum type="alphaLcParenR"/>
              <a:tabLst>
                <a:tab pos="926465" algn="l"/>
              </a:tabLst>
            </a:pPr>
            <a:r>
              <a:rPr sz="2600">
                <a:latin typeface="Calibri"/>
                <a:cs typeface="Calibri"/>
              </a:rPr>
              <a:t>P</a:t>
            </a:r>
            <a:r>
              <a:rPr sz="2600" spc="-15">
                <a:latin typeface="Calibri"/>
                <a:cs typeface="Calibri"/>
              </a:rPr>
              <a:t> </a:t>
            </a:r>
            <a:r>
              <a:rPr sz="2600">
                <a:latin typeface="Calibri"/>
                <a:cs typeface="Calibri"/>
              </a:rPr>
              <a:t>=</a:t>
            </a:r>
            <a:r>
              <a:rPr sz="2600" spc="-15">
                <a:latin typeface="Calibri"/>
                <a:cs typeface="Calibri"/>
              </a:rPr>
              <a:t> </a:t>
            </a:r>
            <a:r>
              <a:rPr sz="2600" spc="-10">
                <a:latin typeface="Calibri"/>
                <a:cs typeface="Calibri"/>
              </a:rPr>
              <a:t>-</a:t>
            </a:r>
            <a:r>
              <a:rPr sz="2600">
                <a:latin typeface="Calibri"/>
                <a:cs typeface="Calibri"/>
              </a:rPr>
              <a:t>3Qd</a:t>
            </a:r>
            <a:r>
              <a:rPr sz="2600" spc="-10">
                <a:latin typeface="Calibri"/>
                <a:cs typeface="Calibri"/>
              </a:rPr>
              <a:t> </a:t>
            </a:r>
            <a:r>
              <a:rPr sz="2600">
                <a:latin typeface="Calibri"/>
                <a:cs typeface="Calibri"/>
              </a:rPr>
              <a:t>+</a:t>
            </a:r>
            <a:r>
              <a:rPr sz="2600" spc="-15">
                <a:latin typeface="Calibri"/>
                <a:cs typeface="Calibri"/>
              </a:rPr>
              <a:t> </a:t>
            </a:r>
            <a:r>
              <a:rPr sz="2600" spc="-50">
                <a:latin typeface="Calibri"/>
                <a:cs typeface="Calibri"/>
              </a:rPr>
              <a:t>3</a:t>
            </a:r>
            <a:endParaRPr sz="2600">
              <a:latin typeface="Calibri"/>
              <a:cs typeface="Calibri"/>
            </a:endParaRPr>
          </a:p>
          <a:p>
            <a:pPr marL="926465" indent="-467995">
              <a:lnSpc>
                <a:spcPct val="100000"/>
              </a:lnSpc>
              <a:spcBef>
                <a:spcPts val="470"/>
              </a:spcBef>
              <a:buAutoNum type="alphaLcParenR"/>
              <a:tabLst>
                <a:tab pos="926465" algn="l"/>
              </a:tabLst>
            </a:pPr>
            <a:r>
              <a:rPr sz="2600">
                <a:latin typeface="Calibri"/>
                <a:cs typeface="Calibri"/>
              </a:rPr>
              <a:t>Qs</a:t>
            </a:r>
            <a:r>
              <a:rPr sz="2600" spc="-20">
                <a:latin typeface="Calibri"/>
                <a:cs typeface="Calibri"/>
              </a:rPr>
              <a:t> </a:t>
            </a:r>
            <a:r>
              <a:rPr sz="2600">
                <a:latin typeface="Calibri"/>
                <a:cs typeface="Calibri"/>
              </a:rPr>
              <a:t>=</a:t>
            </a:r>
            <a:r>
              <a:rPr sz="2600" spc="-20">
                <a:latin typeface="Calibri"/>
                <a:cs typeface="Calibri"/>
              </a:rPr>
              <a:t> </a:t>
            </a:r>
            <a:r>
              <a:rPr sz="2600">
                <a:latin typeface="Calibri"/>
                <a:cs typeface="Calibri"/>
              </a:rPr>
              <a:t>0.67P</a:t>
            </a:r>
            <a:r>
              <a:rPr sz="2600" spc="-15">
                <a:latin typeface="Calibri"/>
                <a:cs typeface="Calibri"/>
              </a:rPr>
              <a:t> </a:t>
            </a:r>
            <a:r>
              <a:rPr sz="2600">
                <a:latin typeface="Calibri"/>
                <a:cs typeface="Calibri"/>
              </a:rPr>
              <a:t>–</a:t>
            </a:r>
            <a:r>
              <a:rPr sz="2600" spc="-20">
                <a:latin typeface="Calibri"/>
                <a:cs typeface="Calibri"/>
              </a:rPr>
              <a:t> 1.67</a:t>
            </a:r>
            <a:endParaRPr sz="2600">
              <a:latin typeface="Calibri"/>
              <a:cs typeface="Calibri"/>
            </a:endParaRPr>
          </a:p>
          <a:p>
            <a:pPr marL="926465" indent="-501650">
              <a:lnSpc>
                <a:spcPct val="100000"/>
              </a:lnSpc>
              <a:spcBef>
                <a:spcPts val="470"/>
              </a:spcBef>
              <a:buAutoNum type="alphaLcParenR"/>
              <a:tabLst>
                <a:tab pos="926465" algn="l"/>
              </a:tabLst>
            </a:pPr>
            <a:r>
              <a:rPr sz="2600">
                <a:latin typeface="Calibri"/>
                <a:cs typeface="Calibri"/>
              </a:rPr>
              <a:t>Qd</a:t>
            </a:r>
            <a:r>
              <a:rPr sz="2600" spc="-20">
                <a:latin typeface="Calibri"/>
                <a:cs typeface="Calibri"/>
              </a:rPr>
              <a:t> </a:t>
            </a:r>
            <a:r>
              <a:rPr sz="2600">
                <a:latin typeface="Calibri"/>
                <a:cs typeface="Calibri"/>
              </a:rPr>
              <a:t>=</a:t>
            </a:r>
            <a:r>
              <a:rPr sz="2600" spc="-20">
                <a:latin typeface="Calibri"/>
                <a:cs typeface="Calibri"/>
              </a:rPr>
              <a:t> </a:t>
            </a:r>
            <a:r>
              <a:rPr sz="2600">
                <a:latin typeface="Calibri"/>
                <a:cs typeface="Calibri"/>
              </a:rPr>
              <a:t>0.67P</a:t>
            </a:r>
            <a:r>
              <a:rPr sz="2600" spc="-15">
                <a:latin typeface="Calibri"/>
                <a:cs typeface="Calibri"/>
              </a:rPr>
              <a:t> </a:t>
            </a:r>
            <a:r>
              <a:rPr sz="2600">
                <a:latin typeface="Calibri"/>
                <a:cs typeface="Calibri"/>
              </a:rPr>
              <a:t>–</a:t>
            </a:r>
            <a:r>
              <a:rPr sz="2600" spc="-20">
                <a:latin typeface="Calibri"/>
                <a:cs typeface="Calibri"/>
              </a:rPr>
              <a:t> 1.33</a:t>
            </a:r>
            <a:endParaRPr sz="2600">
              <a:latin typeface="Calibri"/>
              <a:cs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85292" rIns="0" bIns="0" rtlCol="0">
            <a:spAutoFit/>
          </a:bodyPr>
          <a:lstStyle/>
          <a:p>
            <a:pPr marL="165100">
              <a:lnSpc>
                <a:spcPct val="100000"/>
              </a:lnSpc>
              <a:spcBef>
                <a:spcPts val="100"/>
              </a:spcBef>
            </a:pPr>
            <a:r>
              <a:rPr sz="4200"/>
              <a:t>2.</a:t>
            </a:r>
            <a:r>
              <a:rPr sz="4200" spc="-90"/>
              <a:t> </a:t>
            </a:r>
            <a:r>
              <a:rPr sz="4200"/>
              <a:t>Gains</a:t>
            </a:r>
            <a:r>
              <a:rPr sz="4200" spc="-85"/>
              <a:t> </a:t>
            </a:r>
            <a:r>
              <a:rPr sz="4200"/>
              <a:t>From</a:t>
            </a:r>
            <a:r>
              <a:rPr sz="4200" spc="-95"/>
              <a:t> </a:t>
            </a:r>
            <a:r>
              <a:rPr sz="4200" spc="-20"/>
              <a:t>Trade</a:t>
            </a:r>
            <a:endParaRPr sz="4200"/>
          </a:p>
        </p:txBody>
      </p:sp>
      <p:sp>
        <p:nvSpPr>
          <p:cNvPr id="3" name="object 3"/>
          <p:cNvSpPr txBox="1"/>
          <p:nvPr/>
        </p:nvSpPr>
        <p:spPr>
          <a:xfrm>
            <a:off x="911941" y="1578432"/>
            <a:ext cx="15415260" cy="4444807"/>
          </a:xfrm>
          <a:prstGeom prst="rect">
            <a:avLst/>
          </a:prstGeom>
        </p:spPr>
        <p:txBody>
          <a:bodyPr vert="horz" wrap="square" lIns="0" tIns="12700" rIns="0" bIns="0" rtlCol="0">
            <a:spAutoFit/>
          </a:bodyPr>
          <a:lstStyle/>
          <a:p>
            <a:pPr algn="l" fontAlgn="base"/>
            <a:r>
              <a:rPr sz="3200" b="1" u="heavy">
                <a:solidFill>
                  <a:srgbClr val="1155CC"/>
                </a:solidFill>
                <a:uFill>
                  <a:solidFill>
                    <a:srgbClr val="1155CC"/>
                  </a:solidFill>
                </a:uFill>
                <a:latin typeface="Calibri"/>
                <a:cs typeface="Calibri"/>
              </a:rPr>
              <a:t>Q</a:t>
            </a:r>
            <a:r>
              <a:rPr lang="en-CA" sz="3200" b="1" u="heavy">
                <a:solidFill>
                  <a:srgbClr val="1155CC"/>
                </a:solidFill>
                <a:uFill>
                  <a:solidFill>
                    <a:srgbClr val="1155CC"/>
                  </a:solidFill>
                </a:uFill>
                <a:latin typeface="Calibri"/>
                <a:cs typeface="Calibri"/>
              </a:rPr>
              <a:t>4</a:t>
            </a:r>
            <a:r>
              <a:rPr sz="3200" b="1" u="heavy">
                <a:solidFill>
                  <a:srgbClr val="1155CC"/>
                </a:solidFill>
                <a:uFill>
                  <a:solidFill>
                    <a:srgbClr val="1155CC"/>
                  </a:solidFill>
                </a:uFill>
                <a:latin typeface="Calibri"/>
                <a:cs typeface="Calibri"/>
              </a:rPr>
              <a:t>:</a:t>
            </a:r>
            <a:r>
              <a:rPr sz="3200" b="1" spc="-45">
                <a:solidFill>
                  <a:srgbClr val="1155CC"/>
                </a:solidFill>
                <a:latin typeface="Calibri"/>
                <a:cs typeface="Calibri"/>
              </a:rPr>
              <a:t> </a:t>
            </a:r>
            <a:r>
              <a:rPr lang="en-CA" sz="3200" b="0" i="0" u="none" strike="noStrike">
                <a:solidFill>
                  <a:srgbClr val="21242C"/>
                </a:solidFill>
                <a:effectLst/>
                <a:latin typeface="+mn-lt"/>
              </a:rPr>
              <a:t>The table below shows the production possibilities of two countries, </a:t>
            </a:r>
            <a:r>
              <a:rPr lang="en-CA" sz="3200" b="0" i="0" u="none" strike="noStrike" err="1">
                <a:solidFill>
                  <a:srgbClr val="21242C"/>
                </a:solidFill>
                <a:effectLst/>
                <a:latin typeface="+mn-lt"/>
              </a:rPr>
              <a:t>Rovania</a:t>
            </a:r>
            <a:r>
              <a:rPr lang="en-CA" sz="3200" b="0" i="0" u="none" strike="noStrike">
                <a:solidFill>
                  <a:srgbClr val="21242C"/>
                </a:solidFill>
                <a:effectLst/>
                <a:latin typeface="+mn-lt"/>
              </a:rPr>
              <a:t> and </a:t>
            </a:r>
            <a:r>
              <a:rPr lang="en-CA" sz="3200" b="0" i="0" u="none" strike="noStrike" err="1">
                <a:solidFill>
                  <a:srgbClr val="21242C"/>
                </a:solidFill>
                <a:effectLst/>
                <a:latin typeface="+mn-lt"/>
              </a:rPr>
              <a:t>Ombria</a:t>
            </a:r>
            <a:r>
              <a:rPr lang="en-CA" sz="3200" b="0" i="0" u="none" strike="noStrike">
                <a:solidFill>
                  <a:srgbClr val="21242C"/>
                </a:solidFill>
                <a:effectLst/>
                <a:latin typeface="+mn-lt"/>
              </a:rPr>
              <a:t>, of two goods, cars and T-shirts, given a fixed number of resources.</a:t>
            </a:r>
          </a:p>
          <a:p>
            <a:pPr algn="l" fontAlgn="base"/>
            <a:endParaRPr sz="3200">
              <a:latin typeface="Calibri"/>
              <a:cs typeface="Calibri"/>
            </a:endParaRPr>
          </a:p>
          <a:p>
            <a:pPr marL="12700">
              <a:tabLst>
                <a:tab pos="473075" algn="l"/>
              </a:tabLst>
            </a:pPr>
            <a:r>
              <a:rPr sz="3200" spc="-25">
                <a:latin typeface="Calibri"/>
                <a:cs typeface="Calibri"/>
              </a:rPr>
              <a:t>a.</a:t>
            </a:r>
            <a:r>
              <a:rPr sz="3200">
                <a:latin typeface="Calibri"/>
                <a:cs typeface="Calibri"/>
              </a:rPr>
              <a:t>	Who</a:t>
            </a:r>
            <a:r>
              <a:rPr sz="3200" spc="-65">
                <a:latin typeface="Calibri"/>
                <a:cs typeface="Calibri"/>
              </a:rPr>
              <a:t> </a:t>
            </a:r>
            <a:r>
              <a:rPr sz="3200">
                <a:latin typeface="Calibri"/>
                <a:cs typeface="Calibri"/>
              </a:rPr>
              <a:t>has</a:t>
            </a:r>
            <a:r>
              <a:rPr sz="3200" spc="-60">
                <a:latin typeface="Calibri"/>
                <a:cs typeface="Calibri"/>
              </a:rPr>
              <a:t> </a:t>
            </a:r>
            <a:r>
              <a:rPr sz="3200">
                <a:latin typeface="Calibri"/>
                <a:cs typeface="Calibri"/>
              </a:rPr>
              <a:t>an</a:t>
            </a:r>
            <a:r>
              <a:rPr sz="3200" spc="-60">
                <a:latin typeface="Calibri"/>
                <a:cs typeface="Calibri"/>
              </a:rPr>
              <a:t> </a:t>
            </a:r>
            <a:r>
              <a:rPr sz="3200">
                <a:latin typeface="Calibri"/>
                <a:cs typeface="Calibri"/>
              </a:rPr>
              <a:t>absolute</a:t>
            </a:r>
            <a:r>
              <a:rPr sz="3200" spc="-65">
                <a:latin typeface="Calibri"/>
                <a:cs typeface="Calibri"/>
              </a:rPr>
              <a:t> </a:t>
            </a:r>
            <a:r>
              <a:rPr sz="3200" spc="-10">
                <a:latin typeface="Calibri"/>
                <a:cs typeface="Calibri"/>
              </a:rPr>
              <a:t>advantage</a:t>
            </a:r>
            <a:r>
              <a:rPr sz="3200" spc="-60">
                <a:latin typeface="Calibri"/>
                <a:cs typeface="Calibri"/>
              </a:rPr>
              <a:t> </a:t>
            </a:r>
            <a:r>
              <a:rPr sz="3200">
                <a:latin typeface="Calibri"/>
                <a:cs typeface="Calibri"/>
              </a:rPr>
              <a:t>in</a:t>
            </a:r>
            <a:r>
              <a:rPr sz="3200" spc="-60">
                <a:latin typeface="Calibri"/>
                <a:cs typeface="Calibri"/>
              </a:rPr>
              <a:t> </a:t>
            </a:r>
            <a:r>
              <a:rPr lang="en-CA" sz="3200">
                <a:latin typeface="Calibri"/>
                <a:cs typeface="Calibri"/>
              </a:rPr>
              <a:t>car</a:t>
            </a:r>
            <a:r>
              <a:rPr sz="3200" spc="-65">
                <a:latin typeface="Calibri"/>
                <a:cs typeface="Calibri"/>
              </a:rPr>
              <a:t> </a:t>
            </a:r>
            <a:r>
              <a:rPr sz="3200">
                <a:latin typeface="Calibri"/>
                <a:cs typeface="Calibri"/>
              </a:rPr>
              <a:t>production?</a:t>
            </a:r>
            <a:r>
              <a:rPr sz="3200" spc="-60">
                <a:latin typeface="Calibri"/>
                <a:cs typeface="Calibri"/>
              </a:rPr>
              <a:t> </a:t>
            </a:r>
            <a:r>
              <a:rPr sz="3200">
                <a:latin typeface="Calibri"/>
                <a:cs typeface="Calibri"/>
              </a:rPr>
              <a:t>In</a:t>
            </a:r>
            <a:r>
              <a:rPr sz="3200" spc="-60">
                <a:latin typeface="Calibri"/>
                <a:cs typeface="Calibri"/>
              </a:rPr>
              <a:t> </a:t>
            </a:r>
            <a:r>
              <a:rPr lang="en-CA" sz="3200">
                <a:latin typeface="Calibri"/>
                <a:cs typeface="Calibri"/>
              </a:rPr>
              <a:t>T-shirts</a:t>
            </a:r>
            <a:r>
              <a:rPr sz="3200" spc="-60">
                <a:latin typeface="Calibri"/>
                <a:cs typeface="Calibri"/>
              </a:rPr>
              <a:t> </a:t>
            </a:r>
            <a:r>
              <a:rPr sz="3200" spc="-10">
                <a:latin typeface="Calibri"/>
                <a:cs typeface="Calibri"/>
              </a:rPr>
              <a:t>production?</a:t>
            </a:r>
            <a:endParaRPr lang="en-CA" sz="3200" spc="-10">
              <a:latin typeface="Calibri"/>
              <a:cs typeface="Calibri"/>
            </a:endParaRPr>
          </a:p>
          <a:p>
            <a:pPr marL="12700">
              <a:tabLst>
                <a:tab pos="473075" algn="l"/>
              </a:tabLst>
            </a:pPr>
            <a:endParaRPr lang="en-CA" sz="3200" spc="-10">
              <a:latin typeface="Calibri"/>
              <a:cs typeface="Calibri"/>
            </a:endParaRPr>
          </a:p>
          <a:p>
            <a:pPr marL="12700">
              <a:tabLst>
                <a:tab pos="473075" algn="l"/>
              </a:tabLst>
            </a:pPr>
            <a:endParaRPr lang="en-CA" sz="3200" spc="-10">
              <a:latin typeface="Calibri"/>
              <a:cs typeface="Calibri"/>
            </a:endParaRPr>
          </a:p>
          <a:p>
            <a:pPr marL="527050" indent="-514350">
              <a:buAutoNum type="alphaLcPeriod" startAt="2"/>
              <a:tabLst>
                <a:tab pos="473075" algn="l"/>
              </a:tabLst>
            </a:pPr>
            <a:r>
              <a:rPr lang="en-CA" sz="3200">
                <a:latin typeface="Calibri"/>
                <a:cs typeface="Calibri"/>
              </a:rPr>
              <a:t>Who</a:t>
            </a:r>
            <a:r>
              <a:rPr lang="en-CA" sz="3200" spc="-55">
                <a:latin typeface="Calibri"/>
                <a:cs typeface="Calibri"/>
              </a:rPr>
              <a:t> </a:t>
            </a:r>
            <a:r>
              <a:rPr lang="en-CA" sz="3200">
                <a:latin typeface="Calibri"/>
                <a:cs typeface="Calibri"/>
              </a:rPr>
              <a:t>has</a:t>
            </a:r>
            <a:r>
              <a:rPr lang="en-CA" sz="3200" spc="-55">
                <a:latin typeface="Calibri"/>
                <a:cs typeface="Calibri"/>
              </a:rPr>
              <a:t> </a:t>
            </a:r>
            <a:r>
              <a:rPr lang="en-CA" sz="3200">
                <a:latin typeface="Calibri"/>
                <a:cs typeface="Calibri"/>
              </a:rPr>
              <a:t>a</a:t>
            </a:r>
            <a:r>
              <a:rPr lang="en-CA" sz="3200" spc="-50">
                <a:latin typeface="Calibri"/>
                <a:cs typeface="Calibri"/>
              </a:rPr>
              <a:t> </a:t>
            </a:r>
            <a:r>
              <a:rPr lang="en-CA" sz="3200" spc="-20">
                <a:latin typeface="Calibri"/>
                <a:cs typeface="Calibri"/>
              </a:rPr>
              <a:t>comparative</a:t>
            </a:r>
            <a:r>
              <a:rPr lang="en-CA" sz="3200" spc="-55">
                <a:latin typeface="Calibri"/>
                <a:cs typeface="Calibri"/>
              </a:rPr>
              <a:t> </a:t>
            </a:r>
            <a:r>
              <a:rPr lang="en-CA" sz="3200" spc="-10">
                <a:latin typeface="Calibri"/>
                <a:cs typeface="Calibri"/>
              </a:rPr>
              <a:t>advantage</a:t>
            </a:r>
            <a:r>
              <a:rPr lang="en-CA" sz="3200" spc="-55">
                <a:latin typeface="Calibri"/>
                <a:cs typeface="Calibri"/>
              </a:rPr>
              <a:t> </a:t>
            </a:r>
            <a:r>
              <a:rPr lang="en-CA" sz="3200">
                <a:latin typeface="Calibri"/>
                <a:cs typeface="Calibri"/>
              </a:rPr>
              <a:t>in</a:t>
            </a:r>
            <a:r>
              <a:rPr lang="en-CA" sz="3200" spc="-50">
                <a:latin typeface="Calibri"/>
                <a:cs typeface="Calibri"/>
              </a:rPr>
              <a:t> </a:t>
            </a:r>
            <a:r>
              <a:rPr lang="en-CA" sz="3200">
                <a:latin typeface="Calibri"/>
                <a:cs typeface="Calibri"/>
              </a:rPr>
              <a:t>car</a:t>
            </a:r>
            <a:r>
              <a:rPr lang="en-CA" sz="3200" spc="-55">
                <a:latin typeface="Calibri"/>
                <a:cs typeface="Calibri"/>
              </a:rPr>
              <a:t> </a:t>
            </a:r>
            <a:r>
              <a:rPr lang="en-CA" sz="3200">
                <a:latin typeface="Calibri"/>
                <a:cs typeface="Calibri"/>
              </a:rPr>
              <a:t>production?</a:t>
            </a:r>
            <a:r>
              <a:rPr lang="en-CA" sz="3200" spc="-50">
                <a:latin typeface="Calibri"/>
                <a:cs typeface="Calibri"/>
              </a:rPr>
              <a:t> </a:t>
            </a:r>
            <a:r>
              <a:rPr lang="en-CA" sz="3200">
                <a:latin typeface="Calibri"/>
                <a:cs typeface="Calibri"/>
              </a:rPr>
              <a:t>In</a:t>
            </a:r>
            <a:r>
              <a:rPr lang="en-CA" sz="3200" spc="-55">
                <a:latin typeface="Calibri"/>
                <a:cs typeface="Calibri"/>
              </a:rPr>
              <a:t> </a:t>
            </a:r>
            <a:r>
              <a:rPr lang="en-CA" sz="3200">
                <a:latin typeface="Calibri"/>
                <a:cs typeface="Calibri"/>
              </a:rPr>
              <a:t>T-shirts</a:t>
            </a:r>
            <a:r>
              <a:rPr lang="en-CA" sz="3200" spc="-55">
                <a:latin typeface="Calibri"/>
                <a:cs typeface="Calibri"/>
              </a:rPr>
              <a:t> </a:t>
            </a:r>
            <a:r>
              <a:rPr lang="en-CA" sz="3200" spc="-10">
                <a:latin typeface="Calibri"/>
                <a:cs typeface="Calibri"/>
              </a:rPr>
              <a:t>production?</a:t>
            </a:r>
          </a:p>
          <a:p>
            <a:pPr marL="527050" indent="-514350">
              <a:buAutoNum type="alphaLcPeriod" startAt="2"/>
              <a:tabLst>
                <a:tab pos="473075" algn="l"/>
              </a:tabLst>
            </a:pPr>
            <a:endParaRPr lang="en-CA" sz="3200" spc="-10">
              <a:latin typeface="Calibri"/>
              <a:cs typeface="Calibri"/>
            </a:endParaRPr>
          </a:p>
          <a:p>
            <a:pPr marL="12700">
              <a:tabLst>
                <a:tab pos="473075" algn="l"/>
              </a:tabLst>
            </a:pPr>
            <a:endParaRPr sz="3200">
              <a:latin typeface="Calibri"/>
              <a:cs typeface="Calibri"/>
            </a:endParaRPr>
          </a:p>
        </p:txBody>
      </p:sp>
      <p:graphicFrame>
        <p:nvGraphicFramePr>
          <p:cNvPr id="5" name="object 5"/>
          <p:cNvGraphicFramePr>
            <a:graphicFrameLocks noGrp="1"/>
          </p:cNvGraphicFramePr>
          <p:nvPr>
            <p:extLst>
              <p:ext uri="{D42A27DB-BD31-4B8C-83A1-F6EECF244321}">
                <p14:modId xmlns:p14="http://schemas.microsoft.com/office/powerpoint/2010/main" val="2401454199"/>
              </p:ext>
            </p:extLst>
          </p:nvPr>
        </p:nvGraphicFramePr>
        <p:xfrm>
          <a:off x="1524000" y="5372100"/>
          <a:ext cx="8232059" cy="2743201"/>
        </p:xfrm>
        <a:graphic>
          <a:graphicData uri="http://schemas.openxmlformats.org/drawingml/2006/table">
            <a:tbl>
              <a:tblPr firstRow="1" bandRow="1">
                <a:tableStyleId>{2D5ABB26-0587-4C30-8999-92F81FD0307C}</a:tableStyleId>
              </a:tblPr>
              <a:tblGrid>
                <a:gridCol w="2520018">
                  <a:extLst>
                    <a:ext uri="{9D8B030D-6E8A-4147-A177-3AD203B41FA5}">
                      <a16:colId xmlns:a16="http://schemas.microsoft.com/office/drawing/2014/main" val="20000"/>
                    </a:ext>
                  </a:extLst>
                </a:gridCol>
                <a:gridCol w="2800020">
                  <a:extLst>
                    <a:ext uri="{9D8B030D-6E8A-4147-A177-3AD203B41FA5}">
                      <a16:colId xmlns:a16="http://schemas.microsoft.com/office/drawing/2014/main" val="20001"/>
                    </a:ext>
                  </a:extLst>
                </a:gridCol>
                <a:gridCol w="2912021">
                  <a:extLst>
                    <a:ext uri="{9D8B030D-6E8A-4147-A177-3AD203B41FA5}">
                      <a16:colId xmlns:a16="http://schemas.microsoft.com/office/drawing/2014/main" val="20002"/>
                    </a:ext>
                  </a:extLst>
                </a:gridCol>
              </a:tblGrid>
              <a:tr h="632821">
                <a:tc>
                  <a:txBody>
                    <a:bodyPr/>
                    <a:lstStyle/>
                    <a:p>
                      <a:pPr>
                        <a:lnSpc>
                          <a:spcPct val="100000"/>
                        </a:lnSpc>
                      </a:pPr>
                      <a:endParaRPr sz="2800">
                        <a:latin typeface="+mn-lt"/>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580"/>
                        </a:spcBef>
                      </a:pPr>
                      <a:r>
                        <a:rPr lang="en-CA" sz="2800">
                          <a:latin typeface="+mn-lt"/>
                          <a:cs typeface="Calibri"/>
                        </a:rPr>
                        <a:t>Cars</a:t>
                      </a:r>
                      <a:endParaRPr sz="2800">
                        <a:latin typeface="+mn-lt"/>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090">
                        <a:lnSpc>
                          <a:spcPct val="100000"/>
                        </a:lnSpc>
                        <a:spcBef>
                          <a:spcPts val="580"/>
                        </a:spcBef>
                      </a:pPr>
                      <a:r>
                        <a:rPr lang="en-CA" sz="2800">
                          <a:latin typeface="+mn-lt"/>
                          <a:cs typeface="Calibri"/>
                        </a:rPr>
                        <a:t>T-shirts</a:t>
                      </a:r>
                      <a:endParaRPr sz="2800">
                        <a:latin typeface="+mn-lt"/>
                        <a:cs typeface="Calibri"/>
                      </a:endParaRPr>
                    </a:p>
                  </a:txBody>
                  <a:tcPr marL="0" marR="0" marT="736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1055190">
                <a:tc>
                  <a:txBody>
                    <a:bodyPr/>
                    <a:lstStyle/>
                    <a:p>
                      <a:pPr marL="85725">
                        <a:lnSpc>
                          <a:spcPct val="100000"/>
                        </a:lnSpc>
                        <a:spcBef>
                          <a:spcPts val="575"/>
                        </a:spcBef>
                      </a:pPr>
                      <a:r>
                        <a:rPr lang="en-CA" sz="2800" b="0" i="0" u="none" strike="noStrike" err="1">
                          <a:solidFill>
                            <a:srgbClr val="21242C"/>
                          </a:solidFill>
                          <a:effectLst/>
                          <a:latin typeface="+mn-lt"/>
                        </a:rPr>
                        <a:t>Rovania</a:t>
                      </a:r>
                      <a:endParaRPr sz="2800">
                        <a:latin typeface="+mn-lt"/>
                        <a:cs typeface="Calibri"/>
                      </a:endParaRPr>
                    </a:p>
                  </a:txBody>
                  <a:tcPr marL="0" marR="0" marT="7302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r>
                        <a:rPr lang="en-CA" sz="2800">
                          <a:latin typeface="+mn-lt"/>
                          <a:cs typeface="Times New Roman"/>
                        </a:rPr>
                        <a:t> 39</a:t>
                      </a:r>
                      <a:endParaRPr sz="2800">
                        <a:latin typeface="+mn-lt"/>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r>
                        <a:rPr lang="en-CA" sz="2800">
                          <a:latin typeface="+mn-lt"/>
                          <a:cs typeface="Times New Roman"/>
                        </a:rPr>
                        <a:t> 13</a:t>
                      </a:r>
                      <a:endParaRPr sz="2800">
                        <a:latin typeface="+mn-lt"/>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1055190">
                <a:tc>
                  <a:txBody>
                    <a:bodyPr/>
                    <a:lstStyle/>
                    <a:p>
                      <a:pPr marL="85725">
                        <a:lnSpc>
                          <a:spcPct val="100000"/>
                        </a:lnSpc>
                        <a:spcBef>
                          <a:spcPts val="575"/>
                        </a:spcBef>
                      </a:pPr>
                      <a:r>
                        <a:rPr lang="en-CA" sz="2800" b="0" i="0" u="none" strike="noStrike" err="1">
                          <a:solidFill>
                            <a:srgbClr val="21242C"/>
                          </a:solidFill>
                          <a:effectLst/>
                          <a:latin typeface="+mn-lt"/>
                        </a:rPr>
                        <a:t>Ombria</a:t>
                      </a:r>
                      <a:endParaRPr sz="2800">
                        <a:latin typeface="+mn-lt"/>
                        <a:cs typeface="Calibri"/>
                      </a:endParaRPr>
                    </a:p>
                  </a:txBody>
                  <a:tcPr marL="0" marR="0" marT="7302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r>
                        <a:rPr lang="en-CA" sz="2800">
                          <a:latin typeface="+mn-lt"/>
                          <a:cs typeface="Times New Roman"/>
                        </a:rPr>
                        <a:t> 48</a:t>
                      </a:r>
                      <a:endParaRPr sz="2800">
                        <a:latin typeface="+mn-lt"/>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r>
                        <a:rPr lang="en-CA" sz="2800">
                          <a:latin typeface="+mn-lt"/>
                          <a:cs typeface="Times New Roman"/>
                        </a:rPr>
                        <a:t> 24</a:t>
                      </a:r>
                      <a:endParaRPr sz="2800">
                        <a:latin typeface="+mn-lt"/>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5668</Words>
  <Application>Microsoft Office PowerPoint</Application>
  <PresentationFormat>Custom</PresentationFormat>
  <Paragraphs>738</Paragraphs>
  <Slides>85</Slides>
  <Notes>0</Notes>
  <HiddenSlides>43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85</vt:i4>
      </vt:variant>
    </vt:vector>
  </HeadingPairs>
  <TitlesOfParts>
    <vt:vector size="94" baseType="lpstr">
      <vt:lpstr>Arial</vt:lpstr>
      <vt:lpstr>Arial Black</vt:lpstr>
      <vt:lpstr>Arial MT</vt:lpstr>
      <vt:lpstr>Calibri</vt:lpstr>
      <vt:lpstr>Cambria Math</vt:lpstr>
      <vt:lpstr>Courier New</vt:lpstr>
      <vt:lpstr>Georgia</vt:lpstr>
      <vt:lpstr>Times New Roman</vt:lpstr>
      <vt:lpstr>Office Theme</vt:lpstr>
      <vt:lpstr>MIDTERM REVIEW SESSION</vt:lpstr>
      <vt:lpstr>TABLE OF CONTENTS</vt:lpstr>
      <vt:lpstr>1. What is Economics</vt:lpstr>
      <vt:lpstr>2. PPF</vt:lpstr>
      <vt:lpstr>2. PPF</vt:lpstr>
      <vt:lpstr>2. PPF</vt:lpstr>
      <vt:lpstr>2. PPF - Using Resources Efficiently</vt:lpstr>
      <vt:lpstr>2. Gains From Trade</vt:lpstr>
      <vt:lpstr>2. Gains From Trade</vt:lpstr>
      <vt:lpstr>2. Gains From Trade</vt:lpstr>
      <vt:lpstr>3. Demand &amp; Supply - Demand</vt:lpstr>
      <vt:lpstr>3. Demand &amp; Supply - Supply</vt:lpstr>
      <vt:lpstr>3. Demand &amp; Supply - EQM</vt:lpstr>
      <vt:lpstr>3. Demand &amp; Supply</vt:lpstr>
      <vt:lpstr>4. Elasticity - ed, es</vt:lpstr>
      <vt:lpstr>4. Elasticity - ed, es</vt:lpstr>
      <vt:lpstr>4. Elasticity - 5 Types of Ed</vt:lpstr>
      <vt:lpstr>4. Elasticity - Total Revenue (TR)</vt:lpstr>
      <vt:lpstr>4. Elasticity - Total Revenue (TR)</vt:lpstr>
      <vt:lpstr>4. Elasticity - More Elasticity</vt:lpstr>
      <vt:lpstr>4. Elasticity</vt:lpstr>
      <vt:lpstr>4. Elasticity - 5 Types of Es</vt:lpstr>
      <vt:lpstr>5. Surplus &amp; Efficiency</vt:lpstr>
      <vt:lpstr>5. Surplus &amp; Efficiency</vt:lpstr>
      <vt:lpstr>We hope you have been enjoying the review session so for! When you hove a chance, please Bill out our survey. We appreciate your feedback.</vt:lpstr>
      <vt:lpstr>6. Government Actions in Market - Regulations on the Price</vt:lpstr>
      <vt:lpstr>6. Government Actions in Market - Regulations on the Price</vt:lpstr>
      <vt:lpstr>6. Government Actions in Market - Regulations on the Price</vt:lpstr>
      <vt:lpstr>6. Government Actions in Market - Price Ceiling</vt:lpstr>
      <vt:lpstr>7. Government Actions in Market - Price Floor</vt:lpstr>
      <vt:lpstr>7. Government Actions in Market - Taxes</vt:lpstr>
      <vt:lpstr>7. Government Actions in Market - Taxes</vt:lpstr>
      <vt:lpstr>7. Government Actions in Market - Taxes</vt:lpstr>
      <vt:lpstr>7. Government Actions in Market - Taxes</vt:lpstr>
      <vt:lpstr>7. Government Actions in Market - Taxes, Production Quota, Subsidy</vt:lpstr>
      <vt:lpstr>7. Government Actions in Market - Taxes, Production Quota, Subsidy</vt:lpstr>
      <vt:lpstr>7. Government Actions in Market - Taxes, Production Quota, Subsidy</vt:lpstr>
      <vt:lpstr>7. Government Actions in Market - Taxes, Production Quota, Subsidy</vt:lpstr>
      <vt:lpstr>7. Government Actions in Market - Production Quota</vt:lpstr>
      <vt:lpstr>7. Government Actions in Market - Subsidy</vt:lpstr>
      <vt:lpstr>7. Government Actions in Market - Subsidy</vt:lpstr>
      <vt:lpstr>Thank You</vt:lpstr>
      <vt:lpstr>8. Output &amp; Costs</vt:lpstr>
      <vt:lpstr>8. Output &amp; Costs - SR Product Curves</vt:lpstr>
      <vt:lpstr>8. Output &amp; Costs - TC, TFC, TVC Curves</vt:lpstr>
      <vt:lpstr>8. Output &amp; Costs</vt:lpstr>
      <vt:lpstr>8. Output &amp; Costs - SR Cost Curves</vt:lpstr>
      <vt:lpstr>8. Output &amp; Costs - TC, TFC, TVC Curves</vt:lpstr>
      <vt:lpstr>8. Output &amp; Costs - ATC, AFC, AVC, MC Curves</vt:lpstr>
      <vt:lpstr>8. Output &amp; Costs - Cost Curves</vt:lpstr>
      <vt:lpstr>8. Output &amp; Costs - MP/AP vs. MC/AC Curves</vt:lpstr>
      <vt:lpstr>8. Output &amp; Costs - Shifts in Cost Curves</vt:lpstr>
      <vt:lpstr>8. Output &amp; Costs - Cost Curves</vt:lpstr>
      <vt:lpstr>8. Output &amp; Costs - LR</vt:lpstr>
      <vt:lpstr>8. Output &amp; Costs - LRAC</vt:lpstr>
      <vt:lpstr>8. Output &amp; Costs - Cost Curves</vt:lpstr>
      <vt:lpstr>9. Utility &amp; Demand - Consumption Possibilities</vt:lpstr>
      <vt:lpstr>9. Utility &amp; Demand - Utility</vt:lpstr>
      <vt:lpstr>9. Utility &amp; Demand - Utility-Maximizing Choice</vt:lpstr>
      <vt:lpstr>9. Utility &amp; Demand - Utility-Maximizing Choice</vt:lpstr>
      <vt:lpstr>9. Utility &amp; Demand - Real Income, Relative Price</vt:lpstr>
      <vt:lpstr>9. Utility &amp; Demand - Changes to the Budget Line</vt:lpstr>
      <vt:lpstr>9. Utility &amp; Demand - Preferences and Indifference Curves</vt:lpstr>
      <vt:lpstr>9. Utility &amp; Demand - Marginal Rate of Substitution</vt:lpstr>
      <vt:lpstr>9. Utility &amp; Demand - Changes to the Budget Line</vt:lpstr>
      <vt:lpstr>9. Utility &amp; Demand - Degree of Substitutability</vt:lpstr>
      <vt:lpstr>9. Utility &amp; Demand - Best Affordable Choice</vt:lpstr>
      <vt:lpstr>9. Utility &amp; Demand - Price Effect</vt:lpstr>
      <vt:lpstr>9. Utility &amp; Demand - Income Effect</vt:lpstr>
      <vt:lpstr>9. Utility &amp; Demand - Price &amp; Income Effect, Best Affordable Choice</vt:lpstr>
      <vt:lpstr>We hope you have been enjoying the review session so for! When you hove a chance, please Bill out our survey. We appreciate your feedback.</vt:lpstr>
      <vt:lpstr>Focabook</vt:lpstr>
      <vt:lpstr>6. Global Market in Action</vt:lpstr>
      <vt:lpstr>6. Global Market in Action - No Trade</vt:lpstr>
      <vt:lpstr>6. Global Market in Action - Import</vt:lpstr>
      <vt:lpstr>6. Global Market in Action - No Trade</vt:lpstr>
      <vt:lpstr>6. Global Market in Action - Export</vt:lpstr>
      <vt:lpstr>6. Global Market in Action - Imports &amp; Exports</vt:lpstr>
      <vt:lpstr>6. Global Market in Action - Tariffs on Imports</vt:lpstr>
      <vt:lpstr>6. Global Market in Action - Tariffs on Imports</vt:lpstr>
      <vt:lpstr>6. Global Market in Action - Tariffs on Imports</vt:lpstr>
      <vt:lpstr>6. Global Market in Action - Quota on Imports</vt:lpstr>
      <vt:lpstr>6. Global Market in Action - Quota on Imports</vt:lpstr>
      <vt:lpstr>6. Global Market in Action - Subsidy on Exports</vt:lpstr>
      <vt:lpstr>6. Global Market in Action - Quota, Export Subsidy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RECON101_2022W1.pptx</dc:title>
  <cp:lastModifiedBy>saggar07@student.ubc.ca</cp:lastModifiedBy>
  <cp:revision>2</cp:revision>
  <dcterms:created xsi:type="dcterms:W3CDTF">2023-11-03T03:38:11Z</dcterms:created>
  <dcterms:modified xsi:type="dcterms:W3CDTF">2023-11-07T00:36:01Z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